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6" r:id="rId5"/>
    <p:sldId id="287" r:id="rId6"/>
    <p:sldId id="259" r:id="rId7"/>
    <p:sldId id="261" r:id="rId8"/>
    <p:sldId id="263" r:id="rId9"/>
    <p:sldId id="288" r:id="rId10"/>
    <p:sldId id="289" r:id="rId11"/>
    <p:sldId id="264" r:id="rId12"/>
    <p:sldId id="292" r:id="rId13"/>
    <p:sldId id="290" r:id="rId14"/>
    <p:sldId id="291" r:id="rId15"/>
    <p:sldId id="265" r:id="rId16"/>
    <p:sldId id="284" r:id="rId17"/>
    <p:sldId id="285" r:id="rId18"/>
    <p:sldId id="293" r:id="rId19"/>
    <p:sldId id="266" r:id="rId20"/>
    <p:sldId id="278" r:id="rId21"/>
    <p:sldId id="267" r:id="rId22"/>
    <p:sldId id="280" r:id="rId23"/>
    <p:sldId id="281" r:id="rId24"/>
    <p:sldId id="294" r:id="rId25"/>
    <p:sldId id="269" r:id="rId26"/>
    <p:sldId id="282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37" autoAdjust="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9F01DD-0594-488A-BC7D-549A1E2CE6D9}" type="datetimeFigureOut">
              <a:rPr lang="ko-KR" altLang="en-US" smtClean="0"/>
              <a:pPr/>
              <a:t>2014-06-17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2A8A02-E5DE-4F36-B0C9-4082797558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9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sz="3100" b="1" dirty="0" smtClean="0"/>
              <a:t>주가지수선물</a:t>
            </a:r>
            <a:r>
              <a:rPr lang="en-US" altLang="ko-KR" sz="3100" b="1" dirty="0" smtClean="0"/>
              <a:t>·</a:t>
            </a:r>
            <a:r>
              <a:rPr lang="ko-KR" altLang="en-US" sz="3100" b="1" dirty="0" smtClean="0"/>
              <a:t>옵션 만기일에 지수구성 주식의 종가 결정에 지수차익거래가 미치는 영향</a:t>
            </a:r>
            <a:r>
              <a:rPr lang="en-US" altLang="ko-KR" sz="3100" b="1" dirty="0" smtClean="0"/>
              <a:t/>
            </a:r>
            <a:br>
              <a:rPr lang="en-US" altLang="ko-KR" sz="3100" b="1" dirty="0" smtClean="0"/>
            </a:br>
            <a:r>
              <a:rPr lang="en-US" altLang="ko-KR" sz="3100" b="1" dirty="0" smtClean="0"/>
              <a:t>: </a:t>
            </a:r>
            <a:r>
              <a:rPr lang="ko-KR" altLang="en-US" sz="3100" b="1" dirty="0" smtClean="0"/>
              <a:t>정상적인 차익거래인가</a:t>
            </a:r>
            <a:r>
              <a:rPr lang="en-US" altLang="ko-KR" sz="3100" b="1" dirty="0" smtClean="0"/>
              <a:t>? </a:t>
            </a:r>
            <a:r>
              <a:rPr lang="ko-KR" altLang="en-US" sz="3100" b="1" dirty="0" smtClean="0"/>
              <a:t>연계시세조종인가</a:t>
            </a:r>
            <a:r>
              <a:rPr lang="en-US" altLang="ko-KR" sz="3100" b="1" dirty="0" smtClean="0"/>
              <a:t>?</a:t>
            </a:r>
            <a:endParaRPr lang="ko-KR" altLang="en-US" sz="31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748234"/>
            <a:ext cx="6400800" cy="966782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양철원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단국대학교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시사점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선물 만기일에 차익거래의 실현을 위해 수많은 현물의 매도나 매수 물량이 종가 결정시에 쏟아져 나올 </a:t>
            </a:r>
            <a:r>
              <a:rPr lang="ko-KR" altLang="en-US" dirty="0" smtClean="0"/>
              <a:t>것이 예상됨</a:t>
            </a:r>
            <a:endParaRPr lang="ko-KR" altLang="en-US" dirty="0" smtClean="0"/>
          </a:p>
          <a:p>
            <a:r>
              <a:rPr lang="ko-KR" altLang="en-US" dirty="0" smtClean="0"/>
              <a:t>합성선물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지수차익거래의 </a:t>
            </a:r>
            <a:r>
              <a:rPr lang="ko-KR" altLang="en-US" dirty="0" smtClean="0"/>
              <a:t>실행에 있어서 주가지수선물과 동일한 효과를 주는 포트폴리오를 옵션을 사용하여 합성</a:t>
            </a:r>
          </a:p>
          <a:p>
            <a:pPr lvl="1"/>
            <a:r>
              <a:rPr lang="ko-KR" altLang="en-US" dirty="0" smtClean="0"/>
              <a:t>동일한 만기와 행사가격을 가지고 있고 </a:t>
            </a:r>
            <a:r>
              <a:rPr lang="ko-KR" altLang="en-US" dirty="0" err="1" smtClean="0"/>
              <a:t>콜옵션을</a:t>
            </a:r>
            <a:r>
              <a:rPr lang="ko-KR" altLang="en-US" dirty="0" smtClean="0"/>
              <a:t> 매도하고 </a:t>
            </a:r>
            <a:r>
              <a:rPr lang="ko-KR" altLang="en-US" dirty="0" err="1" smtClean="0"/>
              <a:t>풋옵션을</a:t>
            </a:r>
            <a:r>
              <a:rPr lang="ko-KR" altLang="en-US" dirty="0" smtClean="0"/>
              <a:t> 매수하여 ‘합성선물’ 매도 </a:t>
            </a:r>
            <a:r>
              <a:rPr lang="ko-KR" altLang="en-US" dirty="0" smtClean="0"/>
              <a:t>포지션 구축 가능</a:t>
            </a:r>
            <a:endParaRPr lang="en-US" altLang="ko-KR" dirty="0" smtClean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o-KR" altLang="en-US" sz="4000" dirty="0" smtClean="0"/>
              <a:t>자본시장법 제</a:t>
            </a:r>
            <a:r>
              <a:rPr lang="en-US" altLang="ko-KR" sz="4000" dirty="0" smtClean="0"/>
              <a:t>176</a:t>
            </a:r>
            <a:r>
              <a:rPr lang="ko-KR" altLang="en-US" sz="4000" dirty="0" smtClean="0"/>
              <a:t>조 </a:t>
            </a:r>
            <a:r>
              <a:rPr lang="ko-KR" altLang="en-US" sz="4000" dirty="0" smtClean="0"/>
              <a:t>제</a:t>
            </a:r>
            <a:r>
              <a:rPr lang="en-US" altLang="ko-KR" sz="4000" dirty="0" smtClean="0"/>
              <a:t>4</a:t>
            </a:r>
            <a:r>
              <a:rPr lang="ko-KR" altLang="en-US" sz="4000" dirty="0" smtClean="0"/>
              <a:t>항</a:t>
            </a:r>
            <a:endParaRPr lang="en-US" altLang="ko-KR" sz="4000" dirty="0" smtClean="0"/>
          </a:p>
          <a:p>
            <a:pPr lvl="1"/>
            <a:r>
              <a:rPr lang="ko-KR" altLang="en-US" sz="4000" dirty="0" smtClean="0"/>
              <a:t>“누구든지 증권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파생상품 또는 그 증권</a:t>
            </a:r>
            <a:r>
              <a:rPr lang="en-US" altLang="ko-KR" sz="4000" dirty="0" smtClean="0"/>
              <a:t>·</a:t>
            </a:r>
            <a:r>
              <a:rPr lang="ko-KR" altLang="en-US" sz="4000" dirty="0" smtClean="0"/>
              <a:t>파생상품의 기초자산 중 어느 하나가 거래소에 상장되거나 그 밖에 이에 준하는 경우로서 대통령령으로 정하는 경우에는 그 증권 또는 파생상품에 관한 매매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그 밖의 거래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이하 이 항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제</a:t>
            </a:r>
            <a:r>
              <a:rPr lang="en-US" altLang="ko-KR" sz="4000" dirty="0" smtClean="0"/>
              <a:t>177</a:t>
            </a:r>
            <a:r>
              <a:rPr lang="ko-KR" altLang="en-US" sz="4000" dirty="0" smtClean="0"/>
              <a:t>조 및 제</a:t>
            </a:r>
            <a:r>
              <a:rPr lang="en-US" altLang="ko-KR" sz="4000" dirty="0" smtClean="0"/>
              <a:t>443</a:t>
            </a:r>
            <a:r>
              <a:rPr lang="ko-KR" altLang="en-US" sz="4000" dirty="0" smtClean="0"/>
              <a:t>조제</a:t>
            </a:r>
            <a:r>
              <a:rPr lang="en-US" altLang="ko-KR" sz="4000" dirty="0" smtClean="0"/>
              <a:t>1</a:t>
            </a:r>
            <a:r>
              <a:rPr lang="ko-KR" altLang="en-US" sz="4000" dirty="0" err="1" smtClean="0"/>
              <a:t>항제</a:t>
            </a:r>
            <a:r>
              <a:rPr lang="en-US" altLang="ko-KR" sz="4000" dirty="0" smtClean="0"/>
              <a:t>7</a:t>
            </a:r>
            <a:r>
              <a:rPr lang="ko-KR" altLang="en-US" sz="4000" dirty="0" err="1" smtClean="0"/>
              <a:t>호에서</a:t>
            </a:r>
            <a:r>
              <a:rPr lang="ko-KR" altLang="en-US" sz="4000" dirty="0" smtClean="0"/>
              <a:t> </a:t>
            </a:r>
            <a:r>
              <a:rPr lang="en-US" altLang="ko-KR" sz="4000" dirty="0" smtClean="0"/>
              <a:t>"</a:t>
            </a:r>
            <a:r>
              <a:rPr lang="ko-KR" altLang="en-US" sz="4000" dirty="0" err="1" smtClean="0"/>
              <a:t>매매등</a:t>
            </a:r>
            <a:r>
              <a:rPr lang="en-US" altLang="ko-KR" sz="4000" dirty="0" smtClean="0"/>
              <a:t>"</a:t>
            </a:r>
            <a:r>
              <a:rPr lang="ko-KR" altLang="en-US" sz="4000" dirty="0" smtClean="0"/>
              <a:t>이라 한다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>와 관련하여 다음 각 호의 어느 하나에 해당하는 행위를 하여서는 아니 된다</a:t>
            </a:r>
            <a:r>
              <a:rPr lang="en-US" altLang="ko-KR" sz="4000" dirty="0" smtClean="0"/>
              <a:t>. </a:t>
            </a:r>
            <a:endParaRPr lang="en-US" altLang="ko-KR" sz="4000" dirty="0" smtClean="0"/>
          </a:p>
          <a:p>
            <a:pPr lvl="1"/>
            <a:endParaRPr lang="ko-KR" altLang="en-US" sz="4000" dirty="0" smtClean="0"/>
          </a:p>
          <a:p>
            <a:pPr lvl="1"/>
            <a:r>
              <a:rPr lang="en-US" altLang="ko-KR" sz="4000" dirty="0" smtClean="0"/>
              <a:t>1. </a:t>
            </a:r>
            <a:r>
              <a:rPr lang="ko-KR" altLang="en-US" sz="4000" dirty="0" smtClean="0"/>
              <a:t>파생상품의 </a:t>
            </a:r>
            <a:r>
              <a:rPr lang="ko-KR" altLang="en-US" sz="4000" dirty="0" err="1" smtClean="0"/>
              <a:t>매매등에서</a:t>
            </a:r>
            <a:r>
              <a:rPr lang="ko-KR" altLang="en-US" sz="4000" dirty="0" smtClean="0"/>
              <a:t> 부당한 이익을 얻거나 제삼자에게 부당한 이익을 얻게 할 목적으로 그 파생상품의 기초자산의 시세를 변동 또는 고정시키는 </a:t>
            </a:r>
            <a:r>
              <a:rPr lang="ko-KR" altLang="en-US" sz="4000" dirty="0" smtClean="0"/>
              <a:t>행위</a:t>
            </a:r>
            <a:endParaRPr lang="en-US" altLang="ko-KR" sz="4000" dirty="0" smtClean="0"/>
          </a:p>
          <a:p>
            <a:pPr lvl="1"/>
            <a:endParaRPr lang="ko-KR" altLang="en-US" sz="4000" dirty="0" smtClean="0"/>
          </a:p>
          <a:p>
            <a:pPr lvl="1"/>
            <a:r>
              <a:rPr lang="en-US" altLang="ko-KR" sz="4000" dirty="0" smtClean="0"/>
              <a:t>2. </a:t>
            </a:r>
            <a:r>
              <a:rPr lang="ko-KR" altLang="en-US" sz="4000" dirty="0" smtClean="0"/>
              <a:t>파생상품의 기초자산의 </a:t>
            </a:r>
            <a:r>
              <a:rPr lang="ko-KR" altLang="en-US" sz="4000" dirty="0" err="1" smtClean="0"/>
              <a:t>매매등에서</a:t>
            </a:r>
            <a:r>
              <a:rPr lang="ko-KR" altLang="en-US" sz="4000" dirty="0" smtClean="0"/>
              <a:t> 부당한 이익을 얻거나 제삼자에게 부당한 이익을 얻게 할 목적으로 그 파생상품의 시세를 변동 또는 고정시키는 </a:t>
            </a:r>
            <a:r>
              <a:rPr lang="ko-KR" altLang="en-US" sz="4000" dirty="0" smtClean="0"/>
              <a:t>행위</a:t>
            </a:r>
            <a:endParaRPr lang="ko-KR" altLang="en-US" sz="4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자본시장법상 연계시세조종행위란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ko-KR" sz="1800" dirty="0" smtClean="0"/>
              <a:t>3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증권의 </a:t>
            </a:r>
            <a:r>
              <a:rPr lang="ko-KR" altLang="en-US" sz="1800" dirty="0" err="1" smtClean="0"/>
              <a:t>매매등에서</a:t>
            </a:r>
            <a:r>
              <a:rPr lang="ko-KR" altLang="en-US" sz="1800" dirty="0" smtClean="0"/>
              <a:t> 부당한 이익을 얻거나 제삼자에게 부당한 이익을 얻게 할 목적으로 그 증권과 연계된 증권으로서 대통령령으로 정하는 증권 또는 그 증권의 기초자산의 시세를 변동 또는 고정시키는 </a:t>
            </a:r>
            <a:r>
              <a:rPr lang="ko-KR" altLang="en-US" sz="1800" dirty="0" smtClean="0"/>
              <a:t>행위</a:t>
            </a:r>
            <a:endParaRPr lang="en-US" altLang="ko-KR" sz="1800" dirty="0" smtClean="0"/>
          </a:p>
          <a:p>
            <a:pPr lvl="1"/>
            <a:endParaRPr lang="ko-KR" altLang="en-US" sz="1800" dirty="0" smtClean="0"/>
          </a:p>
          <a:p>
            <a:pPr lvl="1"/>
            <a:r>
              <a:rPr lang="en-US" altLang="ko-KR" sz="1800" dirty="0" smtClean="0"/>
              <a:t>4. </a:t>
            </a:r>
            <a:r>
              <a:rPr lang="ko-KR" altLang="en-US" sz="1800" dirty="0" smtClean="0"/>
              <a:t>증권의 기초자산의 </a:t>
            </a:r>
            <a:r>
              <a:rPr lang="ko-KR" altLang="en-US" sz="1800" dirty="0" err="1" smtClean="0"/>
              <a:t>매매등에서</a:t>
            </a:r>
            <a:r>
              <a:rPr lang="ko-KR" altLang="en-US" sz="1800" dirty="0" smtClean="0"/>
              <a:t> 부당한 이익을 얻거나 제삼자에게 부당한 이익을 얻게 할 목적으로 그 증권의 시세를 변동 또는 고정시키는 </a:t>
            </a:r>
            <a:r>
              <a:rPr lang="ko-KR" altLang="en-US" sz="1800" dirty="0" smtClean="0"/>
              <a:t>행위</a:t>
            </a:r>
            <a:endParaRPr lang="en-US" altLang="ko-KR" sz="1800" dirty="0" smtClean="0"/>
          </a:p>
          <a:p>
            <a:pPr lvl="1"/>
            <a:endParaRPr lang="ko-KR" altLang="en-US" sz="1800" dirty="0" smtClean="0"/>
          </a:p>
          <a:p>
            <a:pPr lvl="1"/>
            <a:r>
              <a:rPr lang="en-US" altLang="ko-KR" sz="1800" dirty="0" smtClean="0"/>
              <a:t>5. </a:t>
            </a:r>
            <a:r>
              <a:rPr lang="ko-KR" altLang="en-US" sz="1800" dirty="0" smtClean="0"/>
              <a:t>파생상품의 </a:t>
            </a:r>
            <a:r>
              <a:rPr lang="ko-KR" altLang="en-US" sz="1800" dirty="0" err="1" smtClean="0"/>
              <a:t>매매등에서</a:t>
            </a:r>
            <a:r>
              <a:rPr lang="ko-KR" altLang="en-US" sz="1800" dirty="0" smtClean="0"/>
              <a:t> 부당한 이익을 얻거나 제삼자에게 부당한 이익을 얻게 할 목적으로 그 파생상품과 기초자산이 동일하거나 유사한 파생상품의 시세를 변동 또는 고정시키는 행위</a:t>
            </a:r>
            <a:r>
              <a:rPr lang="ko-KR" altLang="en-US" sz="1800" dirty="0" smtClean="0"/>
              <a:t>”</a:t>
            </a:r>
            <a:endParaRPr lang="en-US" altLang="ko-KR" sz="105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자본시장법상 연계시세조종행위란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u="sng" dirty="0" smtClean="0"/>
              <a:t>현</a:t>
            </a:r>
            <a:r>
              <a:rPr lang="en-US" altLang="ko-KR" b="1" u="sng" dirty="0" smtClean="0"/>
              <a:t>·</a:t>
            </a:r>
            <a:r>
              <a:rPr lang="ko-KR" altLang="en-US" b="1" u="sng" dirty="0" smtClean="0"/>
              <a:t>선 연계거래 순방향</a:t>
            </a:r>
            <a:r>
              <a:rPr lang="en-US" altLang="ko-KR" b="1" u="sng" dirty="0" smtClean="0"/>
              <a:t>(1</a:t>
            </a:r>
            <a:r>
              <a:rPr lang="ko-KR" altLang="en-US" b="1" u="sng" dirty="0" smtClean="0"/>
              <a:t>호</a:t>
            </a:r>
            <a:r>
              <a:rPr lang="en-US" altLang="ko-KR" b="1" u="sng" dirty="0" smtClean="0"/>
              <a:t>)</a:t>
            </a:r>
          </a:p>
          <a:p>
            <a:pPr lvl="1"/>
            <a:r>
              <a:rPr lang="ko-KR" altLang="en-US" dirty="0" smtClean="0"/>
              <a:t>개별종목 증권의 시세를 조종하여 개별 파생상품의 거래에서 이득을 보고자 하는 것</a:t>
            </a:r>
          </a:p>
          <a:p>
            <a:pPr lvl="1"/>
            <a:r>
              <a:rPr lang="ko-KR" altLang="en-US" dirty="0" smtClean="0"/>
              <a:t>다수의 종목이나 개별종목의 현물의 시세조종을 통하여 지수관련 파생상품에서 이득을 보고자 하는 것</a:t>
            </a:r>
          </a:p>
          <a:p>
            <a:r>
              <a:rPr lang="ko-KR" altLang="en-US" b="1" dirty="0" smtClean="0"/>
              <a:t>현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선 연계거래 역방향</a:t>
            </a:r>
            <a:r>
              <a:rPr lang="en-US" altLang="ko-KR" b="1" dirty="0" smtClean="0"/>
              <a:t>(2</a:t>
            </a:r>
            <a:r>
              <a:rPr lang="ko-KR" altLang="en-US" b="1" dirty="0" smtClean="0"/>
              <a:t>호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현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현 연계 시세조종</a:t>
            </a:r>
            <a:r>
              <a:rPr lang="en-US" altLang="ko-KR" b="1" dirty="0" smtClean="0"/>
              <a:t>(3,4</a:t>
            </a:r>
            <a:r>
              <a:rPr lang="ko-KR" altLang="en-US" b="1" dirty="0" smtClean="0"/>
              <a:t>호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b="1" dirty="0" smtClean="0"/>
              <a:t>선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선 연계 시세조종</a:t>
            </a:r>
            <a:r>
              <a:rPr lang="en-US" altLang="ko-KR" b="1" dirty="0" smtClean="0"/>
              <a:t>(5</a:t>
            </a:r>
            <a:r>
              <a:rPr lang="ko-KR" altLang="en-US" b="1" dirty="0" smtClean="0"/>
              <a:t>호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연계시세조종행위의 유형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b="1" dirty="0" smtClean="0"/>
              <a:t>객관적 요건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규제의 </a:t>
            </a:r>
            <a:r>
              <a:rPr lang="ko-KR" altLang="en-US" dirty="0" smtClean="0"/>
              <a:t>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 상장증권 </a:t>
            </a:r>
            <a:r>
              <a:rPr lang="ko-KR" altLang="en-US" dirty="0" smtClean="0"/>
              <a:t>또는 </a:t>
            </a:r>
            <a:r>
              <a:rPr lang="ko-KR" altLang="en-US" dirty="0" smtClean="0"/>
              <a:t>장내파생상품만 아니라 비상장증권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장외파생상품도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‘시세를 변동 또는 고정시키는 행위’</a:t>
            </a:r>
          </a:p>
          <a:p>
            <a:pPr lvl="2"/>
            <a:r>
              <a:rPr lang="ko-KR" altLang="en-US" dirty="0" smtClean="0"/>
              <a:t>시장에서 수요공급의 원칙에 의하여 형성되는 증권 또는 장내파생상품의 가격을 인위적으로 상승 또는 하락시켜 왜곡된 가격을 형성하는 매매</a:t>
            </a:r>
          </a:p>
          <a:p>
            <a:r>
              <a:rPr lang="ko-KR" altLang="en-US" b="1" dirty="0" smtClean="0"/>
              <a:t>주관적 요건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목적은 </a:t>
            </a:r>
            <a:r>
              <a:rPr lang="ko-KR" altLang="en-US" dirty="0" smtClean="0"/>
              <a:t>행위자의 내심의 영역에 대한 것이므로 목적의 존재유무를 파악하기 쉽지 </a:t>
            </a:r>
            <a:r>
              <a:rPr lang="ko-KR" altLang="en-US" dirty="0" smtClean="0"/>
              <a:t>않음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행위자가 직접 자백하거나 직접적인 증거</a:t>
            </a:r>
            <a:r>
              <a:rPr lang="en-US" altLang="ko-KR" dirty="0" smtClean="0"/>
              <a:t>(</a:t>
            </a:r>
            <a:r>
              <a:rPr lang="ko-KR" altLang="en-US" dirty="0" smtClean="0"/>
              <a:t>통화내역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메모 등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‘</a:t>
            </a:r>
            <a:r>
              <a:rPr lang="ko-KR" altLang="en-US" dirty="0" smtClean="0"/>
              <a:t>간접증거’ 또는 ‘정황증거</a:t>
            </a:r>
            <a:r>
              <a:rPr lang="ko-KR" altLang="en-US" dirty="0" smtClean="0"/>
              <a:t>’</a:t>
            </a:r>
          </a:p>
          <a:p>
            <a:pPr lvl="2"/>
            <a:r>
              <a:rPr lang="ko-KR" altLang="en-US" dirty="0" smtClean="0"/>
              <a:t>경제적인 </a:t>
            </a:r>
            <a:r>
              <a:rPr lang="ko-KR" altLang="en-US" dirty="0" smtClean="0"/>
              <a:t>합리성을 결여한 통상의 거래관행을 벗어난 매매행위가 존재한다는 사정이 입증될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이러한 사정을 근거로 하여 행위자의 목적의 존재를 간접적으로 추론할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연계시세조종 </a:t>
            </a:r>
            <a:r>
              <a:rPr lang="ko-KR" altLang="en-US" dirty="0" smtClean="0"/>
              <a:t>행위의 성립요건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정상적인 지수차익거래인가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연계시세조종인가</a:t>
            </a:r>
            <a:r>
              <a:rPr lang="en-US" altLang="ko-KR" b="1" dirty="0" smtClean="0"/>
              <a:t>?</a:t>
            </a:r>
            <a:endParaRPr lang="ko-KR" altLang="en-US" dirty="0" smtClean="0"/>
          </a:p>
          <a:p>
            <a:r>
              <a:rPr lang="ko-KR" altLang="en-US" dirty="0" smtClean="0"/>
              <a:t>검찰은 다음과 같은 사정을 </a:t>
            </a:r>
            <a:r>
              <a:rPr lang="ko-KR" altLang="en-US" dirty="0" smtClean="0"/>
              <a:t>근거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대량매도 </a:t>
            </a:r>
            <a:r>
              <a:rPr lang="ko-KR" altLang="en-US" dirty="0" smtClean="0"/>
              <a:t>직전에 집중적인 투기적 포지션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사건 </a:t>
            </a:r>
            <a:r>
              <a:rPr lang="ko-KR" altLang="en-US" dirty="0" smtClean="0"/>
              <a:t>당일 </a:t>
            </a:r>
            <a:r>
              <a:rPr lang="en-US" altLang="ko-KR" dirty="0" smtClean="0"/>
              <a:t>14:19~14:49 </a:t>
            </a:r>
            <a:r>
              <a:rPr lang="ko-KR" altLang="en-US" dirty="0" smtClean="0"/>
              <a:t>합성선물을 </a:t>
            </a:r>
            <a:r>
              <a:rPr lang="en-US" altLang="ko-KR" dirty="0" smtClean="0"/>
              <a:t>4,997</a:t>
            </a:r>
            <a:r>
              <a:rPr lang="ko-KR" altLang="en-US" dirty="0" err="1" smtClean="0"/>
              <a:t>억원</a:t>
            </a:r>
            <a:r>
              <a:rPr lang="ko-KR" altLang="en-US" dirty="0" smtClean="0"/>
              <a:t> 매도하였고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반면 </a:t>
            </a:r>
            <a:r>
              <a:rPr lang="ko-KR" altLang="en-US" dirty="0" err="1" smtClean="0"/>
              <a:t>풋옵션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</a:t>
            </a:r>
            <a:r>
              <a:rPr lang="en-US" altLang="ko-KR" dirty="0" smtClean="0"/>
              <a:t>3,340</a:t>
            </a:r>
            <a:r>
              <a:rPr lang="ko-KR" altLang="en-US" dirty="0" err="1" smtClean="0"/>
              <a:t>억원을</a:t>
            </a:r>
            <a:r>
              <a:rPr lang="ko-KR" altLang="en-US" dirty="0" smtClean="0"/>
              <a:t> 매수하였다는 </a:t>
            </a:r>
            <a:r>
              <a:rPr lang="ko-KR" altLang="en-US" dirty="0" smtClean="0"/>
              <a:t>것임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지수의 하락을 예상하고 그에 따른 이익을 노린 거래이며 지수차익거래와 무관하다는 </a:t>
            </a:r>
            <a:r>
              <a:rPr lang="ko-KR" altLang="en-US" dirty="0" smtClean="0"/>
              <a:t>것임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u="sng" dirty="0" err="1" smtClean="0"/>
              <a:t>도이치은행의</a:t>
            </a:r>
            <a:r>
              <a:rPr lang="ko-KR" altLang="en-US" u="sng" dirty="0" smtClean="0"/>
              <a:t> </a:t>
            </a:r>
            <a:r>
              <a:rPr lang="ko-KR" altLang="en-US" u="sng" dirty="0" smtClean="0"/>
              <a:t>동시호가시간의 주문 행태가 시장 충격을 최대화하는 방법 사용하였다는 </a:t>
            </a:r>
            <a:r>
              <a:rPr lang="ko-KR" altLang="en-US" u="sng" dirty="0" smtClean="0"/>
              <a:t>점</a:t>
            </a:r>
            <a:endParaRPr lang="en-US" altLang="ko-KR" u="sng" dirty="0" smtClean="0"/>
          </a:p>
          <a:p>
            <a:pPr lvl="2"/>
            <a:r>
              <a:rPr lang="ko-KR" altLang="en-US" dirty="0" err="1" smtClean="0"/>
              <a:t>도이치은행은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4.5~10.0% </a:t>
            </a:r>
            <a:r>
              <a:rPr lang="ko-KR" altLang="en-US" u="sng" dirty="0" smtClean="0"/>
              <a:t>낮은 지정가로 </a:t>
            </a:r>
            <a:r>
              <a:rPr lang="en-US" altLang="ko-KR" u="sng" dirty="0" smtClean="0"/>
              <a:t>7</a:t>
            </a:r>
            <a:r>
              <a:rPr lang="ko-KR" altLang="en-US" u="sng" dirty="0" smtClean="0"/>
              <a:t>회 분할하여</a:t>
            </a:r>
            <a:r>
              <a:rPr lang="ko-KR" altLang="en-US" dirty="0" smtClean="0"/>
              <a:t> 주문을 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동시호가 시간대 </a:t>
            </a:r>
            <a:r>
              <a:rPr lang="ko-KR" altLang="en-US" dirty="0" err="1" smtClean="0"/>
              <a:t>호가관여율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70.0%</a:t>
            </a:r>
            <a:r>
              <a:rPr lang="ko-KR" altLang="en-US" dirty="0" smtClean="0"/>
              <a:t>에 이르며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체결금액의 </a:t>
            </a:r>
            <a:r>
              <a:rPr lang="en-US" altLang="ko-KR" dirty="0" smtClean="0"/>
              <a:t>92.0% </a:t>
            </a:r>
            <a:r>
              <a:rPr lang="ko-KR" altLang="en-US" dirty="0" smtClean="0"/>
              <a:t>차지하는 대규모의 거래를 </a:t>
            </a:r>
            <a:r>
              <a:rPr lang="ko-KR" altLang="en-US" dirty="0" smtClean="0"/>
              <a:t>실시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검찰은 이는 전형적인 종가관여 시세조종이라고 </a:t>
            </a:r>
            <a:r>
              <a:rPr lang="ko-KR" altLang="en-US" dirty="0" smtClean="0"/>
              <a:t>주장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도이치증권</a:t>
            </a:r>
            <a:r>
              <a:rPr lang="ko-KR" altLang="en-US" dirty="0" smtClean="0"/>
              <a:t> 옵션사건의 핵심쟁점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가설 </a:t>
            </a:r>
            <a:r>
              <a:rPr lang="en-US" altLang="ko-KR" b="1" dirty="0" smtClean="0"/>
              <a:t>1: </a:t>
            </a:r>
            <a:r>
              <a:rPr lang="ko-KR" altLang="en-US" b="1" dirty="0" smtClean="0"/>
              <a:t>한국시장에서 선물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옵션의 만기일에 현물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주식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종가의 변동성과 거래량이 비정상적으로 증가하는 현상이 존재하며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이런 만기일 효과는 지수차익거래가 많은 종목에서 더 강하게 나타날 것이다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실증분석을 위한 가설설정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 smtClean="0"/>
              <a:t>가설</a:t>
            </a:r>
            <a:r>
              <a:rPr lang="en-US" altLang="ko-KR" b="1" dirty="0" smtClean="0"/>
              <a:t>2 (</a:t>
            </a:r>
            <a:r>
              <a:rPr lang="ko-KR" altLang="en-US" b="1" dirty="0" smtClean="0"/>
              <a:t>정상적 차익거래</a:t>
            </a:r>
            <a:r>
              <a:rPr lang="en-US" altLang="ko-KR" b="1" dirty="0" smtClean="0"/>
              <a:t>): </a:t>
            </a:r>
            <a:r>
              <a:rPr lang="ko-KR" altLang="en-US" b="1" dirty="0" smtClean="0"/>
              <a:t>정상적인 지수차익거래자는 만기일의 종가 동시호가 시간대에 가능한 </a:t>
            </a:r>
            <a:r>
              <a:rPr lang="ko-KR" altLang="en-US" b="1" dirty="0" err="1" smtClean="0"/>
              <a:t>시장가</a:t>
            </a:r>
            <a:r>
              <a:rPr lang="ko-KR" altLang="en-US" b="1" dirty="0" smtClean="0"/>
              <a:t> 주문을 사용할 것이며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지정가</a:t>
            </a:r>
            <a:r>
              <a:rPr lang="ko-KR" altLang="en-US" b="1" dirty="0" smtClean="0"/>
              <a:t> 주문을 제출하더라도 주문가격이 </a:t>
            </a:r>
            <a:r>
              <a:rPr lang="ko-KR" altLang="en-US" b="1" dirty="0" err="1" smtClean="0"/>
              <a:t>예상체결가에서</a:t>
            </a:r>
            <a:r>
              <a:rPr lang="ko-KR" altLang="en-US" b="1" dirty="0" smtClean="0"/>
              <a:t> 크게 벗어나지 않을 것이다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가설</a:t>
            </a:r>
            <a:r>
              <a:rPr lang="en-US" altLang="ko-KR" b="1" dirty="0" smtClean="0"/>
              <a:t>3 (</a:t>
            </a:r>
            <a:r>
              <a:rPr lang="ko-KR" altLang="en-US" b="1" dirty="0" smtClean="0"/>
              <a:t>연계시세조종</a:t>
            </a:r>
            <a:r>
              <a:rPr lang="en-US" altLang="ko-KR" b="1" dirty="0" smtClean="0"/>
              <a:t>): </a:t>
            </a:r>
            <a:r>
              <a:rPr lang="ko-KR" altLang="en-US" b="1" dirty="0" smtClean="0"/>
              <a:t>종가시세조종의 의도를 가지고 있는 지수차익거래자는 만기일의 종가 동시호가 시간대에 </a:t>
            </a:r>
            <a:r>
              <a:rPr lang="ko-KR" altLang="en-US" b="1" dirty="0" err="1" smtClean="0"/>
              <a:t>시장가</a:t>
            </a:r>
            <a:r>
              <a:rPr lang="ko-KR" altLang="en-US" b="1" dirty="0" smtClean="0"/>
              <a:t> 주문보다는 </a:t>
            </a:r>
            <a:r>
              <a:rPr lang="ko-KR" altLang="en-US" b="1" dirty="0" err="1" smtClean="0"/>
              <a:t>지정가주문을</a:t>
            </a:r>
            <a:r>
              <a:rPr lang="ko-KR" altLang="en-US" b="1" dirty="0" smtClean="0"/>
              <a:t> 사용할 확률이 더 높으며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주문가격도 </a:t>
            </a:r>
            <a:r>
              <a:rPr lang="ko-KR" altLang="en-US" b="1" dirty="0" err="1" smtClean="0"/>
              <a:t>예상체결가에서</a:t>
            </a:r>
            <a:r>
              <a:rPr lang="ko-KR" altLang="en-US" b="1" dirty="0" smtClean="0"/>
              <a:t> 크게 벗어날 가능성이 많을 것이다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지수차익거래의 주문행태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가설</a:t>
            </a:r>
            <a:r>
              <a:rPr lang="en-US" altLang="ko-KR" b="1" dirty="0" smtClean="0"/>
              <a:t>4 : </a:t>
            </a:r>
            <a:r>
              <a:rPr lang="ko-KR" altLang="en-US" b="1" dirty="0" smtClean="0"/>
              <a:t>지수차익거래 투자자가 시세조종의 의도를 가지고 있다면 더 큰 가격충격을 줄 수 있도록 주문을 제출할 것이다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따라서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만기일에 시세조종 의도를 지닌 지수차익거래가 많다면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만기일의 종가 동시호가 시간대의 지수차익거래 주문은 다른 평일의 종가 동시호가 시간대의 지수차익거래 주문보다 더 많은 가격충격을 줄 것이다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가격충격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지수차익거래 </a:t>
            </a:r>
            <a:r>
              <a:rPr lang="ko-KR" altLang="en-US" dirty="0"/>
              <a:t>내역 </a:t>
            </a:r>
            <a:r>
              <a:rPr lang="ko-KR" altLang="en-US" dirty="0" smtClean="0"/>
              <a:t>자료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한국거래소</a:t>
            </a:r>
            <a:r>
              <a:rPr lang="en-US" altLang="ko-KR" dirty="0"/>
              <a:t>(KRX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/>
              <a:t>주식 일중자료</a:t>
            </a:r>
            <a:r>
              <a:rPr lang="en-US" altLang="ko-KR" dirty="0"/>
              <a:t>(intra-day </a:t>
            </a:r>
            <a:r>
              <a:rPr lang="en-US" altLang="ko-KR" dirty="0" smtClean="0"/>
              <a:t>data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종가 </a:t>
            </a:r>
            <a:r>
              <a:rPr lang="ko-KR" altLang="en-US" dirty="0" err="1" smtClean="0"/>
              <a:t>동시호가대</a:t>
            </a:r>
            <a:r>
              <a:rPr lang="en-US" altLang="ko-KR" dirty="0" smtClean="0"/>
              <a:t>(14:50~15:00)</a:t>
            </a:r>
            <a:r>
              <a:rPr lang="ko-KR" altLang="en-US" dirty="0" smtClean="0"/>
              <a:t>의 주문자료 및 거래자료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체결된 </a:t>
            </a:r>
            <a:r>
              <a:rPr lang="ko-KR" altLang="en-US" dirty="0"/>
              <a:t>모든 거래들의 거래시간과</a:t>
            </a:r>
            <a:r>
              <a:rPr lang="en-US" altLang="ko-KR" dirty="0"/>
              <a:t>, </a:t>
            </a:r>
            <a:r>
              <a:rPr lang="ko-KR" altLang="en-US" dirty="0"/>
              <a:t>가격과 거래량</a:t>
            </a:r>
            <a:r>
              <a:rPr lang="en-US" altLang="ko-KR" dirty="0"/>
              <a:t>, </a:t>
            </a:r>
            <a:r>
              <a:rPr lang="ko-KR" altLang="en-US" dirty="0"/>
              <a:t>매도자와 매수자의 정보들이 </a:t>
            </a:r>
            <a:r>
              <a:rPr lang="ko-KR" altLang="en-US" dirty="0" smtClean="0"/>
              <a:t>기록됨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지수차익거래 여부 </a:t>
            </a:r>
            <a:r>
              <a:rPr lang="ko-KR" altLang="en-US" dirty="0"/>
              <a:t>정보가 </a:t>
            </a:r>
            <a:r>
              <a:rPr lang="ko-KR" altLang="en-US" dirty="0" smtClean="0"/>
              <a:t>제공됨</a:t>
            </a:r>
            <a:endParaRPr lang="en-US" altLang="ko-KR" dirty="0" smtClean="0"/>
          </a:p>
          <a:p>
            <a:r>
              <a:rPr lang="ko-KR" altLang="en-US" dirty="0" smtClean="0"/>
              <a:t>연구기간</a:t>
            </a:r>
            <a:r>
              <a:rPr lang="en-US" altLang="ko-KR" dirty="0" smtClean="0"/>
              <a:t>: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월까지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KOSPI200</a:t>
            </a:r>
            <a:r>
              <a:rPr lang="ko-KR" altLang="en-US" dirty="0" smtClean="0"/>
              <a:t>지수선물 </a:t>
            </a:r>
            <a:r>
              <a:rPr lang="ko-KR" altLang="en-US" dirty="0" smtClean="0"/>
              <a:t>만기일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 총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KOSPI200</a:t>
            </a:r>
            <a:r>
              <a:rPr lang="ko-KR" altLang="en-US" dirty="0" smtClean="0"/>
              <a:t>지수옵션 만기일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앞의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+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 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</a:t>
            </a:r>
            <a:r>
              <a:rPr lang="en-US" altLang="ko-KR" dirty="0" smtClean="0"/>
              <a:t>=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8</a:t>
            </a:r>
            <a:r>
              <a:rPr lang="ko-KR" altLang="en-US" dirty="0" smtClean="0"/>
              <a:t>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연구자료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만기일 효과</a:t>
            </a:r>
            <a:r>
              <a:rPr lang="en-US" altLang="ko-KR" dirty="0" smtClean="0"/>
              <a:t>(</a:t>
            </a:r>
            <a:r>
              <a:rPr lang="en-US" dirty="0" smtClean="0"/>
              <a:t>expiration-day effects)</a:t>
            </a:r>
          </a:p>
          <a:p>
            <a:pPr lvl="1"/>
            <a:r>
              <a:rPr lang="ko-KR" altLang="en-US" dirty="0" smtClean="0"/>
              <a:t>선물이나 옵션 만기일에 기초자산의 가격이 평소와 달리 급격한 변동을 </a:t>
            </a:r>
            <a:r>
              <a:rPr lang="ko-KR" altLang="en-US" dirty="0" smtClean="0"/>
              <a:t>보임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 ‘</a:t>
            </a:r>
            <a:r>
              <a:rPr lang="ko-KR" altLang="en-US" dirty="0" err="1" smtClean="0"/>
              <a:t>트리플위칭데이</a:t>
            </a:r>
            <a:r>
              <a:rPr lang="en-US" altLang="ko-KR" dirty="0" smtClean="0"/>
              <a:t>(triple witching day</a:t>
            </a:r>
            <a:r>
              <a:rPr lang="en-US" altLang="ko-KR" dirty="0" smtClean="0"/>
              <a:t>)’: </a:t>
            </a:r>
            <a:r>
              <a:rPr lang="ko-KR" altLang="en-US" dirty="0" smtClean="0"/>
              <a:t>주가지수선물과 </a:t>
            </a:r>
            <a:r>
              <a:rPr lang="ko-KR" altLang="en-US" dirty="0" smtClean="0"/>
              <a:t>주가지수옵션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개별주식옵션의 세 가지 파생금융상품의 만기가 겹치는 </a:t>
            </a:r>
            <a:r>
              <a:rPr lang="ko-KR" altLang="en-US" dirty="0" smtClean="0"/>
              <a:t>날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Stoll and Whaley (1987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미국 </a:t>
            </a:r>
            <a:r>
              <a:rPr lang="ko-KR" altLang="en-US" dirty="0" err="1" smtClean="0"/>
              <a:t>트리플위칭데이에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S&amp;P500 </a:t>
            </a:r>
            <a:r>
              <a:rPr lang="ko-KR" altLang="en-US" dirty="0" smtClean="0"/>
              <a:t>지수의 변동성과 거래량이 평소에 비해 유의적으로 증가하며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현상이 마지막 시간대에 </a:t>
            </a:r>
            <a:r>
              <a:rPr lang="ko-KR" altLang="en-US" dirty="0" smtClean="0"/>
              <a:t>현저함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최종범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류혁선 </a:t>
            </a:r>
            <a:r>
              <a:rPr lang="en-US" altLang="ko-KR" dirty="0" smtClean="0"/>
              <a:t>(2006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최혁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엄윤성 </a:t>
            </a:r>
            <a:r>
              <a:rPr lang="en-US" altLang="ko-KR" dirty="0" smtClean="0"/>
              <a:t>(2007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변수</a:t>
            </a:r>
            <a:endParaRPr lang="ko-KR" alt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 l="14953" t="26583" r="13844" b="16455"/>
          <a:stretch>
            <a:fillRect/>
          </a:stretch>
        </p:blipFill>
        <p:spPr bwMode="auto">
          <a:xfrm>
            <a:off x="785786" y="2071678"/>
            <a:ext cx="7572428" cy="34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Comerton</a:t>
            </a:r>
            <a:r>
              <a:rPr lang="en-US" dirty="0" smtClean="0"/>
              <a:t>-Forde and </a:t>
            </a:r>
            <a:r>
              <a:rPr lang="en-US" dirty="0" err="1" smtClean="0"/>
              <a:t>Putnins</a:t>
            </a:r>
            <a:r>
              <a:rPr lang="en-US" dirty="0" smtClean="0"/>
              <a:t> (2011</a:t>
            </a:r>
            <a:r>
              <a:rPr lang="en-US" dirty="0" smtClean="0"/>
              <a:t>)</a:t>
            </a:r>
          </a:p>
          <a:p>
            <a:pPr lvl="1"/>
            <a:r>
              <a:rPr lang="ko-KR" altLang="en-US" dirty="0" smtClean="0"/>
              <a:t>‘</a:t>
            </a:r>
            <a:r>
              <a:rPr lang="en-US" dirty="0" smtClean="0"/>
              <a:t>Difference-in-Difference </a:t>
            </a:r>
            <a:r>
              <a:rPr lang="ko-KR" altLang="en-US" dirty="0" smtClean="0"/>
              <a:t>검정’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이하 ‘</a:t>
            </a:r>
            <a:r>
              <a:rPr lang="en-US" dirty="0" smtClean="0"/>
              <a:t>DD </a:t>
            </a:r>
            <a:r>
              <a:rPr lang="ko-KR" altLang="en-US" dirty="0" smtClean="0"/>
              <a:t>검정’</a:t>
            </a:r>
            <a:r>
              <a:rPr lang="en-US" altLang="ko-KR" dirty="0" smtClean="0"/>
              <a:t>)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표</a:t>
            </a:r>
            <a:r>
              <a:rPr lang="en-US" altLang="ko-KR" dirty="0" smtClean="0"/>
              <a:t>2&gt;</a:t>
            </a:r>
            <a:r>
              <a:rPr lang="ko-KR" altLang="en-US" dirty="0" smtClean="0"/>
              <a:t>만기일 종가변동성과 거래량</a:t>
            </a:r>
            <a:endParaRPr lang="ko-KR" alt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10547" t="28125" r="10937" b="25000"/>
          <a:stretch>
            <a:fillRect/>
          </a:stretch>
        </p:blipFill>
        <p:spPr bwMode="auto">
          <a:xfrm>
            <a:off x="142844" y="3143248"/>
            <a:ext cx="89345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71238472" descr="DRW000011802b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5375" y="2498720"/>
            <a:ext cx="6898525" cy="35877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143240" y="4500570"/>
            <a:ext cx="5786478" cy="5000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143240" y="5500702"/>
            <a:ext cx="5786478" cy="5000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옵션만기일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11126" t="24176" r="10989" b="28571"/>
          <a:stretch>
            <a:fillRect/>
          </a:stretch>
        </p:blipFill>
        <p:spPr bwMode="auto">
          <a:xfrm>
            <a:off x="71406" y="2298024"/>
            <a:ext cx="90011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000364" y="3667378"/>
            <a:ext cx="6000792" cy="5000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00364" y="4714884"/>
            <a:ext cx="6000792" cy="5000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표</a:t>
            </a:r>
            <a:r>
              <a:rPr lang="en-US" altLang="ko-KR" dirty="0" smtClean="0"/>
              <a:t>4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회귀분석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가설</a:t>
            </a:r>
            <a:r>
              <a:rPr lang="en-US" altLang="ko-KR" dirty="0" smtClean="0"/>
              <a:t>1)</a:t>
            </a:r>
            <a:endParaRPr lang="ko-KR" alt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11492" t="31183" r="11693" b="12903"/>
          <a:stretch>
            <a:fillRect/>
          </a:stretch>
        </p:blipFill>
        <p:spPr bwMode="auto">
          <a:xfrm>
            <a:off x="71406" y="1500174"/>
            <a:ext cx="90726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종가 동시호가시간 주문 추이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64734872" descr="EMB0000122009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75" y="1857363"/>
            <a:ext cx="4014936" cy="257176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_x66152552" descr="EMB0000122009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133" y="1857364"/>
            <a:ext cx="426770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선물만기일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/>
              <a:t>&lt;</a:t>
            </a:r>
            <a:r>
              <a:rPr lang="ko-KR" altLang="en-US" sz="4000" dirty="0" smtClean="0"/>
              <a:t>표</a:t>
            </a:r>
            <a:r>
              <a:rPr lang="en-US" altLang="ko-KR" sz="4000" dirty="0" smtClean="0"/>
              <a:t>5&gt;</a:t>
            </a:r>
            <a:r>
              <a:rPr lang="ko-KR" altLang="en-US" sz="4000" dirty="0" smtClean="0"/>
              <a:t>지수차익주문의 분포 </a:t>
            </a:r>
            <a:r>
              <a:rPr lang="en-US" altLang="ko-KR" sz="4000" dirty="0" smtClean="0"/>
              <a:t>(</a:t>
            </a:r>
            <a:r>
              <a:rPr lang="ko-KR" altLang="en-US" sz="4000" dirty="0" smtClean="0"/>
              <a:t>가설</a:t>
            </a:r>
            <a:r>
              <a:rPr lang="en-US" altLang="ko-KR" sz="4000" dirty="0" smtClean="0"/>
              <a:t>2)</a:t>
            </a:r>
            <a:endParaRPr lang="ko-KR" altLang="en-US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322" t="45016" r="24034" b="18360"/>
          <a:stretch>
            <a:fillRect/>
          </a:stretch>
        </p:blipFill>
        <p:spPr bwMode="auto">
          <a:xfrm>
            <a:off x="357158" y="2857496"/>
            <a:ext cx="84296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 l="7031" t="44678" r="23242" b="47265"/>
          <a:stretch>
            <a:fillRect/>
          </a:stretch>
        </p:blipFill>
        <p:spPr bwMode="auto">
          <a:xfrm>
            <a:off x="428596" y="2000240"/>
            <a:ext cx="82868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옵션만기일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24941" t="34905" r="24116" b="28302"/>
          <a:stretch>
            <a:fillRect/>
          </a:stretch>
        </p:blipFill>
        <p:spPr bwMode="auto">
          <a:xfrm>
            <a:off x="142843" y="2786057"/>
            <a:ext cx="8792371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7031" t="44678" r="23242" b="47265"/>
          <a:stretch>
            <a:fillRect/>
          </a:stretch>
        </p:blipFill>
        <p:spPr bwMode="auto">
          <a:xfrm>
            <a:off x="214282" y="2000240"/>
            <a:ext cx="85011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선물만기일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&lt;</a:t>
            </a:r>
            <a:r>
              <a:rPr lang="ko-KR" altLang="en-US" sz="3600" dirty="0" smtClean="0"/>
              <a:t>표</a:t>
            </a:r>
            <a:r>
              <a:rPr lang="en-US" altLang="ko-KR" sz="3600" dirty="0" smtClean="0"/>
              <a:t>6</a:t>
            </a:r>
            <a:r>
              <a:rPr lang="en-US" altLang="ko-KR" sz="3600" dirty="0" smtClean="0"/>
              <a:t>&gt;</a:t>
            </a:r>
            <a:r>
              <a:rPr lang="ko-KR" altLang="en-US" sz="3600" dirty="0" smtClean="0"/>
              <a:t>지수차익주문의 가격충격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가설</a:t>
            </a:r>
            <a:r>
              <a:rPr lang="en-US" altLang="ko-KR" sz="3600" dirty="0" smtClean="0"/>
              <a:t>3)</a:t>
            </a:r>
            <a:endParaRPr lang="ko-KR" altLang="en-US" sz="36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11133" t="15625" r="10351" b="17708"/>
          <a:stretch>
            <a:fillRect/>
          </a:stretch>
        </p:blipFill>
        <p:spPr bwMode="auto">
          <a:xfrm>
            <a:off x="214282" y="2123924"/>
            <a:ext cx="8715436" cy="41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2357422" y="5286388"/>
            <a:ext cx="6357982" cy="2857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옵션만기일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11638" t="20689" r="10776" b="8046"/>
          <a:stretch>
            <a:fillRect/>
          </a:stretch>
        </p:blipFill>
        <p:spPr bwMode="auto">
          <a:xfrm>
            <a:off x="352548" y="2071678"/>
            <a:ext cx="843429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2357422" y="5357826"/>
            <a:ext cx="6357982" cy="28575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실증분석 </a:t>
            </a:r>
            <a:r>
              <a:rPr lang="ko-KR" altLang="en-US" dirty="0" smtClean="0"/>
              <a:t>결과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KOSPI200 </a:t>
            </a:r>
            <a:r>
              <a:rPr lang="ko-KR" altLang="en-US" dirty="0" smtClean="0"/>
              <a:t>종목의 만기일 종가의 변동성과 거래량은 비정상적으로 높았으며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이런 현상은 지수차익거래의 비중이 큰 종목에서 더 강하게 </a:t>
            </a:r>
            <a:r>
              <a:rPr lang="ko-KR" altLang="en-US" dirty="0" smtClean="0"/>
              <a:t>발견됨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만기일의 </a:t>
            </a:r>
            <a:r>
              <a:rPr lang="ko-KR" altLang="en-US" dirty="0" smtClean="0"/>
              <a:t>종가 동시호가 시간대의 주문자료를 분석한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예상체결가격에서 멀리 떨어진 가격대로 제출되는 </a:t>
            </a:r>
            <a:r>
              <a:rPr lang="ko-KR" altLang="en-US" dirty="0" err="1" smtClean="0"/>
              <a:t>지정가</a:t>
            </a:r>
            <a:r>
              <a:rPr lang="ko-KR" altLang="en-US" dirty="0" smtClean="0"/>
              <a:t> 주문이 평일에 비해 유의적으로 </a:t>
            </a:r>
            <a:r>
              <a:rPr lang="ko-KR" altLang="en-US" dirty="0" smtClean="0"/>
              <a:t>증가함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지정가</a:t>
            </a:r>
            <a:r>
              <a:rPr lang="ko-KR" altLang="en-US" dirty="0" smtClean="0"/>
              <a:t> </a:t>
            </a:r>
            <a:r>
              <a:rPr lang="ko-KR" altLang="en-US" dirty="0" smtClean="0"/>
              <a:t>주문은 종가 결정 직전인 마지막 시간대에 </a:t>
            </a:r>
            <a:r>
              <a:rPr lang="ko-KR" altLang="en-US" dirty="0" smtClean="0"/>
              <a:t>집중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지수차익거래 </a:t>
            </a:r>
            <a:r>
              <a:rPr lang="ko-KR" altLang="en-US" dirty="0" smtClean="0"/>
              <a:t>주문은 동일 시간대의 다른 정상주문보다 가격충격이 훨씬 </a:t>
            </a:r>
            <a:r>
              <a:rPr lang="ko-KR" altLang="en-US" dirty="0" smtClean="0"/>
              <a:t>컸다</a:t>
            </a:r>
            <a:endParaRPr lang="en-US" altLang="ko-KR" dirty="0" smtClean="0"/>
          </a:p>
          <a:p>
            <a:r>
              <a:rPr lang="ko-KR" altLang="en-US" dirty="0" smtClean="0"/>
              <a:t>이런 </a:t>
            </a:r>
            <a:r>
              <a:rPr lang="ko-KR" altLang="en-US" dirty="0" smtClean="0"/>
              <a:t>결과들은 만기일의 종가가 특정한 가격으로 결정되도록 </a:t>
            </a:r>
            <a:r>
              <a:rPr lang="ko-KR" altLang="en-US" dirty="0" err="1" smtClean="0"/>
              <a:t>시세조종하려는</a:t>
            </a:r>
            <a:r>
              <a:rPr lang="ko-KR" altLang="en-US" dirty="0" smtClean="0"/>
              <a:t> 의도가 숨어있는 지수차익거래가 한국 주식시장에 존재함을 </a:t>
            </a:r>
            <a:r>
              <a:rPr lang="ko-KR" altLang="en-US" dirty="0" smtClean="0"/>
              <a:t>암시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옵션 쇼크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사건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일 </a:t>
            </a:r>
            <a:r>
              <a:rPr lang="ko-KR" altLang="en-US" dirty="0" smtClean="0"/>
              <a:t>옵션만기일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KOSPI200</a:t>
            </a:r>
            <a:r>
              <a:rPr lang="ko-KR" altLang="en-US" dirty="0" smtClean="0"/>
              <a:t>의 종가는 장마감 동시호가 직전 가격에서 </a:t>
            </a:r>
            <a:r>
              <a:rPr lang="en-US" altLang="ko-KR" dirty="0" smtClean="0"/>
              <a:t>7.11</a:t>
            </a:r>
            <a:r>
              <a:rPr lang="ko-KR" altLang="en-US" dirty="0" smtClean="0"/>
              <a:t>포인트 하락한 </a:t>
            </a:r>
            <a:r>
              <a:rPr lang="en-US" altLang="ko-KR" dirty="0" smtClean="0"/>
              <a:t>247.51</a:t>
            </a:r>
            <a:r>
              <a:rPr lang="ko-KR" altLang="en-US" dirty="0" smtClean="0"/>
              <a:t>포인트로 </a:t>
            </a:r>
            <a:r>
              <a:rPr lang="ko-KR" altLang="en-US" dirty="0" smtClean="0"/>
              <a:t>마감하며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큰 혼란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금융감독원과 </a:t>
            </a:r>
            <a:r>
              <a:rPr lang="ko-KR" altLang="en-US" dirty="0" smtClean="0"/>
              <a:t>한국거래소의 조사와 고발</a:t>
            </a:r>
            <a:endParaRPr lang="ko-KR" altLang="en-US" dirty="0" smtClean="0"/>
          </a:p>
          <a:p>
            <a:pPr lvl="2"/>
            <a:r>
              <a:rPr lang="ko-KR" altLang="en-US" dirty="0" err="1" smtClean="0"/>
              <a:t>도이치은행과</a:t>
            </a:r>
            <a:r>
              <a:rPr lang="ko-KR" altLang="en-US" dirty="0" smtClean="0"/>
              <a:t> 증권 </a:t>
            </a:r>
            <a:r>
              <a:rPr lang="ko-KR" altLang="en-US" dirty="0" smtClean="0"/>
              <a:t>임직원들이 공모하여 </a:t>
            </a:r>
            <a:r>
              <a:rPr lang="ko-KR" altLang="en-US" dirty="0" err="1" smtClean="0"/>
              <a:t>장마감</a:t>
            </a:r>
            <a:r>
              <a:rPr lang="ko-KR" altLang="en-US" dirty="0" smtClean="0"/>
              <a:t> 직전 주가가 떨어지면 이익을 보는 </a:t>
            </a:r>
            <a:r>
              <a:rPr lang="en-US" altLang="ko-KR" dirty="0" smtClean="0"/>
              <a:t>KOSPI200</a:t>
            </a:r>
            <a:r>
              <a:rPr lang="ko-KR" altLang="en-US" dirty="0" smtClean="0"/>
              <a:t>지수 </a:t>
            </a:r>
            <a:r>
              <a:rPr lang="ko-KR" altLang="en-US" dirty="0" err="1" smtClean="0"/>
              <a:t>풋옵션을</a:t>
            </a:r>
            <a:r>
              <a:rPr lang="ko-KR" altLang="en-US" dirty="0" smtClean="0"/>
              <a:t> 대량으로 매수한 후에 보유하고 있던 </a:t>
            </a:r>
            <a:r>
              <a:rPr lang="en-US" altLang="ko-KR" dirty="0" smtClean="0"/>
              <a:t>KOSPI200 </a:t>
            </a:r>
            <a:r>
              <a:rPr lang="ko-KR" altLang="en-US" dirty="0" smtClean="0"/>
              <a:t>구성 </a:t>
            </a:r>
            <a:r>
              <a:rPr lang="en-US" altLang="ko-KR" dirty="0" smtClean="0"/>
              <a:t>199</a:t>
            </a:r>
            <a:r>
              <a:rPr lang="ko-KR" altLang="en-US" dirty="0" smtClean="0"/>
              <a:t>개 종목 </a:t>
            </a:r>
            <a:r>
              <a:rPr lang="en-US" altLang="ko-KR" dirty="0" smtClean="0"/>
              <a:t>2.44</a:t>
            </a:r>
            <a:r>
              <a:rPr lang="ko-KR" altLang="en-US" dirty="0" smtClean="0"/>
              <a:t>조원의 주식을 동시호가 시간에 직전 가격 대비 </a:t>
            </a:r>
            <a:r>
              <a:rPr lang="en-US" altLang="ko-KR" dirty="0" smtClean="0"/>
              <a:t>4.5%~10% </a:t>
            </a:r>
            <a:r>
              <a:rPr lang="ko-KR" altLang="en-US" dirty="0" smtClean="0"/>
              <a:t>낮은 가격으로 </a:t>
            </a:r>
            <a:r>
              <a:rPr lang="en-US" altLang="ko-KR" dirty="0" smtClean="0"/>
              <a:t>7</a:t>
            </a:r>
            <a:r>
              <a:rPr lang="ko-KR" altLang="en-US" dirty="0" smtClean="0"/>
              <a:t>회에 걸쳐 매도 주문을 </a:t>
            </a:r>
            <a:r>
              <a:rPr lang="ko-KR" altLang="en-US" dirty="0" smtClean="0"/>
              <a:t>제출하였음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검찰은 범행에 가담한 거래자들을 자본시장법상 현</a:t>
            </a:r>
            <a:r>
              <a:rPr lang="en-US" altLang="ko-KR" dirty="0" smtClean="0"/>
              <a:t>·</a:t>
            </a:r>
            <a:r>
              <a:rPr lang="ko-KR" altLang="en-US" dirty="0" smtClean="0"/>
              <a:t>선 연계 시세조종 혐의로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일 </a:t>
            </a:r>
            <a:r>
              <a:rPr lang="ko-KR" altLang="en-US" dirty="0" smtClean="0"/>
              <a:t>기소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동기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832" y="3214686"/>
            <a:ext cx="4437010" cy="352298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953000" cy="28860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14810" y="3071810"/>
            <a:ext cx="2571768" cy="1571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구부러진 연결선 10"/>
          <p:cNvCxnSpPr/>
          <p:nvPr/>
        </p:nvCxnSpPr>
        <p:spPr>
          <a:xfrm rot="16200000" flipV="1">
            <a:off x="3214678" y="2786058"/>
            <a:ext cx="1143008" cy="85725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467388" cy="428628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금융위</a:t>
            </a:r>
            <a:r>
              <a:rPr lang="ko-KR" altLang="en-US" dirty="0" smtClean="0"/>
              <a:t> “시세조종 차익” </a:t>
            </a:r>
            <a:r>
              <a:rPr lang="ko-KR" altLang="en-US" dirty="0" smtClean="0"/>
              <a:t>결론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                                                                                                                                  </a:t>
            </a:r>
            <a:r>
              <a:rPr lang="ko-KR" altLang="en-US" sz="1400" dirty="0" err="1" smtClean="0"/>
              <a:t>동아일보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2011.2.24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사건의 의의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‘</a:t>
            </a:r>
            <a:r>
              <a:rPr lang="ko-KR" altLang="en-US" dirty="0" smtClean="0"/>
              <a:t>연계시세조종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법리가 적용된 첫 </a:t>
            </a:r>
            <a:r>
              <a:rPr lang="ko-KR" altLang="en-US" dirty="0" smtClean="0"/>
              <a:t>사례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개별종목이 아니라 시장지수에 대한 조종</a:t>
            </a:r>
          </a:p>
          <a:p>
            <a:pPr lvl="1"/>
            <a:r>
              <a:rPr lang="ko-KR" altLang="en-US" dirty="0" smtClean="0"/>
              <a:t>대형 외국자본에 의한 조종</a:t>
            </a:r>
          </a:p>
          <a:p>
            <a:pPr lvl="2"/>
            <a:r>
              <a:rPr lang="ko-KR" altLang="en-US" dirty="0" smtClean="0"/>
              <a:t>‘</a:t>
            </a:r>
            <a:r>
              <a:rPr lang="ko-KR" altLang="en-US" dirty="0" smtClean="0"/>
              <a:t>외국자본을 유치하는 것이 시장의 가격효율성과 유동성 증대를 통하여 국내 자본시장에 도움이 되는가</a:t>
            </a:r>
            <a:r>
              <a:rPr lang="en-US" altLang="ko-KR" dirty="0" smtClean="0"/>
              <a:t>?’ </a:t>
            </a:r>
            <a:r>
              <a:rPr lang="ko-KR" altLang="en-US" dirty="0" smtClean="0"/>
              <a:t>아니면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국부의 유출을 가져오는가</a:t>
            </a:r>
            <a:r>
              <a:rPr lang="en-US" altLang="ko-KR" dirty="0" smtClean="0"/>
              <a:t>?’</a:t>
            </a:r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동기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법률적 사항 검토</a:t>
            </a:r>
            <a:endParaRPr lang="en-US" altLang="ko-KR" sz="3200" dirty="0" smtClean="0"/>
          </a:p>
          <a:p>
            <a:pPr lvl="1"/>
            <a:r>
              <a:rPr lang="ko-KR" altLang="en-US" sz="2800" dirty="0" smtClean="0"/>
              <a:t>자본시장법 상의 연계시세조종의 유형과 성립요건</a:t>
            </a:r>
            <a:endParaRPr lang="en-US" altLang="ko-KR" sz="2800" dirty="0" smtClean="0"/>
          </a:p>
          <a:p>
            <a:pPr lvl="1"/>
            <a:r>
              <a:rPr lang="ko-KR" altLang="en-US" sz="2800" dirty="0" err="1" smtClean="0"/>
              <a:t>도이치증권</a:t>
            </a:r>
            <a:r>
              <a:rPr lang="ko-KR" altLang="en-US" sz="2800" dirty="0" smtClean="0"/>
              <a:t> 옵션사건 형사재판의 핵심 쟁점</a:t>
            </a:r>
            <a:endParaRPr lang="en-US" altLang="ko-KR" sz="2800" dirty="0" smtClean="0"/>
          </a:p>
          <a:p>
            <a:r>
              <a:rPr lang="ko-KR" altLang="en-US" sz="3200" dirty="0" smtClean="0"/>
              <a:t>실증분석</a:t>
            </a:r>
            <a:endParaRPr lang="en-US" altLang="ko-KR" sz="3200" dirty="0" smtClean="0"/>
          </a:p>
          <a:p>
            <a:pPr lvl="1"/>
            <a:r>
              <a:rPr lang="en-US" altLang="ko-KR" sz="2800" dirty="0" smtClean="0"/>
              <a:t>2009</a:t>
            </a:r>
            <a:r>
              <a:rPr lang="ko-KR" altLang="en-US" sz="2800" dirty="0" smtClean="0"/>
              <a:t>년의 주식 일중자료</a:t>
            </a:r>
            <a:r>
              <a:rPr lang="en-US" altLang="ko-KR" sz="2800" dirty="0" smtClean="0"/>
              <a:t>(intra-day data</a:t>
            </a:r>
            <a:r>
              <a:rPr lang="en-US" altLang="ko-KR" sz="2800" dirty="0" smtClean="0"/>
              <a:t>)</a:t>
            </a:r>
          </a:p>
          <a:p>
            <a:pPr lvl="1"/>
            <a:r>
              <a:rPr lang="ko-KR" altLang="en-US" sz="2800" dirty="0" smtClean="0"/>
              <a:t>선물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옵션 만기일의 주식 종가의 결정에 있어서 프로그램 지수차익거래가 미치는 </a:t>
            </a:r>
            <a:r>
              <a:rPr lang="ko-KR" altLang="en-US" sz="2800" dirty="0" smtClean="0"/>
              <a:t>영향</a:t>
            </a:r>
            <a:r>
              <a:rPr lang="en-US" altLang="ko-KR" sz="2800" dirty="0" smtClean="0"/>
              <a:t> </a:t>
            </a:r>
            <a:endParaRPr lang="ko-KR" altLang="en-US" sz="28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목표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차익거래</a:t>
            </a:r>
            <a:r>
              <a:rPr lang="en-US" altLang="ko-KR" dirty="0" smtClean="0"/>
              <a:t>(arbitrage transaction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 smtClean="0"/>
              <a:t>시장에서 동일한 자산에 대한 가격 평가가 다를 때 높은 가격의 자산을 팔고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공매도하고</a:t>
            </a:r>
            <a:r>
              <a:rPr lang="en-US" altLang="ko-KR" dirty="0" smtClean="0"/>
              <a:t>) </a:t>
            </a:r>
            <a:r>
              <a:rPr lang="ko-KR" altLang="en-US" dirty="0" smtClean="0"/>
              <a:t>낮은 가격의 자산을 사는 거래를 통하여서 추가적인 투자금액의 부담이나 </a:t>
            </a:r>
            <a:r>
              <a:rPr lang="ko-KR" altLang="en-US" dirty="0" err="1" smtClean="0"/>
              <a:t>위험부담없이</a:t>
            </a:r>
            <a:r>
              <a:rPr lang="ko-KR" altLang="en-US" dirty="0" smtClean="0"/>
              <a:t> 이익을 얻는 거래</a:t>
            </a:r>
            <a:endParaRPr lang="en-US" altLang="ko-KR" dirty="0" smtClean="0"/>
          </a:p>
          <a:p>
            <a:r>
              <a:rPr lang="ko-KR" altLang="en-US" dirty="0" smtClean="0"/>
              <a:t>지수차익거래</a:t>
            </a:r>
            <a:r>
              <a:rPr lang="en-US" altLang="ko-KR" dirty="0" smtClean="0"/>
              <a:t>(index arbitrage transaction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주가지수선물 </a:t>
            </a:r>
            <a:r>
              <a:rPr lang="ko-KR" altLang="en-US" dirty="0" smtClean="0"/>
              <a:t>가격과 이론가격의 차이가 정상적인 범위를 벗어날 때 투자자들이 </a:t>
            </a:r>
            <a:r>
              <a:rPr lang="ko-KR" altLang="en-US" dirty="0" err="1" smtClean="0"/>
              <a:t>위험없이</a:t>
            </a:r>
            <a:r>
              <a:rPr lang="ko-KR" altLang="en-US" dirty="0" smtClean="0"/>
              <a:t> 이익을 취할 수 있는 </a:t>
            </a:r>
            <a:r>
              <a:rPr lang="ko-KR" altLang="en-US" dirty="0" smtClean="0"/>
              <a:t>거래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매수차익거래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선물가격이 </a:t>
            </a:r>
            <a:r>
              <a:rPr lang="ko-KR" altLang="en-US" dirty="0" smtClean="0"/>
              <a:t>이론가격을 초과할 경우에 </a:t>
            </a:r>
            <a:r>
              <a:rPr lang="ko-KR" altLang="en-US" dirty="0" err="1" smtClean="0"/>
              <a:t>고평가된</a:t>
            </a:r>
            <a:r>
              <a:rPr lang="ko-KR" altLang="en-US" dirty="0" smtClean="0"/>
              <a:t> 주가지수선물을 매도하고 저평가된 지수편입 주식들을 매수하는 거래를 통하여 차익을 </a:t>
            </a:r>
            <a:r>
              <a:rPr lang="ko-KR" altLang="en-US" dirty="0" smtClean="0"/>
              <a:t>실현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매도차익거래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주가지수선물 </a:t>
            </a:r>
            <a:r>
              <a:rPr lang="ko-KR" altLang="en-US" dirty="0" smtClean="0"/>
              <a:t>가격이 이론가격보다 낮을 경우는 저평가된 주가지수선물을 매수하고 </a:t>
            </a:r>
            <a:r>
              <a:rPr lang="ko-KR" altLang="en-US" dirty="0" err="1" smtClean="0"/>
              <a:t>고평가된</a:t>
            </a:r>
            <a:r>
              <a:rPr lang="ko-KR" altLang="en-US" dirty="0" smtClean="0"/>
              <a:t> 지수편입 주식들을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</a:t>
            </a:r>
            <a:r>
              <a:rPr lang="en-US" altLang="ko-KR" dirty="0" smtClean="0"/>
              <a:t>)</a:t>
            </a:r>
            <a:r>
              <a:rPr lang="ko-KR" altLang="en-US" dirty="0" smtClean="0"/>
              <a:t>매도하여 차익을 </a:t>
            </a:r>
            <a:r>
              <a:rPr lang="ko-KR" altLang="en-US" dirty="0" smtClean="0"/>
              <a:t>실현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지수차익거래란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선물의 이론가격</a:t>
            </a:r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지수차익거래의 이익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선물가격이 이론가격보다 높아서 매수차익거래의 </a:t>
            </a:r>
            <a:r>
              <a:rPr lang="ko-KR" altLang="en-US" dirty="0" smtClean="0"/>
              <a:t>기회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투자자는 </a:t>
            </a:r>
            <a:r>
              <a:rPr lang="ko-KR" altLang="en-US" dirty="0" smtClean="0"/>
              <a:t>원하는 </a:t>
            </a:r>
            <a:r>
              <a:rPr lang="ko-KR" altLang="en-US" dirty="0" err="1" smtClean="0"/>
              <a:t>계약수</a:t>
            </a:r>
            <a:r>
              <a:rPr lang="en-US" altLang="ko-KR" dirty="0" smtClean="0"/>
              <a:t>(x)</a:t>
            </a:r>
            <a:r>
              <a:rPr lang="ko-KR" altLang="en-US" dirty="0" smtClean="0"/>
              <a:t>의 주가지수 선물을 매도하고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주식 매입을 통하여 지수를 모방하는 포트폴리오를 구성해야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때의 매입금액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계약수</a:t>
            </a:r>
            <a:r>
              <a:rPr lang="en-US" altLang="ko-KR" dirty="0" smtClean="0"/>
              <a:t>×50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×</a:t>
            </a:r>
            <a:r>
              <a:rPr lang="ko-KR" altLang="en-US" dirty="0" smtClean="0"/>
              <a:t>선물가격</a:t>
            </a:r>
            <a:r>
              <a:rPr lang="en-US" altLang="ko-KR" dirty="0" smtClean="0"/>
              <a:t>(F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))</a:t>
            </a:r>
            <a:r>
              <a:rPr lang="ko-KR" altLang="en-US" dirty="0" smtClean="0"/>
              <a:t>은 차입을 통해서 조달할 수 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최종거래일에 위의 포지션을 </a:t>
            </a:r>
            <a:r>
              <a:rPr lang="ko-KR" altLang="en-US" dirty="0" err="1" smtClean="0"/>
              <a:t>청산함으로서</a:t>
            </a:r>
            <a:r>
              <a:rPr lang="ko-KR" altLang="en-US" dirty="0" smtClean="0"/>
              <a:t> 이득을 획득할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주가지수선물의 만기일의 청산은 현물종가를 통하여 실행된다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주가지수선물 </a:t>
            </a:r>
            <a:r>
              <a:rPr lang="ko-KR" altLang="en-US" dirty="0" smtClean="0"/>
              <a:t>포지션의 손익은 </a:t>
            </a:r>
            <a:r>
              <a:rPr lang="ko-KR" altLang="en-US" dirty="0" err="1" smtClean="0"/>
              <a:t>계약수</a:t>
            </a:r>
            <a:r>
              <a:rPr lang="en-US" altLang="ko-KR" dirty="0" smtClean="0"/>
              <a:t>×50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×(</a:t>
            </a:r>
            <a:r>
              <a:rPr lang="ko-KR" altLang="en-US" dirty="0" smtClean="0"/>
              <a:t>선물가격</a:t>
            </a:r>
            <a:r>
              <a:rPr lang="en-US" altLang="ko-KR" dirty="0" smtClean="0"/>
              <a:t>(F</a:t>
            </a:r>
            <a:r>
              <a:rPr lang="en-US" altLang="ko-KR" baseline="-25000" dirty="0" smtClean="0"/>
              <a:t>0</a:t>
            </a:r>
            <a:r>
              <a:rPr lang="en-US" altLang="ko-KR" dirty="0" smtClean="0"/>
              <a:t>)-</a:t>
            </a:r>
            <a:r>
              <a:rPr lang="ko-KR" altLang="en-US" dirty="0" smtClean="0"/>
              <a:t>현물종가</a:t>
            </a:r>
            <a:r>
              <a:rPr lang="en-US" altLang="ko-KR" dirty="0" smtClean="0"/>
              <a:t>(S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))</a:t>
            </a:r>
            <a:r>
              <a:rPr lang="ko-KR" altLang="en-US" dirty="0" smtClean="0"/>
              <a:t>으로 결정된다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매수한 </a:t>
            </a:r>
            <a:r>
              <a:rPr lang="ko-KR" altLang="en-US" dirty="0" smtClean="0"/>
              <a:t>현물주식을 종가</a:t>
            </a:r>
            <a:r>
              <a:rPr lang="en-US" altLang="ko-KR" dirty="0" smtClean="0"/>
              <a:t>(S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매도하여야 한다</a:t>
            </a:r>
            <a:r>
              <a:rPr lang="en-US" altLang="ko-KR" dirty="0" smtClean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단 </a:t>
            </a:r>
            <a:r>
              <a:rPr lang="ko-KR" altLang="en-US" dirty="0" smtClean="0"/>
              <a:t>차입한 금액을 이자를 더해서 돌려주어야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반대로 보유한 주식으로부터 배당금 수익을 얻을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이런 </a:t>
            </a:r>
            <a:r>
              <a:rPr lang="ko-KR" altLang="en-US" dirty="0" smtClean="0"/>
              <a:t>거래를 실행하였을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매수차익거래 </a:t>
            </a:r>
            <a:r>
              <a:rPr lang="ko-KR" altLang="en-US" dirty="0" smtClean="0"/>
              <a:t>이익을 실현할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지수차익거래란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8672" t="49805" r="41992" b="42138"/>
          <a:stretch>
            <a:fillRect/>
          </a:stretch>
        </p:blipFill>
        <p:spPr bwMode="auto">
          <a:xfrm>
            <a:off x="3643306" y="1428736"/>
            <a:ext cx="23574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22461" t="36084" r="22461" b="56591"/>
          <a:stretch>
            <a:fillRect/>
          </a:stretch>
        </p:blipFill>
        <p:spPr bwMode="auto">
          <a:xfrm>
            <a:off x="1142976" y="2571744"/>
            <a:ext cx="67151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1085</TotalTime>
  <Words>1362</Words>
  <Application>Microsoft Office PowerPoint</Application>
  <PresentationFormat>화면 슬라이드 쇼(4:3)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광장</vt:lpstr>
      <vt:lpstr>주가지수선물·옵션 만기일에 지수구성 주식의 종가 결정에 지수차익거래가 미치는 영향 : 정상적인 차익거래인가? 연계시세조종인가?</vt:lpstr>
      <vt:lpstr>서론</vt:lpstr>
      <vt:lpstr>연구 동기 </vt:lpstr>
      <vt:lpstr>슬라이드 4</vt:lpstr>
      <vt:lpstr>금융위 “시세조종 차익” 결론                                                                                                                                      동아일보 2011.2.24</vt:lpstr>
      <vt:lpstr>연구 동기 </vt:lpstr>
      <vt:lpstr>연구 목표</vt:lpstr>
      <vt:lpstr>지수차익거래란?</vt:lpstr>
      <vt:lpstr>지수차익거래란?</vt:lpstr>
      <vt:lpstr>슬라이드 10</vt:lpstr>
      <vt:lpstr>자본시장법상 연계시세조종행위란?</vt:lpstr>
      <vt:lpstr>자본시장법상 연계시세조종행위란?</vt:lpstr>
      <vt:lpstr>연계시세조종행위의 유형</vt:lpstr>
      <vt:lpstr>연계시세조종 행위의 성립요건</vt:lpstr>
      <vt:lpstr>도이치증권 옵션사건의 핵심쟁점</vt:lpstr>
      <vt:lpstr>실증분석을 위한 가설설정</vt:lpstr>
      <vt:lpstr>지수차익거래의 주문행태</vt:lpstr>
      <vt:lpstr>가격충격</vt:lpstr>
      <vt:lpstr>연구자료</vt:lpstr>
      <vt:lpstr>변수</vt:lpstr>
      <vt:lpstr>&lt;표2&gt;만기일 종가변동성과 거래량</vt:lpstr>
      <vt:lpstr>슬라이드 22</vt:lpstr>
      <vt:lpstr>&lt;표4&gt; 회귀분석 (가설1)</vt:lpstr>
      <vt:lpstr>종가 동시호가시간 주문 추이</vt:lpstr>
      <vt:lpstr>&lt;표5&gt;지수차익주문의 분포 (가설2)</vt:lpstr>
      <vt:lpstr>슬라이드 26</vt:lpstr>
      <vt:lpstr>&lt;표6&gt;지수차익주문의 가격충격(가설3)</vt:lpstr>
      <vt:lpstr>슬라이드 28</vt:lpstr>
      <vt:lpstr>결론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조세피난처로부터의 외국인 거래가 한국 주식시장에 미치는 영향</dc:title>
  <dc:creator>mycom</dc:creator>
  <cp:lastModifiedBy>User</cp:lastModifiedBy>
  <cp:revision>62</cp:revision>
  <dcterms:created xsi:type="dcterms:W3CDTF">2013-11-06T15:04:03Z</dcterms:created>
  <dcterms:modified xsi:type="dcterms:W3CDTF">2014-06-17T06:52:59Z</dcterms:modified>
</cp:coreProperties>
</file>