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s/slide25.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2.xml" ContentType="application/vnd.openxmlformats-officedocument.presentationml.slideLayout+xml"/>
  <Override PartName="/ppt/notesSlides/notesSlide23.xml" ContentType="application/vnd.openxmlformats-officedocument.presentationml.notesSlide+xml"/>
  <Override PartName="/ppt/slideMasters/slideMaster8.xml" ContentType="application/vnd.openxmlformats-officedocument.presentationml.slideMaster+xml"/>
  <Override PartName="/ppt/notesSlides/notesSlide12.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drawing3.xml" ContentType="application/vnd.ms-office.drawingml.diagramDrawing+xml"/>
  <Default Extension="bin" ContentType="application/vnd.openxmlformats-officedocument.oleObject"/>
  <Override PartName="/ppt/slides/slide26.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07.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notesSlides/notesSlide17.xml" ContentType="application/vnd.openxmlformats-officedocument.presentationml.notesSlide+xml"/>
  <Default Extension="emf" ContentType="image/x-emf"/>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10.xml" ContentType="application/vnd.openxmlformats-officedocument.presentationml.slideLayout+xml"/>
  <Override PartName="/ppt/notesSlides/notesSlide13.xml" ContentType="application/vnd.openxmlformats-officedocument.presentationml.notesSlide+xml"/>
  <Override PartName="/ppt/slideMasters/slideMaster9.xml" ContentType="application/vnd.openxmlformats-officedocument.presentationml.slideMaster+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Default Extension="vml" ContentType="application/vnd.openxmlformats-officedocument.vmlDrawing"/>
  <Override PartName="/ppt/slideLayouts/slideLayout99.xml" ContentType="application/vnd.openxmlformats-officedocument.presentationml.slideLayout+xml"/>
  <Override PartName="/ppt/diagrams/data3.xml" ContentType="application/vnd.openxmlformats-officedocument.drawingml.diagramData+xml"/>
  <Override PartName="/ppt/slideMasters/slideMaster5.xml" ContentType="application/vnd.openxmlformats-officedocument.presentationml.slideMaster+xml"/>
  <Override PartName="/ppt/slideLayouts/slideLayout59.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theme/theme11.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notesSlides/notesSlide25.xml" ContentType="application/vnd.openxmlformats-officedocument.presentationml.notesSlide+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notesSlides/notesSlide14.xml" ContentType="application/vnd.openxmlformats-officedocument.presentationml.notesSlide+xml"/>
  <Override PartName="/ppt/slideLayouts/slideLayout100.xml" ContentType="application/vnd.openxmlformats-officedocument.presentationml.slideLayout+xml"/>
  <Override PartName="/ppt/notesSlides/notesSlide9.xml" ContentType="application/vnd.openxmlformats-officedocument.presentationml.notesSlide+xml"/>
  <Override PartName="/ppt/diagrams/layout3.xml" ContentType="application/vnd.openxmlformats-officedocument.drawingml.diagramLayout+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slides/slide24.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diagrams/quickStyle1.xml" ContentType="application/vnd.openxmlformats-officedocument.drawingml.diagramStyle+xml"/>
  <Default Extension="jpeg" ContentType="image/jpeg"/>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notesSlides/notesSlide15.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notesSlides/notesSlide22.xml" ContentType="application/vnd.openxmlformats-officedocument.presentationml.notesSlide+xml"/>
  <Override PartName="/ppt/notesSlides/notesSlide11.xml" ContentType="application/vnd.openxmlformats-officedocument.presentationml.notesSlid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notesSlides/notesSlide6.xml" ContentType="application/vnd.openxmlformats-officedocument.presentationml.notesSlid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diagrams/quickStyle2.xml" ContentType="application/vnd.openxmlformats-officedocument.drawingml.diagramStyle+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Override PartName="/ppt/slideLayouts/slideLayout4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 id="2147483758" r:id="rId2"/>
    <p:sldMasterId id="2147483746" r:id="rId3"/>
    <p:sldMasterId id="2147483722" r:id="rId4"/>
    <p:sldMasterId id="2147483734" r:id="rId5"/>
    <p:sldMasterId id="2147483697" r:id="rId6"/>
    <p:sldMasterId id="2147483710" r:id="rId7"/>
    <p:sldMasterId id="2147483673" r:id="rId8"/>
    <p:sldMasterId id="2147483685" r:id="rId9"/>
    <p:sldMasterId id="2147483660" r:id="rId10"/>
  </p:sldMasterIdLst>
  <p:notesMasterIdLst>
    <p:notesMasterId r:id="rId37"/>
  </p:notesMasterIdLst>
  <p:sldIdLst>
    <p:sldId id="256" r:id="rId11"/>
    <p:sldId id="258" r:id="rId12"/>
    <p:sldId id="262" r:id="rId13"/>
    <p:sldId id="259" r:id="rId14"/>
    <p:sldId id="260" r:id="rId15"/>
    <p:sldId id="263" r:id="rId16"/>
    <p:sldId id="265" r:id="rId17"/>
    <p:sldId id="266" r:id="rId18"/>
    <p:sldId id="264" r:id="rId19"/>
    <p:sldId id="271" r:id="rId20"/>
    <p:sldId id="270" r:id="rId21"/>
    <p:sldId id="267" r:id="rId22"/>
    <p:sldId id="273" r:id="rId23"/>
    <p:sldId id="272" r:id="rId24"/>
    <p:sldId id="268" r:id="rId25"/>
    <p:sldId id="274" r:id="rId26"/>
    <p:sldId id="275" r:id="rId27"/>
    <p:sldId id="276" r:id="rId28"/>
    <p:sldId id="277" r:id="rId29"/>
    <p:sldId id="278" r:id="rId30"/>
    <p:sldId id="297" r:id="rId31"/>
    <p:sldId id="286" r:id="rId32"/>
    <p:sldId id="287" r:id="rId33"/>
    <p:sldId id="289" r:id="rId34"/>
    <p:sldId id="288" r:id="rId35"/>
    <p:sldId id="290" r:id="rId36"/>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58" y="-1308"/>
      </p:cViewPr>
      <p:guideLst>
        <p:guide orient="horz" pos="2160"/>
        <p:guide pos="2880"/>
      </p:guideLst>
    </p:cSldViewPr>
  </p:slideViewPr>
  <p:notesTextViewPr>
    <p:cViewPr>
      <p:scale>
        <a:sx n="100" d="100"/>
        <a:sy n="100" d="100"/>
      </p:scale>
      <p:origin x="0" y="0"/>
    </p:cViewPr>
  </p:notesTextViewPr>
  <p:notesViewPr>
    <p:cSldViewPr>
      <p:cViewPr varScale="1">
        <p:scale>
          <a:sx n="126" d="100"/>
          <a:sy n="126" d="100"/>
        </p:scale>
        <p:origin x="-4956"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1.xml"/><Relationship Id="rId34" Type="http://schemas.openxmlformats.org/officeDocument/2006/relationships/slide" Target="slides/slide24.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11743E-F3C1-4075-B954-C5C58582C560}" type="doc">
      <dgm:prSet loTypeId="urn:microsoft.com/office/officeart/2005/8/layout/arrow4" loCatId="relationship" qsTypeId="urn:microsoft.com/office/officeart/2005/8/quickstyle/simple1" qsCatId="simple" csTypeId="urn:microsoft.com/office/officeart/2005/8/colors/accent1_2" csCatId="accent1" phldr="1"/>
      <dgm:spPr/>
      <dgm:t>
        <a:bodyPr/>
        <a:lstStyle/>
        <a:p>
          <a:pPr latinLnBrk="1"/>
          <a:endParaRPr lang="ko-KR" altLang="en-US"/>
        </a:p>
      </dgm:t>
    </dgm:pt>
    <dgm:pt modelId="{0F0A8828-2801-4A52-8D0C-D5C82626501B}">
      <dgm:prSet phldrT="[텍스트]" custT="1"/>
      <dgm:spPr/>
      <dgm:t>
        <a:bodyPr/>
        <a:lstStyle/>
        <a:p>
          <a:pPr latinLnBrk="1">
            <a:lnSpc>
              <a:spcPct val="50000"/>
            </a:lnSpc>
          </a:pPr>
          <a:endParaRPr lang="en-US" altLang="ko-KR" sz="1000" dirty="0" smtClean="0"/>
        </a:p>
        <a:p>
          <a:pPr latinLnBrk="1">
            <a:lnSpc>
              <a:spcPct val="50000"/>
            </a:lnSpc>
          </a:pPr>
          <a:endParaRPr lang="en-US" altLang="ko-KR" sz="1000" dirty="0" smtClean="0"/>
        </a:p>
        <a:p>
          <a:pPr latinLnBrk="1">
            <a:lnSpc>
              <a:spcPct val="50000"/>
            </a:lnSpc>
          </a:pPr>
          <a:endParaRPr lang="en-US" altLang="ko-KR" sz="1000" dirty="0" smtClean="0"/>
        </a:p>
        <a:p>
          <a:pPr latinLnBrk="1">
            <a:lnSpc>
              <a:spcPct val="50000"/>
            </a:lnSpc>
          </a:pPr>
          <a:r>
            <a:rPr lang="en-US" altLang="ko-KR" sz="1400" dirty="0" smtClean="0">
              <a:latin typeface="Times New Roman" pitchFamily="18" charset="0"/>
              <a:cs typeface="Times New Roman" pitchFamily="18" charset="0"/>
            </a:rPr>
            <a:t>risk </a:t>
          </a:r>
        </a:p>
        <a:p>
          <a:pPr latinLnBrk="1">
            <a:lnSpc>
              <a:spcPct val="50000"/>
            </a:lnSpc>
          </a:pPr>
          <a:r>
            <a:rPr lang="en-US" altLang="ko-KR" sz="1400" dirty="0" smtClean="0">
              <a:latin typeface="Times New Roman" pitchFamily="18" charset="0"/>
              <a:cs typeface="Times New Roman" pitchFamily="18" charset="0"/>
            </a:rPr>
            <a:t>loving</a:t>
          </a:r>
        </a:p>
        <a:p>
          <a:pPr latinLnBrk="1">
            <a:lnSpc>
              <a:spcPct val="90000"/>
            </a:lnSpc>
          </a:pPr>
          <a:endParaRPr lang="en-US" altLang="ko-KR" sz="1700" dirty="0" smtClean="0"/>
        </a:p>
        <a:p>
          <a:pPr latinLnBrk="1">
            <a:lnSpc>
              <a:spcPct val="90000"/>
            </a:lnSpc>
          </a:pPr>
          <a:endParaRPr lang="ko-KR" altLang="en-US" sz="1700" dirty="0"/>
        </a:p>
      </dgm:t>
    </dgm:pt>
    <dgm:pt modelId="{BB96F3D2-E948-4AFF-A611-5E8746D20742}" type="parTrans" cxnId="{57139530-D872-4F30-B1D9-CFEF10BE36B7}">
      <dgm:prSet/>
      <dgm:spPr/>
      <dgm:t>
        <a:bodyPr/>
        <a:lstStyle/>
        <a:p>
          <a:pPr latinLnBrk="1"/>
          <a:endParaRPr lang="ko-KR" altLang="en-US"/>
        </a:p>
      </dgm:t>
    </dgm:pt>
    <dgm:pt modelId="{6CCE976F-8CD8-46EF-9FFB-6B7F0D5F85DA}" type="sibTrans" cxnId="{57139530-D872-4F30-B1D9-CFEF10BE36B7}">
      <dgm:prSet/>
      <dgm:spPr/>
      <dgm:t>
        <a:bodyPr/>
        <a:lstStyle/>
        <a:p>
          <a:pPr latinLnBrk="1"/>
          <a:endParaRPr lang="ko-KR" altLang="en-US"/>
        </a:p>
      </dgm:t>
    </dgm:pt>
    <dgm:pt modelId="{567874AC-91A6-4CD4-B2EA-8F194BD7625E}">
      <dgm:prSet phldrT="[텍스트]" custT="1"/>
      <dgm:spPr/>
      <dgm:t>
        <a:bodyPr/>
        <a:lstStyle/>
        <a:p>
          <a:pPr latinLnBrk="1">
            <a:lnSpc>
              <a:spcPct val="90000"/>
            </a:lnSpc>
          </a:pPr>
          <a:endParaRPr lang="en-US" altLang="ko-KR" sz="1700" dirty="0" smtClean="0"/>
        </a:p>
        <a:p>
          <a:pPr latinLnBrk="1">
            <a:lnSpc>
              <a:spcPct val="50000"/>
            </a:lnSpc>
          </a:pPr>
          <a:r>
            <a:rPr lang="en-US" altLang="ko-KR" sz="1400" dirty="0" smtClean="0">
              <a:latin typeface="Times New Roman" pitchFamily="18" charset="0"/>
              <a:cs typeface="Times New Roman" pitchFamily="18" charset="0"/>
            </a:rPr>
            <a:t>risk</a:t>
          </a:r>
        </a:p>
        <a:p>
          <a:pPr latinLnBrk="1">
            <a:lnSpc>
              <a:spcPct val="50000"/>
            </a:lnSpc>
          </a:pPr>
          <a:r>
            <a:rPr lang="en-US" altLang="ko-KR" sz="1400" dirty="0" smtClean="0">
              <a:latin typeface="Times New Roman" pitchFamily="18" charset="0"/>
              <a:cs typeface="Times New Roman" pitchFamily="18" charset="0"/>
            </a:rPr>
            <a:t>averse</a:t>
          </a:r>
          <a:endParaRPr lang="ko-KR" altLang="en-US" sz="1400" dirty="0">
            <a:latin typeface="Times New Roman" pitchFamily="18" charset="0"/>
            <a:cs typeface="Times New Roman" pitchFamily="18" charset="0"/>
          </a:endParaRPr>
        </a:p>
      </dgm:t>
    </dgm:pt>
    <dgm:pt modelId="{D71BA625-43D0-46D8-A685-F1E3A44E23F5}" type="parTrans" cxnId="{781D4B20-2C60-4211-A6B8-191FA4CD248A}">
      <dgm:prSet/>
      <dgm:spPr/>
      <dgm:t>
        <a:bodyPr/>
        <a:lstStyle/>
        <a:p>
          <a:pPr latinLnBrk="1"/>
          <a:endParaRPr lang="ko-KR" altLang="en-US"/>
        </a:p>
      </dgm:t>
    </dgm:pt>
    <dgm:pt modelId="{C8375031-17C9-4542-AA0C-73DF7EF9B287}" type="sibTrans" cxnId="{781D4B20-2C60-4211-A6B8-191FA4CD248A}">
      <dgm:prSet/>
      <dgm:spPr/>
      <dgm:t>
        <a:bodyPr/>
        <a:lstStyle/>
        <a:p>
          <a:pPr latinLnBrk="1"/>
          <a:endParaRPr lang="ko-KR" altLang="en-US"/>
        </a:p>
      </dgm:t>
    </dgm:pt>
    <dgm:pt modelId="{6895D172-85D1-4A23-AD48-0362A667546A}" type="pres">
      <dgm:prSet presAssocID="{5D11743E-F3C1-4075-B954-C5C58582C560}" presName="compositeShape" presStyleCnt="0">
        <dgm:presLayoutVars>
          <dgm:chMax val="2"/>
          <dgm:dir/>
          <dgm:resizeHandles val="exact"/>
        </dgm:presLayoutVars>
      </dgm:prSet>
      <dgm:spPr/>
      <dgm:t>
        <a:bodyPr/>
        <a:lstStyle/>
        <a:p>
          <a:pPr latinLnBrk="1"/>
          <a:endParaRPr lang="ko-KR" altLang="en-US"/>
        </a:p>
      </dgm:t>
    </dgm:pt>
    <dgm:pt modelId="{5F664539-4063-47D0-A4DA-16D96082298C}" type="pres">
      <dgm:prSet presAssocID="{0F0A8828-2801-4A52-8D0C-D5C82626501B}" presName="upArrow" presStyleLbl="node1" presStyleIdx="0" presStyleCnt="2" custLinFactNeighborX="30322"/>
      <dgm:spPr/>
    </dgm:pt>
    <dgm:pt modelId="{CA76E6BE-5560-4040-8D92-9DFA42D20D23}" type="pres">
      <dgm:prSet presAssocID="{0F0A8828-2801-4A52-8D0C-D5C82626501B}" presName="upArrowText" presStyleLbl="revTx" presStyleIdx="0" presStyleCnt="2" custScaleY="93259" custLinFactNeighborX="11182" custLinFactNeighborY="-3691">
        <dgm:presLayoutVars>
          <dgm:chMax val="0"/>
          <dgm:bulletEnabled val="1"/>
        </dgm:presLayoutVars>
      </dgm:prSet>
      <dgm:spPr/>
      <dgm:t>
        <a:bodyPr/>
        <a:lstStyle/>
        <a:p>
          <a:pPr latinLnBrk="1"/>
          <a:endParaRPr lang="ko-KR" altLang="en-US"/>
        </a:p>
      </dgm:t>
    </dgm:pt>
    <dgm:pt modelId="{1E8A8420-A706-40E8-9F8B-93EEFF003B06}" type="pres">
      <dgm:prSet presAssocID="{567874AC-91A6-4CD4-B2EA-8F194BD7625E}" presName="downArrow" presStyleLbl="node1" presStyleIdx="1" presStyleCnt="2"/>
      <dgm:spPr/>
    </dgm:pt>
    <dgm:pt modelId="{41EA805B-0D61-4F45-8E41-15A3E3838846}" type="pres">
      <dgm:prSet presAssocID="{567874AC-91A6-4CD4-B2EA-8F194BD7625E}" presName="downArrowText" presStyleLbl="revTx" presStyleIdx="1" presStyleCnt="2" custScaleY="50889" custLinFactNeighborX="-8065" custLinFactNeighborY="10213">
        <dgm:presLayoutVars>
          <dgm:chMax val="0"/>
          <dgm:bulletEnabled val="1"/>
        </dgm:presLayoutVars>
      </dgm:prSet>
      <dgm:spPr/>
      <dgm:t>
        <a:bodyPr/>
        <a:lstStyle/>
        <a:p>
          <a:pPr latinLnBrk="1"/>
          <a:endParaRPr lang="ko-KR" altLang="en-US"/>
        </a:p>
      </dgm:t>
    </dgm:pt>
  </dgm:ptLst>
  <dgm:cxnLst>
    <dgm:cxn modelId="{AC78721F-F4F8-4CB9-BEC2-C8AD7EEA8D2B}" type="presOf" srcId="{0F0A8828-2801-4A52-8D0C-D5C82626501B}" destId="{CA76E6BE-5560-4040-8D92-9DFA42D20D23}" srcOrd="0" destOrd="0" presId="urn:microsoft.com/office/officeart/2005/8/layout/arrow4"/>
    <dgm:cxn modelId="{57139530-D872-4F30-B1D9-CFEF10BE36B7}" srcId="{5D11743E-F3C1-4075-B954-C5C58582C560}" destId="{0F0A8828-2801-4A52-8D0C-D5C82626501B}" srcOrd="0" destOrd="0" parTransId="{BB96F3D2-E948-4AFF-A611-5E8746D20742}" sibTransId="{6CCE976F-8CD8-46EF-9FFB-6B7F0D5F85DA}"/>
    <dgm:cxn modelId="{781D4B20-2C60-4211-A6B8-191FA4CD248A}" srcId="{5D11743E-F3C1-4075-B954-C5C58582C560}" destId="{567874AC-91A6-4CD4-B2EA-8F194BD7625E}" srcOrd="1" destOrd="0" parTransId="{D71BA625-43D0-46D8-A685-F1E3A44E23F5}" sibTransId="{C8375031-17C9-4542-AA0C-73DF7EF9B287}"/>
    <dgm:cxn modelId="{FD71A8C4-CB18-4BFB-A2F1-ACA9099B682D}" type="presOf" srcId="{5D11743E-F3C1-4075-B954-C5C58582C560}" destId="{6895D172-85D1-4A23-AD48-0362A667546A}" srcOrd="0" destOrd="0" presId="urn:microsoft.com/office/officeart/2005/8/layout/arrow4"/>
    <dgm:cxn modelId="{54D1665F-B313-4A81-BE0A-429E5791B477}" type="presOf" srcId="{567874AC-91A6-4CD4-B2EA-8F194BD7625E}" destId="{41EA805B-0D61-4F45-8E41-15A3E3838846}" srcOrd="0" destOrd="0" presId="urn:microsoft.com/office/officeart/2005/8/layout/arrow4"/>
    <dgm:cxn modelId="{4B73D9FF-340E-41BF-BD0A-71B2A315CA58}" type="presParOf" srcId="{6895D172-85D1-4A23-AD48-0362A667546A}" destId="{5F664539-4063-47D0-A4DA-16D96082298C}" srcOrd="0" destOrd="0" presId="urn:microsoft.com/office/officeart/2005/8/layout/arrow4"/>
    <dgm:cxn modelId="{97C4C76C-4268-41E8-832E-7D9663B649C9}" type="presParOf" srcId="{6895D172-85D1-4A23-AD48-0362A667546A}" destId="{CA76E6BE-5560-4040-8D92-9DFA42D20D23}" srcOrd="1" destOrd="0" presId="urn:microsoft.com/office/officeart/2005/8/layout/arrow4"/>
    <dgm:cxn modelId="{0DB632E9-207E-4AE6-BA31-FC8C020F00EC}" type="presParOf" srcId="{6895D172-85D1-4A23-AD48-0362A667546A}" destId="{1E8A8420-A706-40E8-9F8B-93EEFF003B06}" srcOrd="2" destOrd="0" presId="urn:microsoft.com/office/officeart/2005/8/layout/arrow4"/>
    <dgm:cxn modelId="{533680F5-C665-4A37-8696-5D49C5FA0F76}" type="presParOf" srcId="{6895D172-85D1-4A23-AD48-0362A667546A}" destId="{41EA805B-0D61-4F45-8E41-15A3E3838846}" srcOrd="3" destOrd="0" presId="urn:microsoft.com/office/officeart/2005/8/layout/arrow4"/>
  </dgm:cxnLst>
  <dgm:bg/>
  <dgm:whole/>
  <dgm:extLst>
    <a:ext uri="http://schemas.microsoft.com/office/drawing/2008/diagram">
      <dsp:dataModelExt xmlns:dsp="http://schemas.microsoft.com/office/drawing/2008/diagram" xmlns=""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6598E9-6F75-43C3-8B7D-44057991B94B}"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latinLnBrk="1"/>
          <a:endParaRPr lang="ko-KR" altLang="en-US"/>
        </a:p>
      </dgm:t>
    </dgm:pt>
    <dgm:pt modelId="{5E205DB4-87EE-47A6-84FC-857640E9C06E}">
      <dgm:prSet phldrT="[텍스트]"/>
      <dgm:spPr/>
      <dgm:t>
        <a:bodyPr/>
        <a:lstStyle/>
        <a:p>
          <a:pPr latinLnBrk="1"/>
          <a:r>
            <a:rPr lang="en-US" altLang="ko-KR" dirty="0" smtClean="0">
              <a:latin typeface="Times New Roman" pitchFamily="18" charset="0"/>
              <a:cs typeface="Times New Roman" pitchFamily="18" charset="0"/>
            </a:rPr>
            <a:t>Row 4-&gt;Row 5</a:t>
          </a:r>
          <a:endParaRPr lang="ko-KR" altLang="en-US" dirty="0">
            <a:latin typeface="Times New Roman" pitchFamily="18" charset="0"/>
            <a:cs typeface="Times New Roman" pitchFamily="18" charset="0"/>
          </a:endParaRPr>
        </a:p>
      </dgm:t>
    </dgm:pt>
    <dgm:pt modelId="{83A716A0-6D4C-4743-B0B9-C0CE30A04280}" type="parTrans" cxnId="{836E8A1E-5694-4D55-8C36-A159C80EECA5}">
      <dgm:prSet/>
      <dgm:spPr/>
      <dgm:t>
        <a:bodyPr/>
        <a:lstStyle/>
        <a:p>
          <a:pPr latinLnBrk="1"/>
          <a:endParaRPr lang="ko-KR" altLang="en-US"/>
        </a:p>
      </dgm:t>
    </dgm:pt>
    <dgm:pt modelId="{7271EC84-CA51-4721-956E-116BE10E9795}" type="sibTrans" cxnId="{836E8A1E-5694-4D55-8C36-A159C80EECA5}">
      <dgm:prSet/>
      <dgm:spPr/>
      <dgm:t>
        <a:bodyPr/>
        <a:lstStyle/>
        <a:p>
          <a:pPr latinLnBrk="1"/>
          <a:endParaRPr lang="ko-KR" altLang="en-US"/>
        </a:p>
      </dgm:t>
    </dgm:pt>
    <dgm:pt modelId="{44E5BE74-D7F2-4F4C-B5F4-4B0BA2606820}">
      <dgm:prSet phldrT="[텍스트]" custT="1"/>
      <dgm:spPr/>
      <dgm:t>
        <a:bodyPr/>
        <a:lstStyle/>
        <a:p>
          <a:pPr latinLnBrk="1"/>
          <a:r>
            <a:rPr lang="en-US" altLang="ko-KR" sz="1200" dirty="0" smtClean="0">
              <a:latin typeface="Times New Roman" pitchFamily="18" charset="0"/>
              <a:cs typeface="Times New Roman" pitchFamily="18" charset="0"/>
            </a:rPr>
            <a:t>high group</a:t>
          </a:r>
          <a:endParaRPr lang="ko-KR" altLang="en-US" sz="1200" dirty="0">
            <a:latin typeface="Times New Roman" pitchFamily="18" charset="0"/>
            <a:cs typeface="Times New Roman" pitchFamily="18" charset="0"/>
          </a:endParaRPr>
        </a:p>
      </dgm:t>
    </dgm:pt>
    <dgm:pt modelId="{B2242C78-F86A-4948-A4A8-8D147E6EFBC0}" type="parTrans" cxnId="{99672C5C-CEE2-48E7-9C10-20A37E07BA95}">
      <dgm:prSet/>
      <dgm:spPr/>
      <dgm:t>
        <a:bodyPr/>
        <a:lstStyle/>
        <a:p>
          <a:pPr latinLnBrk="1"/>
          <a:endParaRPr lang="ko-KR" altLang="en-US"/>
        </a:p>
      </dgm:t>
    </dgm:pt>
    <dgm:pt modelId="{B061273F-4D91-4296-B166-65028A3A6627}" type="sibTrans" cxnId="{99672C5C-CEE2-48E7-9C10-20A37E07BA95}">
      <dgm:prSet/>
      <dgm:spPr/>
      <dgm:t>
        <a:bodyPr/>
        <a:lstStyle/>
        <a:p>
          <a:pPr latinLnBrk="1"/>
          <a:endParaRPr lang="ko-KR" altLang="en-US"/>
        </a:p>
      </dgm:t>
    </dgm:pt>
    <dgm:pt modelId="{443DFA2F-C7E9-4393-89D2-36566399B0F8}">
      <dgm:prSet phldrT="[텍스트]" custT="1"/>
      <dgm:spPr/>
      <dgm:t>
        <a:bodyPr/>
        <a:lstStyle/>
        <a:p>
          <a:pPr latinLnBrk="1"/>
          <a:r>
            <a:rPr lang="en-US" altLang="ko-KR" sz="1200" dirty="0">
              <a:latin typeface="Times New Roman" pitchFamily="18" charset="0"/>
              <a:cs typeface="Times New Roman" pitchFamily="18" charset="0"/>
            </a:rPr>
            <a:t>low group</a:t>
          </a:r>
          <a:endParaRPr lang="ko-KR" altLang="en-US" sz="1200" dirty="0">
            <a:latin typeface="Times New Roman" pitchFamily="18" charset="0"/>
            <a:cs typeface="Times New Roman" pitchFamily="18" charset="0"/>
          </a:endParaRPr>
        </a:p>
      </dgm:t>
    </dgm:pt>
    <dgm:pt modelId="{B682BABD-87FF-44D4-8718-0C7EF6876069}" type="parTrans" cxnId="{E47A533B-853E-406B-B2D9-8B7146D36EBD}">
      <dgm:prSet/>
      <dgm:spPr/>
      <dgm:t>
        <a:bodyPr/>
        <a:lstStyle/>
        <a:p>
          <a:pPr latinLnBrk="1"/>
          <a:endParaRPr lang="ko-KR" altLang="en-US"/>
        </a:p>
      </dgm:t>
    </dgm:pt>
    <dgm:pt modelId="{5BE555AB-16FB-40E7-B7F0-CD35E4780561}" type="sibTrans" cxnId="{E47A533B-853E-406B-B2D9-8B7146D36EBD}">
      <dgm:prSet/>
      <dgm:spPr/>
      <dgm:t>
        <a:bodyPr/>
        <a:lstStyle/>
        <a:p>
          <a:pPr latinLnBrk="1"/>
          <a:endParaRPr lang="ko-KR" altLang="en-US"/>
        </a:p>
      </dgm:t>
    </dgm:pt>
    <dgm:pt modelId="{C9A9C2CC-140E-438F-B2A3-B41306765A61}" type="pres">
      <dgm:prSet presAssocID="{486598E9-6F75-43C3-8B7D-44057991B94B}" presName="diagram" presStyleCnt="0">
        <dgm:presLayoutVars>
          <dgm:chPref val="1"/>
          <dgm:dir/>
          <dgm:animOne val="branch"/>
          <dgm:animLvl val="lvl"/>
          <dgm:resizeHandles val="exact"/>
        </dgm:presLayoutVars>
      </dgm:prSet>
      <dgm:spPr/>
      <dgm:t>
        <a:bodyPr/>
        <a:lstStyle/>
        <a:p>
          <a:pPr latinLnBrk="1"/>
          <a:endParaRPr lang="ko-KR" altLang="en-US"/>
        </a:p>
      </dgm:t>
    </dgm:pt>
    <dgm:pt modelId="{BC2C23D4-03FF-4C9F-B6D2-4F87C71241DB}" type="pres">
      <dgm:prSet presAssocID="{5E205DB4-87EE-47A6-84FC-857640E9C06E}" presName="root1" presStyleCnt="0"/>
      <dgm:spPr/>
    </dgm:pt>
    <dgm:pt modelId="{F33B55D8-199F-4470-92BD-7ABC9A97DDDF}" type="pres">
      <dgm:prSet presAssocID="{5E205DB4-87EE-47A6-84FC-857640E9C06E}" presName="LevelOneTextNode" presStyleLbl="node0" presStyleIdx="0" presStyleCnt="1" custScaleX="152571">
        <dgm:presLayoutVars>
          <dgm:chPref val="3"/>
        </dgm:presLayoutVars>
      </dgm:prSet>
      <dgm:spPr/>
      <dgm:t>
        <a:bodyPr/>
        <a:lstStyle/>
        <a:p>
          <a:pPr latinLnBrk="1"/>
          <a:endParaRPr lang="ko-KR" altLang="en-US"/>
        </a:p>
      </dgm:t>
    </dgm:pt>
    <dgm:pt modelId="{B0DFDB44-65F1-420A-B5D9-9E998BC6EFE7}" type="pres">
      <dgm:prSet presAssocID="{5E205DB4-87EE-47A6-84FC-857640E9C06E}" presName="level2hierChild" presStyleCnt="0"/>
      <dgm:spPr/>
    </dgm:pt>
    <dgm:pt modelId="{112D519D-225B-4C4C-AED0-D36EE7EF5472}" type="pres">
      <dgm:prSet presAssocID="{B2242C78-F86A-4948-A4A8-8D147E6EFBC0}" presName="conn2-1" presStyleLbl="parChTrans1D2" presStyleIdx="0" presStyleCnt="2"/>
      <dgm:spPr/>
      <dgm:t>
        <a:bodyPr/>
        <a:lstStyle/>
        <a:p>
          <a:pPr latinLnBrk="1"/>
          <a:endParaRPr lang="ko-KR" altLang="en-US"/>
        </a:p>
      </dgm:t>
    </dgm:pt>
    <dgm:pt modelId="{D2EC898E-C8E3-4F5E-A750-9AA4A3CF1E7D}" type="pres">
      <dgm:prSet presAssocID="{B2242C78-F86A-4948-A4A8-8D147E6EFBC0}" presName="connTx" presStyleLbl="parChTrans1D2" presStyleIdx="0" presStyleCnt="2"/>
      <dgm:spPr/>
      <dgm:t>
        <a:bodyPr/>
        <a:lstStyle/>
        <a:p>
          <a:pPr latinLnBrk="1"/>
          <a:endParaRPr lang="ko-KR" altLang="en-US"/>
        </a:p>
      </dgm:t>
    </dgm:pt>
    <dgm:pt modelId="{25FD16AA-2ECF-448A-B32A-E313629AF1C0}" type="pres">
      <dgm:prSet presAssocID="{44E5BE74-D7F2-4F4C-B5F4-4B0BA2606820}" presName="root2" presStyleCnt="0"/>
      <dgm:spPr/>
    </dgm:pt>
    <dgm:pt modelId="{E990DB8E-00EE-4923-AFBF-C98A2CB501E6}" type="pres">
      <dgm:prSet presAssocID="{44E5BE74-D7F2-4F4C-B5F4-4B0BA2606820}" presName="LevelTwoTextNode" presStyleLbl="node2" presStyleIdx="0" presStyleCnt="2">
        <dgm:presLayoutVars>
          <dgm:chPref val="3"/>
        </dgm:presLayoutVars>
      </dgm:prSet>
      <dgm:spPr/>
      <dgm:t>
        <a:bodyPr/>
        <a:lstStyle/>
        <a:p>
          <a:pPr latinLnBrk="1"/>
          <a:endParaRPr lang="ko-KR" altLang="en-US"/>
        </a:p>
      </dgm:t>
    </dgm:pt>
    <dgm:pt modelId="{8F4DC35A-ECB9-4447-8325-208DF6AFE8F7}" type="pres">
      <dgm:prSet presAssocID="{44E5BE74-D7F2-4F4C-B5F4-4B0BA2606820}" presName="level3hierChild" presStyleCnt="0"/>
      <dgm:spPr/>
    </dgm:pt>
    <dgm:pt modelId="{9966EB48-B199-4DDC-A19E-C4A4B63B08DD}" type="pres">
      <dgm:prSet presAssocID="{B682BABD-87FF-44D4-8718-0C7EF6876069}" presName="conn2-1" presStyleLbl="parChTrans1D2" presStyleIdx="1" presStyleCnt="2"/>
      <dgm:spPr/>
      <dgm:t>
        <a:bodyPr/>
        <a:lstStyle/>
        <a:p>
          <a:pPr latinLnBrk="1"/>
          <a:endParaRPr lang="ko-KR" altLang="en-US"/>
        </a:p>
      </dgm:t>
    </dgm:pt>
    <dgm:pt modelId="{51C30535-8FB8-4255-8B05-A81E20E56506}" type="pres">
      <dgm:prSet presAssocID="{B682BABD-87FF-44D4-8718-0C7EF6876069}" presName="connTx" presStyleLbl="parChTrans1D2" presStyleIdx="1" presStyleCnt="2"/>
      <dgm:spPr/>
      <dgm:t>
        <a:bodyPr/>
        <a:lstStyle/>
        <a:p>
          <a:pPr latinLnBrk="1"/>
          <a:endParaRPr lang="ko-KR" altLang="en-US"/>
        </a:p>
      </dgm:t>
    </dgm:pt>
    <dgm:pt modelId="{2F5FE7B3-E2AF-4B12-B919-076A6123606D}" type="pres">
      <dgm:prSet presAssocID="{443DFA2F-C7E9-4393-89D2-36566399B0F8}" presName="root2" presStyleCnt="0"/>
      <dgm:spPr/>
    </dgm:pt>
    <dgm:pt modelId="{054B2973-B3F8-42F9-B234-AA2586349E84}" type="pres">
      <dgm:prSet presAssocID="{443DFA2F-C7E9-4393-89D2-36566399B0F8}" presName="LevelTwoTextNode" presStyleLbl="node2" presStyleIdx="1" presStyleCnt="2">
        <dgm:presLayoutVars>
          <dgm:chPref val="3"/>
        </dgm:presLayoutVars>
      </dgm:prSet>
      <dgm:spPr/>
      <dgm:t>
        <a:bodyPr/>
        <a:lstStyle/>
        <a:p>
          <a:pPr latinLnBrk="1"/>
          <a:endParaRPr lang="ko-KR" altLang="en-US"/>
        </a:p>
      </dgm:t>
    </dgm:pt>
    <dgm:pt modelId="{664C297D-980E-470B-B158-AA4915B2A988}" type="pres">
      <dgm:prSet presAssocID="{443DFA2F-C7E9-4393-89D2-36566399B0F8}" presName="level3hierChild" presStyleCnt="0"/>
      <dgm:spPr/>
    </dgm:pt>
  </dgm:ptLst>
  <dgm:cxnLst>
    <dgm:cxn modelId="{210BA29F-39FA-4F6B-8950-AF9FD7FAE9AD}" type="presOf" srcId="{5E205DB4-87EE-47A6-84FC-857640E9C06E}" destId="{F33B55D8-199F-4470-92BD-7ABC9A97DDDF}" srcOrd="0" destOrd="0" presId="urn:microsoft.com/office/officeart/2005/8/layout/hierarchy2"/>
    <dgm:cxn modelId="{836E8A1E-5694-4D55-8C36-A159C80EECA5}" srcId="{486598E9-6F75-43C3-8B7D-44057991B94B}" destId="{5E205DB4-87EE-47A6-84FC-857640E9C06E}" srcOrd="0" destOrd="0" parTransId="{83A716A0-6D4C-4743-B0B9-C0CE30A04280}" sibTransId="{7271EC84-CA51-4721-956E-116BE10E9795}"/>
    <dgm:cxn modelId="{1E3415B4-5EE9-4E2E-9471-7E94603A4999}" type="presOf" srcId="{B682BABD-87FF-44D4-8718-0C7EF6876069}" destId="{9966EB48-B199-4DDC-A19E-C4A4B63B08DD}" srcOrd="0" destOrd="0" presId="urn:microsoft.com/office/officeart/2005/8/layout/hierarchy2"/>
    <dgm:cxn modelId="{8D8824F8-5931-4579-9C80-3D95E1A06F01}" type="presOf" srcId="{44E5BE74-D7F2-4F4C-B5F4-4B0BA2606820}" destId="{E990DB8E-00EE-4923-AFBF-C98A2CB501E6}" srcOrd="0" destOrd="0" presId="urn:microsoft.com/office/officeart/2005/8/layout/hierarchy2"/>
    <dgm:cxn modelId="{1FFF45D1-CFEF-402D-8ED5-1CC3B35B80D6}" type="presOf" srcId="{B682BABD-87FF-44D4-8718-0C7EF6876069}" destId="{51C30535-8FB8-4255-8B05-A81E20E56506}" srcOrd="1" destOrd="0" presId="urn:microsoft.com/office/officeart/2005/8/layout/hierarchy2"/>
    <dgm:cxn modelId="{B3CDF397-88DA-41A2-9CB2-DF9291571112}" type="presOf" srcId="{B2242C78-F86A-4948-A4A8-8D147E6EFBC0}" destId="{D2EC898E-C8E3-4F5E-A750-9AA4A3CF1E7D}" srcOrd="1" destOrd="0" presId="urn:microsoft.com/office/officeart/2005/8/layout/hierarchy2"/>
    <dgm:cxn modelId="{99672C5C-CEE2-48E7-9C10-20A37E07BA95}" srcId="{5E205DB4-87EE-47A6-84FC-857640E9C06E}" destId="{44E5BE74-D7F2-4F4C-B5F4-4B0BA2606820}" srcOrd="0" destOrd="0" parTransId="{B2242C78-F86A-4948-A4A8-8D147E6EFBC0}" sibTransId="{B061273F-4D91-4296-B166-65028A3A6627}"/>
    <dgm:cxn modelId="{BD45CB92-0E85-43FD-807E-C35316F0FBF6}" type="presOf" srcId="{B2242C78-F86A-4948-A4A8-8D147E6EFBC0}" destId="{112D519D-225B-4C4C-AED0-D36EE7EF5472}" srcOrd="0" destOrd="0" presId="urn:microsoft.com/office/officeart/2005/8/layout/hierarchy2"/>
    <dgm:cxn modelId="{E9BA2FBE-87A7-4B68-90C7-9FF15C5A2267}" type="presOf" srcId="{443DFA2F-C7E9-4393-89D2-36566399B0F8}" destId="{054B2973-B3F8-42F9-B234-AA2586349E84}" srcOrd="0" destOrd="0" presId="urn:microsoft.com/office/officeart/2005/8/layout/hierarchy2"/>
    <dgm:cxn modelId="{E47A533B-853E-406B-B2D9-8B7146D36EBD}" srcId="{5E205DB4-87EE-47A6-84FC-857640E9C06E}" destId="{443DFA2F-C7E9-4393-89D2-36566399B0F8}" srcOrd="1" destOrd="0" parTransId="{B682BABD-87FF-44D4-8718-0C7EF6876069}" sibTransId="{5BE555AB-16FB-40E7-B7F0-CD35E4780561}"/>
    <dgm:cxn modelId="{E112996F-8DE2-4D21-A4D9-D10D99D656D8}" type="presOf" srcId="{486598E9-6F75-43C3-8B7D-44057991B94B}" destId="{C9A9C2CC-140E-438F-B2A3-B41306765A61}" srcOrd="0" destOrd="0" presId="urn:microsoft.com/office/officeart/2005/8/layout/hierarchy2"/>
    <dgm:cxn modelId="{921A1169-7673-4205-9B08-3C45097BC124}" type="presParOf" srcId="{C9A9C2CC-140E-438F-B2A3-B41306765A61}" destId="{BC2C23D4-03FF-4C9F-B6D2-4F87C71241DB}" srcOrd="0" destOrd="0" presId="urn:microsoft.com/office/officeart/2005/8/layout/hierarchy2"/>
    <dgm:cxn modelId="{B4EC0FA6-257E-485A-B3F1-4912230A4AD7}" type="presParOf" srcId="{BC2C23D4-03FF-4C9F-B6D2-4F87C71241DB}" destId="{F33B55D8-199F-4470-92BD-7ABC9A97DDDF}" srcOrd="0" destOrd="0" presId="urn:microsoft.com/office/officeart/2005/8/layout/hierarchy2"/>
    <dgm:cxn modelId="{E9D10445-7435-4E76-AC14-2C04F6E6DB48}" type="presParOf" srcId="{BC2C23D4-03FF-4C9F-B6D2-4F87C71241DB}" destId="{B0DFDB44-65F1-420A-B5D9-9E998BC6EFE7}" srcOrd="1" destOrd="0" presId="urn:microsoft.com/office/officeart/2005/8/layout/hierarchy2"/>
    <dgm:cxn modelId="{C43F42DC-0F03-4818-84F9-8F50FB93B7A6}" type="presParOf" srcId="{B0DFDB44-65F1-420A-B5D9-9E998BC6EFE7}" destId="{112D519D-225B-4C4C-AED0-D36EE7EF5472}" srcOrd="0" destOrd="0" presId="urn:microsoft.com/office/officeart/2005/8/layout/hierarchy2"/>
    <dgm:cxn modelId="{53A36A83-F96F-4987-A388-1917E24785FC}" type="presParOf" srcId="{112D519D-225B-4C4C-AED0-D36EE7EF5472}" destId="{D2EC898E-C8E3-4F5E-A750-9AA4A3CF1E7D}" srcOrd="0" destOrd="0" presId="urn:microsoft.com/office/officeart/2005/8/layout/hierarchy2"/>
    <dgm:cxn modelId="{EE57EFDF-4495-4DD8-B72E-720F1F407DBB}" type="presParOf" srcId="{B0DFDB44-65F1-420A-B5D9-9E998BC6EFE7}" destId="{25FD16AA-2ECF-448A-B32A-E313629AF1C0}" srcOrd="1" destOrd="0" presId="urn:microsoft.com/office/officeart/2005/8/layout/hierarchy2"/>
    <dgm:cxn modelId="{40A80BE4-10CB-4E0E-9745-B7C906D53451}" type="presParOf" srcId="{25FD16AA-2ECF-448A-B32A-E313629AF1C0}" destId="{E990DB8E-00EE-4923-AFBF-C98A2CB501E6}" srcOrd="0" destOrd="0" presId="urn:microsoft.com/office/officeart/2005/8/layout/hierarchy2"/>
    <dgm:cxn modelId="{411A63BA-B2D6-4538-8598-6C8E5633D976}" type="presParOf" srcId="{25FD16AA-2ECF-448A-B32A-E313629AF1C0}" destId="{8F4DC35A-ECB9-4447-8325-208DF6AFE8F7}" srcOrd="1" destOrd="0" presId="urn:microsoft.com/office/officeart/2005/8/layout/hierarchy2"/>
    <dgm:cxn modelId="{4E855A3A-B4C3-4D1C-8484-6E6E840418BB}" type="presParOf" srcId="{B0DFDB44-65F1-420A-B5D9-9E998BC6EFE7}" destId="{9966EB48-B199-4DDC-A19E-C4A4B63B08DD}" srcOrd="2" destOrd="0" presId="urn:microsoft.com/office/officeart/2005/8/layout/hierarchy2"/>
    <dgm:cxn modelId="{2B10DCD1-3493-40D5-AF90-E8A8CE23D5F1}" type="presParOf" srcId="{9966EB48-B199-4DDC-A19E-C4A4B63B08DD}" destId="{51C30535-8FB8-4255-8B05-A81E20E56506}" srcOrd="0" destOrd="0" presId="urn:microsoft.com/office/officeart/2005/8/layout/hierarchy2"/>
    <dgm:cxn modelId="{6B7B3F69-77A6-4030-99FB-62DAC62D1EC9}" type="presParOf" srcId="{B0DFDB44-65F1-420A-B5D9-9E998BC6EFE7}" destId="{2F5FE7B3-E2AF-4B12-B919-076A6123606D}" srcOrd="3" destOrd="0" presId="urn:microsoft.com/office/officeart/2005/8/layout/hierarchy2"/>
    <dgm:cxn modelId="{4C97DAF1-D3E4-4082-93F0-21086409D231}" type="presParOf" srcId="{2F5FE7B3-E2AF-4B12-B919-076A6123606D}" destId="{054B2973-B3F8-42F9-B234-AA2586349E84}" srcOrd="0" destOrd="0" presId="urn:microsoft.com/office/officeart/2005/8/layout/hierarchy2"/>
    <dgm:cxn modelId="{8069BAEF-1F75-46CE-8B19-F09733A04616}" type="presParOf" srcId="{2F5FE7B3-E2AF-4B12-B919-076A6123606D}" destId="{664C297D-980E-470B-B158-AA4915B2A988}" srcOrd="1" destOrd="0" presId="urn:microsoft.com/office/officeart/2005/8/layout/hierarchy2"/>
  </dgm:cxnLst>
  <dgm:bg/>
  <dgm:whole/>
  <dgm:extLst>
    <a:ext uri="http://schemas.microsoft.com/office/drawing/2008/diagram">
      <dsp:dataModelExt xmlns:dsp="http://schemas.microsoft.com/office/drawing/2008/diagram" xmlns="" relId="rId14"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86598E9-6F75-43C3-8B7D-44057991B94B}"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latinLnBrk="1"/>
          <a:endParaRPr lang="ko-KR" altLang="en-US"/>
        </a:p>
      </dgm:t>
    </dgm:pt>
    <dgm:pt modelId="{5E205DB4-87EE-47A6-84FC-857640E9C06E}">
      <dgm:prSet phldrT="[텍스트]"/>
      <dgm:spPr/>
      <dgm:t>
        <a:bodyPr/>
        <a:lstStyle/>
        <a:p>
          <a:pPr latinLnBrk="1"/>
          <a:r>
            <a:rPr lang="en-US" altLang="ko-KR" dirty="0" smtClean="0">
              <a:latin typeface="Times New Roman" pitchFamily="18" charset="0"/>
              <a:cs typeface="Times New Roman" pitchFamily="18" charset="0"/>
            </a:rPr>
            <a:t>Row 3-&gt;Row 4</a:t>
          </a:r>
          <a:endParaRPr lang="ko-KR" altLang="en-US" dirty="0">
            <a:latin typeface="Times New Roman" pitchFamily="18" charset="0"/>
            <a:cs typeface="Times New Roman" pitchFamily="18" charset="0"/>
          </a:endParaRPr>
        </a:p>
      </dgm:t>
    </dgm:pt>
    <dgm:pt modelId="{83A716A0-6D4C-4743-B0B9-C0CE30A04280}" type="parTrans" cxnId="{836E8A1E-5694-4D55-8C36-A159C80EECA5}">
      <dgm:prSet/>
      <dgm:spPr/>
      <dgm:t>
        <a:bodyPr/>
        <a:lstStyle/>
        <a:p>
          <a:pPr latinLnBrk="1"/>
          <a:endParaRPr lang="ko-KR" altLang="en-US"/>
        </a:p>
      </dgm:t>
    </dgm:pt>
    <dgm:pt modelId="{7271EC84-CA51-4721-956E-116BE10E9795}" type="sibTrans" cxnId="{836E8A1E-5694-4D55-8C36-A159C80EECA5}">
      <dgm:prSet/>
      <dgm:spPr/>
      <dgm:t>
        <a:bodyPr/>
        <a:lstStyle/>
        <a:p>
          <a:pPr latinLnBrk="1"/>
          <a:endParaRPr lang="ko-KR" altLang="en-US"/>
        </a:p>
      </dgm:t>
    </dgm:pt>
    <dgm:pt modelId="{44E5BE74-D7F2-4F4C-B5F4-4B0BA2606820}">
      <dgm:prSet phldrT="[텍스트]" custT="1"/>
      <dgm:spPr/>
      <dgm:t>
        <a:bodyPr/>
        <a:lstStyle/>
        <a:p>
          <a:pPr latinLnBrk="1"/>
          <a:r>
            <a:rPr lang="en-US" altLang="ko-KR" sz="1200" dirty="0" smtClean="0">
              <a:latin typeface="Times New Roman" pitchFamily="18" charset="0"/>
              <a:cs typeface="Times New Roman" pitchFamily="18" charset="0"/>
            </a:rPr>
            <a:t>high group</a:t>
          </a:r>
          <a:endParaRPr lang="ko-KR" altLang="en-US" sz="1200" dirty="0">
            <a:latin typeface="Times New Roman" pitchFamily="18" charset="0"/>
            <a:cs typeface="Times New Roman" pitchFamily="18" charset="0"/>
          </a:endParaRPr>
        </a:p>
      </dgm:t>
    </dgm:pt>
    <dgm:pt modelId="{B2242C78-F86A-4948-A4A8-8D147E6EFBC0}" type="parTrans" cxnId="{99672C5C-CEE2-48E7-9C10-20A37E07BA95}">
      <dgm:prSet/>
      <dgm:spPr/>
      <dgm:t>
        <a:bodyPr/>
        <a:lstStyle/>
        <a:p>
          <a:pPr latinLnBrk="1"/>
          <a:endParaRPr lang="ko-KR" altLang="en-US"/>
        </a:p>
      </dgm:t>
    </dgm:pt>
    <dgm:pt modelId="{B061273F-4D91-4296-B166-65028A3A6627}" type="sibTrans" cxnId="{99672C5C-CEE2-48E7-9C10-20A37E07BA95}">
      <dgm:prSet/>
      <dgm:spPr/>
      <dgm:t>
        <a:bodyPr/>
        <a:lstStyle/>
        <a:p>
          <a:pPr latinLnBrk="1"/>
          <a:endParaRPr lang="ko-KR" altLang="en-US"/>
        </a:p>
      </dgm:t>
    </dgm:pt>
    <dgm:pt modelId="{443DFA2F-C7E9-4393-89D2-36566399B0F8}">
      <dgm:prSet phldrT="[텍스트]" custT="1"/>
      <dgm:spPr/>
      <dgm:t>
        <a:bodyPr/>
        <a:lstStyle/>
        <a:p>
          <a:pPr latinLnBrk="1"/>
          <a:r>
            <a:rPr lang="en-US" altLang="ko-KR" sz="1200" dirty="0" smtClean="0">
              <a:latin typeface="Times New Roman" pitchFamily="18" charset="0"/>
              <a:cs typeface="Times New Roman" pitchFamily="18" charset="0"/>
            </a:rPr>
            <a:t>low group</a:t>
          </a:r>
          <a:endParaRPr lang="ko-KR" altLang="en-US" sz="1500" dirty="0">
            <a:latin typeface="Times New Roman" pitchFamily="18" charset="0"/>
            <a:cs typeface="Times New Roman" pitchFamily="18" charset="0"/>
          </a:endParaRPr>
        </a:p>
      </dgm:t>
    </dgm:pt>
    <dgm:pt modelId="{B682BABD-87FF-44D4-8718-0C7EF6876069}" type="parTrans" cxnId="{E47A533B-853E-406B-B2D9-8B7146D36EBD}">
      <dgm:prSet/>
      <dgm:spPr/>
      <dgm:t>
        <a:bodyPr/>
        <a:lstStyle/>
        <a:p>
          <a:pPr latinLnBrk="1"/>
          <a:endParaRPr lang="ko-KR" altLang="en-US"/>
        </a:p>
      </dgm:t>
    </dgm:pt>
    <dgm:pt modelId="{5BE555AB-16FB-40E7-B7F0-CD35E4780561}" type="sibTrans" cxnId="{E47A533B-853E-406B-B2D9-8B7146D36EBD}">
      <dgm:prSet/>
      <dgm:spPr/>
      <dgm:t>
        <a:bodyPr/>
        <a:lstStyle/>
        <a:p>
          <a:pPr latinLnBrk="1"/>
          <a:endParaRPr lang="ko-KR" altLang="en-US"/>
        </a:p>
      </dgm:t>
    </dgm:pt>
    <dgm:pt modelId="{C9A9C2CC-140E-438F-B2A3-B41306765A61}" type="pres">
      <dgm:prSet presAssocID="{486598E9-6F75-43C3-8B7D-44057991B94B}" presName="diagram" presStyleCnt="0">
        <dgm:presLayoutVars>
          <dgm:chPref val="1"/>
          <dgm:dir/>
          <dgm:animOne val="branch"/>
          <dgm:animLvl val="lvl"/>
          <dgm:resizeHandles val="exact"/>
        </dgm:presLayoutVars>
      </dgm:prSet>
      <dgm:spPr/>
      <dgm:t>
        <a:bodyPr/>
        <a:lstStyle/>
        <a:p>
          <a:pPr latinLnBrk="1"/>
          <a:endParaRPr lang="ko-KR" altLang="en-US"/>
        </a:p>
      </dgm:t>
    </dgm:pt>
    <dgm:pt modelId="{BC2C23D4-03FF-4C9F-B6D2-4F87C71241DB}" type="pres">
      <dgm:prSet presAssocID="{5E205DB4-87EE-47A6-84FC-857640E9C06E}" presName="root1" presStyleCnt="0"/>
      <dgm:spPr/>
    </dgm:pt>
    <dgm:pt modelId="{F33B55D8-199F-4470-92BD-7ABC9A97DDDF}" type="pres">
      <dgm:prSet presAssocID="{5E205DB4-87EE-47A6-84FC-857640E9C06E}" presName="LevelOneTextNode" presStyleLbl="node0" presStyleIdx="0" presStyleCnt="1" custScaleX="152571">
        <dgm:presLayoutVars>
          <dgm:chPref val="3"/>
        </dgm:presLayoutVars>
      </dgm:prSet>
      <dgm:spPr/>
      <dgm:t>
        <a:bodyPr/>
        <a:lstStyle/>
        <a:p>
          <a:pPr latinLnBrk="1"/>
          <a:endParaRPr lang="ko-KR" altLang="en-US"/>
        </a:p>
      </dgm:t>
    </dgm:pt>
    <dgm:pt modelId="{B0DFDB44-65F1-420A-B5D9-9E998BC6EFE7}" type="pres">
      <dgm:prSet presAssocID="{5E205DB4-87EE-47A6-84FC-857640E9C06E}" presName="level2hierChild" presStyleCnt="0"/>
      <dgm:spPr/>
    </dgm:pt>
    <dgm:pt modelId="{112D519D-225B-4C4C-AED0-D36EE7EF5472}" type="pres">
      <dgm:prSet presAssocID="{B2242C78-F86A-4948-A4A8-8D147E6EFBC0}" presName="conn2-1" presStyleLbl="parChTrans1D2" presStyleIdx="0" presStyleCnt="2"/>
      <dgm:spPr/>
      <dgm:t>
        <a:bodyPr/>
        <a:lstStyle/>
        <a:p>
          <a:pPr latinLnBrk="1"/>
          <a:endParaRPr lang="ko-KR" altLang="en-US"/>
        </a:p>
      </dgm:t>
    </dgm:pt>
    <dgm:pt modelId="{D2EC898E-C8E3-4F5E-A750-9AA4A3CF1E7D}" type="pres">
      <dgm:prSet presAssocID="{B2242C78-F86A-4948-A4A8-8D147E6EFBC0}" presName="connTx" presStyleLbl="parChTrans1D2" presStyleIdx="0" presStyleCnt="2"/>
      <dgm:spPr/>
      <dgm:t>
        <a:bodyPr/>
        <a:lstStyle/>
        <a:p>
          <a:pPr latinLnBrk="1"/>
          <a:endParaRPr lang="ko-KR" altLang="en-US"/>
        </a:p>
      </dgm:t>
    </dgm:pt>
    <dgm:pt modelId="{25FD16AA-2ECF-448A-B32A-E313629AF1C0}" type="pres">
      <dgm:prSet presAssocID="{44E5BE74-D7F2-4F4C-B5F4-4B0BA2606820}" presName="root2" presStyleCnt="0"/>
      <dgm:spPr/>
    </dgm:pt>
    <dgm:pt modelId="{E990DB8E-00EE-4923-AFBF-C98A2CB501E6}" type="pres">
      <dgm:prSet presAssocID="{44E5BE74-D7F2-4F4C-B5F4-4B0BA2606820}" presName="LevelTwoTextNode" presStyleLbl="node2" presStyleIdx="0" presStyleCnt="2">
        <dgm:presLayoutVars>
          <dgm:chPref val="3"/>
        </dgm:presLayoutVars>
      </dgm:prSet>
      <dgm:spPr/>
      <dgm:t>
        <a:bodyPr/>
        <a:lstStyle/>
        <a:p>
          <a:pPr latinLnBrk="1"/>
          <a:endParaRPr lang="ko-KR" altLang="en-US"/>
        </a:p>
      </dgm:t>
    </dgm:pt>
    <dgm:pt modelId="{8F4DC35A-ECB9-4447-8325-208DF6AFE8F7}" type="pres">
      <dgm:prSet presAssocID="{44E5BE74-D7F2-4F4C-B5F4-4B0BA2606820}" presName="level3hierChild" presStyleCnt="0"/>
      <dgm:spPr/>
    </dgm:pt>
    <dgm:pt modelId="{9966EB48-B199-4DDC-A19E-C4A4B63B08DD}" type="pres">
      <dgm:prSet presAssocID="{B682BABD-87FF-44D4-8718-0C7EF6876069}" presName="conn2-1" presStyleLbl="parChTrans1D2" presStyleIdx="1" presStyleCnt="2"/>
      <dgm:spPr/>
      <dgm:t>
        <a:bodyPr/>
        <a:lstStyle/>
        <a:p>
          <a:pPr latinLnBrk="1"/>
          <a:endParaRPr lang="ko-KR" altLang="en-US"/>
        </a:p>
      </dgm:t>
    </dgm:pt>
    <dgm:pt modelId="{51C30535-8FB8-4255-8B05-A81E20E56506}" type="pres">
      <dgm:prSet presAssocID="{B682BABD-87FF-44D4-8718-0C7EF6876069}" presName="connTx" presStyleLbl="parChTrans1D2" presStyleIdx="1" presStyleCnt="2"/>
      <dgm:spPr/>
      <dgm:t>
        <a:bodyPr/>
        <a:lstStyle/>
        <a:p>
          <a:pPr latinLnBrk="1"/>
          <a:endParaRPr lang="ko-KR" altLang="en-US"/>
        </a:p>
      </dgm:t>
    </dgm:pt>
    <dgm:pt modelId="{2F5FE7B3-E2AF-4B12-B919-076A6123606D}" type="pres">
      <dgm:prSet presAssocID="{443DFA2F-C7E9-4393-89D2-36566399B0F8}" presName="root2" presStyleCnt="0"/>
      <dgm:spPr/>
    </dgm:pt>
    <dgm:pt modelId="{054B2973-B3F8-42F9-B234-AA2586349E84}" type="pres">
      <dgm:prSet presAssocID="{443DFA2F-C7E9-4393-89D2-36566399B0F8}" presName="LevelTwoTextNode" presStyleLbl="node2" presStyleIdx="1" presStyleCnt="2">
        <dgm:presLayoutVars>
          <dgm:chPref val="3"/>
        </dgm:presLayoutVars>
      </dgm:prSet>
      <dgm:spPr/>
      <dgm:t>
        <a:bodyPr/>
        <a:lstStyle/>
        <a:p>
          <a:pPr latinLnBrk="1"/>
          <a:endParaRPr lang="ko-KR" altLang="en-US"/>
        </a:p>
      </dgm:t>
    </dgm:pt>
    <dgm:pt modelId="{664C297D-980E-470B-B158-AA4915B2A988}" type="pres">
      <dgm:prSet presAssocID="{443DFA2F-C7E9-4393-89D2-36566399B0F8}" presName="level3hierChild" presStyleCnt="0"/>
      <dgm:spPr/>
    </dgm:pt>
  </dgm:ptLst>
  <dgm:cxnLst>
    <dgm:cxn modelId="{F513D79F-7606-40F2-8CCC-758C4C7B725D}" type="presOf" srcId="{5E205DB4-87EE-47A6-84FC-857640E9C06E}" destId="{F33B55D8-199F-4470-92BD-7ABC9A97DDDF}" srcOrd="0" destOrd="0" presId="urn:microsoft.com/office/officeart/2005/8/layout/hierarchy2"/>
    <dgm:cxn modelId="{836E8A1E-5694-4D55-8C36-A159C80EECA5}" srcId="{486598E9-6F75-43C3-8B7D-44057991B94B}" destId="{5E205DB4-87EE-47A6-84FC-857640E9C06E}" srcOrd="0" destOrd="0" parTransId="{83A716A0-6D4C-4743-B0B9-C0CE30A04280}" sibTransId="{7271EC84-CA51-4721-956E-116BE10E9795}"/>
    <dgm:cxn modelId="{7923599E-D03E-4DAC-B8A3-A49E951722EE}" type="presOf" srcId="{443DFA2F-C7E9-4393-89D2-36566399B0F8}" destId="{054B2973-B3F8-42F9-B234-AA2586349E84}" srcOrd="0" destOrd="0" presId="urn:microsoft.com/office/officeart/2005/8/layout/hierarchy2"/>
    <dgm:cxn modelId="{7D4D0FDA-6135-473C-BC79-4E6E753C28FE}" type="presOf" srcId="{B2242C78-F86A-4948-A4A8-8D147E6EFBC0}" destId="{112D519D-225B-4C4C-AED0-D36EE7EF5472}" srcOrd="0" destOrd="0" presId="urn:microsoft.com/office/officeart/2005/8/layout/hierarchy2"/>
    <dgm:cxn modelId="{673348E9-F98B-46CE-A4F1-FC0F6D2F753F}" type="presOf" srcId="{B2242C78-F86A-4948-A4A8-8D147E6EFBC0}" destId="{D2EC898E-C8E3-4F5E-A750-9AA4A3CF1E7D}" srcOrd="1" destOrd="0" presId="urn:microsoft.com/office/officeart/2005/8/layout/hierarchy2"/>
    <dgm:cxn modelId="{E5495B08-39BC-4E8F-B576-AF0657222AE0}" type="presOf" srcId="{B682BABD-87FF-44D4-8718-0C7EF6876069}" destId="{9966EB48-B199-4DDC-A19E-C4A4B63B08DD}" srcOrd="0" destOrd="0" presId="urn:microsoft.com/office/officeart/2005/8/layout/hierarchy2"/>
    <dgm:cxn modelId="{99672C5C-CEE2-48E7-9C10-20A37E07BA95}" srcId="{5E205DB4-87EE-47A6-84FC-857640E9C06E}" destId="{44E5BE74-D7F2-4F4C-B5F4-4B0BA2606820}" srcOrd="0" destOrd="0" parTransId="{B2242C78-F86A-4948-A4A8-8D147E6EFBC0}" sibTransId="{B061273F-4D91-4296-B166-65028A3A6627}"/>
    <dgm:cxn modelId="{C8EE5F0A-9B8A-40FE-B82F-84326DA1512D}" type="presOf" srcId="{44E5BE74-D7F2-4F4C-B5F4-4B0BA2606820}" destId="{E990DB8E-00EE-4923-AFBF-C98A2CB501E6}" srcOrd="0" destOrd="0" presId="urn:microsoft.com/office/officeart/2005/8/layout/hierarchy2"/>
    <dgm:cxn modelId="{E47A533B-853E-406B-B2D9-8B7146D36EBD}" srcId="{5E205DB4-87EE-47A6-84FC-857640E9C06E}" destId="{443DFA2F-C7E9-4393-89D2-36566399B0F8}" srcOrd="1" destOrd="0" parTransId="{B682BABD-87FF-44D4-8718-0C7EF6876069}" sibTransId="{5BE555AB-16FB-40E7-B7F0-CD35E4780561}"/>
    <dgm:cxn modelId="{586C115E-E1FB-4D3A-A15B-E8DA3E40CDB3}" type="presOf" srcId="{486598E9-6F75-43C3-8B7D-44057991B94B}" destId="{C9A9C2CC-140E-438F-B2A3-B41306765A61}" srcOrd="0" destOrd="0" presId="urn:microsoft.com/office/officeart/2005/8/layout/hierarchy2"/>
    <dgm:cxn modelId="{058D7ACD-F451-4352-896B-8D2F7E21CA0F}" type="presOf" srcId="{B682BABD-87FF-44D4-8718-0C7EF6876069}" destId="{51C30535-8FB8-4255-8B05-A81E20E56506}" srcOrd="1" destOrd="0" presId="urn:microsoft.com/office/officeart/2005/8/layout/hierarchy2"/>
    <dgm:cxn modelId="{43867B85-EF21-4F4B-9097-4DBFEF8C1229}" type="presParOf" srcId="{C9A9C2CC-140E-438F-B2A3-B41306765A61}" destId="{BC2C23D4-03FF-4C9F-B6D2-4F87C71241DB}" srcOrd="0" destOrd="0" presId="urn:microsoft.com/office/officeart/2005/8/layout/hierarchy2"/>
    <dgm:cxn modelId="{95CEA453-EAA7-4104-848A-A2A32356BECF}" type="presParOf" srcId="{BC2C23D4-03FF-4C9F-B6D2-4F87C71241DB}" destId="{F33B55D8-199F-4470-92BD-7ABC9A97DDDF}" srcOrd="0" destOrd="0" presId="urn:microsoft.com/office/officeart/2005/8/layout/hierarchy2"/>
    <dgm:cxn modelId="{4D7F331A-CA59-4BF3-87A9-A24BF928E838}" type="presParOf" srcId="{BC2C23D4-03FF-4C9F-B6D2-4F87C71241DB}" destId="{B0DFDB44-65F1-420A-B5D9-9E998BC6EFE7}" srcOrd="1" destOrd="0" presId="urn:microsoft.com/office/officeart/2005/8/layout/hierarchy2"/>
    <dgm:cxn modelId="{7535BCF9-585A-478D-9105-C991A2D1FA56}" type="presParOf" srcId="{B0DFDB44-65F1-420A-B5D9-9E998BC6EFE7}" destId="{112D519D-225B-4C4C-AED0-D36EE7EF5472}" srcOrd="0" destOrd="0" presId="urn:microsoft.com/office/officeart/2005/8/layout/hierarchy2"/>
    <dgm:cxn modelId="{6BEFBC82-21CF-4FA7-B042-C46012EB6224}" type="presParOf" srcId="{112D519D-225B-4C4C-AED0-D36EE7EF5472}" destId="{D2EC898E-C8E3-4F5E-A750-9AA4A3CF1E7D}" srcOrd="0" destOrd="0" presId="urn:microsoft.com/office/officeart/2005/8/layout/hierarchy2"/>
    <dgm:cxn modelId="{4F39C3EF-A247-427A-BF78-E1B887B26991}" type="presParOf" srcId="{B0DFDB44-65F1-420A-B5D9-9E998BC6EFE7}" destId="{25FD16AA-2ECF-448A-B32A-E313629AF1C0}" srcOrd="1" destOrd="0" presId="urn:microsoft.com/office/officeart/2005/8/layout/hierarchy2"/>
    <dgm:cxn modelId="{B73635BF-4485-480D-9DE9-F3E0FF3D2147}" type="presParOf" srcId="{25FD16AA-2ECF-448A-B32A-E313629AF1C0}" destId="{E990DB8E-00EE-4923-AFBF-C98A2CB501E6}" srcOrd="0" destOrd="0" presId="urn:microsoft.com/office/officeart/2005/8/layout/hierarchy2"/>
    <dgm:cxn modelId="{404F7961-CDE2-4F66-A946-D01CD909318F}" type="presParOf" srcId="{25FD16AA-2ECF-448A-B32A-E313629AF1C0}" destId="{8F4DC35A-ECB9-4447-8325-208DF6AFE8F7}" srcOrd="1" destOrd="0" presId="urn:microsoft.com/office/officeart/2005/8/layout/hierarchy2"/>
    <dgm:cxn modelId="{13A4393E-8830-47DB-A96B-BD25A564D47D}" type="presParOf" srcId="{B0DFDB44-65F1-420A-B5D9-9E998BC6EFE7}" destId="{9966EB48-B199-4DDC-A19E-C4A4B63B08DD}" srcOrd="2" destOrd="0" presId="urn:microsoft.com/office/officeart/2005/8/layout/hierarchy2"/>
    <dgm:cxn modelId="{5CFFF316-9376-40E2-8C70-98F1C8163298}" type="presParOf" srcId="{9966EB48-B199-4DDC-A19E-C4A4B63B08DD}" destId="{51C30535-8FB8-4255-8B05-A81E20E56506}" srcOrd="0" destOrd="0" presId="urn:microsoft.com/office/officeart/2005/8/layout/hierarchy2"/>
    <dgm:cxn modelId="{B6176818-7421-4BC4-ACB7-EBACC9596471}" type="presParOf" srcId="{B0DFDB44-65F1-420A-B5D9-9E998BC6EFE7}" destId="{2F5FE7B3-E2AF-4B12-B919-076A6123606D}" srcOrd="3" destOrd="0" presId="urn:microsoft.com/office/officeart/2005/8/layout/hierarchy2"/>
    <dgm:cxn modelId="{066C894D-41C9-40A0-919D-4C7423F1A404}" type="presParOf" srcId="{2F5FE7B3-E2AF-4B12-B919-076A6123606D}" destId="{054B2973-B3F8-42F9-B234-AA2586349E84}" srcOrd="0" destOrd="0" presId="urn:microsoft.com/office/officeart/2005/8/layout/hierarchy2"/>
    <dgm:cxn modelId="{3C6361B4-97E1-4287-9579-ACEDE7730928}" type="presParOf" srcId="{2F5FE7B3-E2AF-4B12-B919-076A6123606D}" destId="{664C297D-980E-470B-B158-AA4915B2A988}" srcOrd="1" destOrd="0" presId="urn:microsoft.com/office/officeart/2005/8/layout/hierarchy2"/>
  </dgm:cxnLst>
  <dgm:bg/>
  <dgm:whole/>
  <dgm:extLst>
    <a:ext uri="http://schemas.microsoft.com/office/drawing/2008/diagram">
      <dsp:dataModelExt xmlns:dsp="http://schemas.microsoft.com/office/drawing/2008/diagram" xmlns="" relId="rId19"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F664539-4063-47D0-A4DA-16D96082298C}">
      <dsp:nvSpPr>
        <dsp:cNvPr id="0" name=""/>
        <dsp:cNvSpPr/>
      </dsp:nvSpPr>
      <dsp:spPr>
        <a:xfrm>
          <a:off x="140000" y="0"/>
          <a:ext cx="459187" cy="1123465"/>
        </a:xfrm>
        <a:prstGeom prst="up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76E6BE-5560-4040-8D92-9DFA42D20D23}">
      <dsp:nvSpPr>
        <dsp:cNvPr id="0" name=""/>
        <dsp:cNvSpPr/>
      </dsp:nvSpPr>
      <dsp:spPr>
        <a:xfrm>
          <a:off x="560861" y="0"/>
          <a:ext cx="779227" cy="10477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0" rIns="71120" bIns="71120" numCol="1" spcCol="1270" anchor="ctr" anchorCtr="0">
          <a:noAutofit/>
        </a:bodyPr>
        <a:lstStyle/>
        <a:p>
          <a:pPr lvl="0" algn="l" defTabSz="444500" latinLnBrk="1">
            <a:lnSpc>
              <a:spcPct val="50000"/>
            </a:lnSpc>
            <a:spcBef>
              <a:spcPct val="0"/>
            </a:spcBef>
            <a:spcAft>
              <a:spcPct val="35000"/>
            </a:spcAft>
          </a:pPr>
          <a:endParaRPr lang="en-US" altLang="ko-KR" sz="1000" kern="1200" dirty="0" smtClean="0"/>
        </a:p>
        <a:p>
          <a:pPr lvl="0" algn="l" defTabSz="444500" latinLnBrk="1">
            <a:lnSpc>
              <a:spcPct val="50000"/>
            </a:lnSpc>
            <a:spcBef>
              <a:spcPct val="0"/>
            </a:spcBef>
            <a:spcAft>
              <a:spcPct val="35000"/>
            </a:spcAft>
          </a:pPr>
          <a:endParaRPr lang="en-US" altLang="ko-KR" sz="1000" kern="1200" dirty="0" smtClean="0"/>
        </a:p>
        <a:p>
          <a:pPr lvl="0" algn="l" defTabSz="444500" latinLnBrk="1">
            <a:lnSpc>
              <a:spcPct val="50000"/>
            </a:lnSpc>
            <a:spcBef>
              <a:spcPct val="0"/>
            </a:spcBef>
            <a:spcAft>
              <a:spcPct val="35000"/>
            </a:spcAft>
          </a:pPr>
          <a:endParaRPr lang="en-US" altLang="ko-KR" sz="1000" kern="1200" dirty="0" smtClean="0"/>
        </a:p>
        <a:p>
          <a:pPr lvl="0" algn="l" defTabSz="444500" latinLnBrk="1">
            <a:lnSpc>
              <a:spcPct val="50000"/>
            </a:lnSpc>
            <a:spcBef>
              <a:spcPct val="0"/>
            </a:spcBef>
            <a:spcAft>
              <a:spcPct val="35000"/>
            </a:spcAft>
          </a:pPr>
          <a:r>
            <a:rPr lang="en-US" altLang="ko-KR" sz="1400" kern="1200" dirty="0" smtClean="0">
              <a:latin typeface="Times New Roman" pitchFamily="18" charset="0"/>
              <a:cs typeface="Times New Roman" pitchFamily="18" charset="0"/>
            </a:rPr>
            <a:t>risk </a:t>
          </a:r>
        </a:p>
        <a:p>
          <a:pPr lvl="0" algn="l" defTabSz="444500" latinLnBrk="1">
            <a:lnSpc>
              <a:spcPct val="50000"/>
            </a:lnSpc>
            <a:spcBef>
              <a:spcPct val="0"/>
            </a:spcBef>
            <a:spcAft>
              <a:spcPct val="35000"/>
            </a:spcAft>
          </a:pPr>
          <a:r>
            <a:rPr lang="en-US" altLang="ko-KR" sz="1400" kern="1200" dirty="0" smtClean="0">
              <a:latin typeface="Times New Roman" pitchFamily="18" charset="0"/>
              <a:cs typeface="Times New Roman" pitchFamily="18" charset="0"/>
            </a:rPr>
            <a:t>loving</a:t>
          </a:r>
        </a:p>
        <a:p>
          <a:pPr lvl="0" algn="l" defTabSz="444500" latinLnBrk="1">
            <a:lnSpc>
              <a:spcPct val="90000"/>
            </a:lnSpc>
            <a:spcBef>
              <a:spcPct val="0"/>
            </a:spcBef>
            <a:spcAft>
              <a:spcPct val="35000"/>
            </a:spcAft>
          </a:pPr>
          <a:endParaRPr lang="en-US" altLang="ko-KR" sz="1700" kern="1200" dirty="0" smtClean="0"/>
        </a:p>
        <a:p>
          <a:pPr lvl="0" algn="l" defTabSz="444500" latinLnBrk="1">
            <a:lnSpc>
              <a:spcPct val="90000"/>
            </a:lnSpc>
            <a:spcBef>
              <a:spcPct val="0"/>
            </a:spcBef>
            <a:spcAft>
              <a:spcPct val="35000"/>
            </a:spcAft>
          </a:pPr>
          <a:endParaRPr lang="ko-KR" altLang="en-US" sz="1700" kern="1200" dirty="0"/>
        </a:p>
      </dsp:txBody>
      <dsp:txXfrm>
        <a:off x="560861" y="0"/>
        <a:ext cx="779227" cy="1047733"/>
      </dsp:txXfrm>
    </dsp:sp>
    <dsp:sp modelId="{1E8A8420-A706-40E8-9F8B-93EEFF003B06}">
      <dsp:nvSpPr>
        <dsp:cNvPr id="0" name=""/>
        <dsp:cNvSpPr/>
      </dsp:nvSpPr>
      <dsp:spPr>
        <a:xfrm>
          <a:off x="138521" y="1217088"/>
          <a:ext cx="459187" cy="1123465"/>
        </a:xfrm>
        <a:prstGeom prst="downArrow">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1EA805B-0D61-4F45-8E41-15A3E3838846}">
      <dsp:nvSpPr>
        <dsp:cNvPr id="0" name=""/>
        <dsp:cNvSpPr/>
      </dsp:nvSpPr>
      <dsp:spPr>
        <a:xfrm>
          <a:off x="548640" y="1607700"/>
          <a:ext cx="779227" cy="571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904" tIns="0" rIns="120904" bIns="120904" numCol="1" spcCol="1270" anchor="ctr" anchorCtr="0">
          <a:noAutofit/>
        </a:bodyPr>
        <a:lstStyle/>
        <a:p>
          <a:pPr lvl="0" algn="l" defTabSz="755650" latinLnBrk="1">
            <a:lnSpc>
              <a:spcPct val="90000"/>
            </a:lnSpc>
            <a:spcBef>
              <a:spcPct val="0"/>
            </a:spcBef>
            <a:spcAft>
              <a:spcPct val="35000"/>
            </a:spcAft>
          </a:pPr>
          <a:endParaRPr lang="en-US" altLang="ko-KR" sz="1700" kern="1200" dirty="0" smtClean="0"/>
        </a:p>
        <a:p>
          <a:pPr lvl="0" algn="l" defTabSz="755650" latinLnBrk="1">
            <a:lnSpc>
              <a:spcPct val="50000"/>
            </a:lnSpc>
            <a:spcBef>
              <a:spcPct val="0"/>
            </a:spcBef>
            <a:spcAft>
              <a:spcPct val="35000"/>
            </a:spcAft>
          </a:pPr>
          <a:r>
            <a:rPr lang="en-US" altLang="ko-KR" sz="1400" kern="1200" dirty="0" smtClean="0">
              <a:latin typeface="Times New Roman" pitchFamily="18" charset="0"/>
              <a:cs typeface="Times New Roman" pitchFamily="18" charset="0"/>
            </a:rPr>
            <a:t>risk</a:t>
          </a:r>
        </a:p>
        <a:p>
          <a:pPr lvl="0" algn="l" defTabSz="755650" latinLnBrk="1">
            <a:lnSpc>
              <a:spcPct val="50000"/>
            </a:lnSpc>
            <a:spcBef>
              <a:spcPct val="0"/>
            </a:spcBef>
            <a:spcAft>
              <a:spcPct val="35000"/>
            </a:spcAft>
          </a:pPr>
          <a:r>
            <a:rPr lang="en-US" altLang="ko-KR" sz="1400" kern="1200" dirty="0" smtClean="0">
              <a:latin typeface="Times New Roman" pitchFamily="18" charset="0"/>
              <a:cs typeface="Times New Roman" pitchFamily="18" charset="0"/>
            </a:rPr>
            <a:t>averse</a:t>
          </a:r>
          <a:endParaRPr lang="ko-KR" altLang="en-US" sz="1400" kern="1200" dirty="0">
            <a:latin typeface="Times New Roman" pitchFamily="18" charset="0"/>
            <a:cs typeface="Times New Roman" pitchFamily="18" charset="0"/>
          </a:endParaRPr>
        </a:p>
      </dsp:txBody>
      <dsp:txXfrm>
        <a:off x="548640" y="1607700"/>
        <a:ext cx="779227" cy="57172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33B55D8-199F-4470-92BD-7ABC9A97DDDF}">
      <dsp:nvSpPr>
        <dsp:cNvPr id="0" name=""/>
        <dsp:cNvSpPr/>
      </dsp:nvSpPr>
      <dsp:spPr>
        <a:xfrm>
          <a:off x="353" y="343039"/>
          <a:ext cx="1497372" cy="4907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latinLnBrk="1">
            <a:lnSpc>
              <a:spcPct val="90000"/>
            </a:lnSpc>
            <a:spcBef>
              <a:spcPct val="0"/>
            </a:spcBef>
            <a:spcAft>
              <a:spcPct val="35000"/>
            </a:spcAft>
          </a:pPr>
          <a:r>
            <a:rPr lang="en-US" altLang="ko-KR" sz="1700" kern="1200" dirty="0" smtClean="0">
              <a:latin typeface="Times New Roman" pitchFamily="18" charset="0"/>
              <a:cs typeface="Times New Roman" pitchFamily="18" charset="0"/>
            </a:rPr>
            <a:t>Row 4-&gt;Row 5</a:t>
          </a:r>
          <a:endParaRPr lang="ko-KR" altLang="en-US" sz="1700" kern="1200" dirty="0">
            <a:latin typeface="Times New Roman" pitchFamily="18" charset="0"/>
            <a:cs typeface="Times New Roman" pitchFamily="18" charset="0"/>
          </a:endParaRPr>
        </a:p>
      </dsp:txBody>
      <dsp:txXfrm>
        <a:off x="353" y="343039"/>
        <a:ext cx="1497372" cy="490713"/>
      </dsp:txXfrm>
    </dsp:sp>
    <dsp:sp modelId="{112D519D-225B-4C4C-AED0-D36EE7EF5472}">
      <dsp:nvSpPr>
        <dsp:cNvPr id="0" name=""/>
        <dsp:cNvSpPr/>
      </dsp:nvSpPr>
      <dsp:spPr>
        <a:xfrm rot="19457599">
          <a:off x="1452285" y="409787"/>
          <a:ext cx="483452" cy="75058"/>
        </a:xfrm>
        <a:custGeom>
          <a:avLst/>
          <a:gdLst/>
          <a:ahLst/>
          <a:cxnLst/>
          <a:rect l="0" t="0" r="0" b="0"/>
          <a:pathLst>
            <a:path>
              <a:moveTo>
                <a:pt x="0" y="37529"/>
              </a:moveTo>
              <a:lnTo>
                <a:pt x="483452" y="375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latinLnBrk="1">
            <a:lnSpc>
              <a:spcPct val="90000"/>
            </a:lnSpc>
            <a:spcBef>
              <a:spcPct val="0"/>
            </a:spcBef>
            <a:spcAft>
              <a:spcPct val="35000"/>
            </a:spcAft>
          </a:pPr>
          <a:endParaRPr lang="ko-KR" altLang="en-US" sz="500" kern="1200"/>
        </a:p>
      </dsp:txBody>
      <dsp:txXfrm rot="19457599">
        <a:off x="1681925" y="435230"/>
        <a:ext cx="24172" cy="24172"/>
      </dsp:txXfrm>
    </dsp:sp>
    <dsp:sp modelId="{E990DB8E-00EE-4923-AFBF-C98A2CB501E6}">
      <dsp:nvSpPr>
        <dsp:cNvPr id="0" name=""/>
        <dsp:cNvSpPr/>
      </dsp:nvSpPr>
      <dsp:spPr>
        <a:xfrm>
          <a:off x="1890296" y="60879"/>
          <a:ext cx="981426" cy="4907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latinLnBrk="1">
            <a:lnSpc>
              <a:spcPct val="90000"/>
            </a:lnSpc>
            <a:spcBef>
              <a:spcPct val="0"/>
            </a:spcBef>
            <a:spcAft>
              <a:spcPct val="35000"/>
            </a:spcAft>
          </a:pPr>
          <a:r>
            <a:rPr lang="en-US" altLang="ko-KR" sz="1200" kern="1200" dirty="0" smtClean="0">
              <a:latin typeface="Times New Roman" pitchFamily="18" charset="0"/>
              <a:cs typeface="Times New Roman" pitchFamily="18" charset="0"/>
            </a:rPr>
            <a:t>high group</a:t>
          </a:r>
          <a:endParaRPr lang="ko-KR" altLang="en-US" sz="1200" kern="1200" dirty="0">
            <a:latin typeface="Times New Roman" pitchFamily="18" charset="0"/>
            <a:cs typeface="Times New Roman" pitchFamily="18" charset="0"/>
          </a:endParaRPr>
        </a:p>
      </dsp:txBody>
      <dsp:txXfrm>
        <a:off x="1890296" y="60879"/>
        <a:ext cx="981426" cy="490713"/>
      </dsp:txXfrm>
    </dsp:sp>
    <dsp:sp modelId="{9966EB48-B199-4DDC-A19E-C4A4B63B08DD}">
      <dsp:nvSpPr>
        <dsp:cNvPr id="0" name=""/>
        <dsp:cNvSpPr/>
      </dsp:nvSpPr>
      <dsp:spPr>
        <a:xfrm rot="2142401">
          <a:off x="1452285" y="691947"/>
          <a:ext cx="483452" cy="75058"/>
        </a:xfrm>
        <a:custGeom>
          <a:avLst/>
          <a:gdLst/>
          <a:ahLst/>
          <a:cxnLst/>
          <a:rect l="0" t="0" r="0" b="0"/>
          <a:pathLst>
            <a:path>
              <a:moveTo>
                <a:pt x="0" y="37529"/>
              </a:moveTo>
              <a:lnTo>
                <a:pt x="483452" y="375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latinLnBrk="1">
            <a:lnSpc>
              <a:spcPct val="90000"/>
            </a:lnSpc>
            <a:spcBef>
              <a:spcPct val="0"/>
            </a:spcBef>
            <a:spcAft>
              <a:spcPct val="35000"/>
            </a:spcAft>
          </a:pPr>
          <a:endParaRPr lang="ko-KR" altLang="en-US" sz="500" kern="1200"/>
        </a:p>
      </dsp:txBody>
      <dsp:txXfrm rot="2142401">
        <a:off x="1681925" y="717390"/>
        <a:ext cx="24172" cy="24172"/>
      </dsp:txXfrm>
    </dsp:sp>
    <dsp:sp modelId="{054B2973-B3F8-42F9-B234-AA2586349E84}">
      <dsp:nvSpPr>
        <dsp:cNvPr id="0" name=""/>
        <dsp:cNvSpPr/>
      </dsp:nvSpPr>
      <dsp:spPr>
        <a:xfrm>
          <a:off x="1890296" y="625200"/>
          <a:ext cx="981426" cy="49071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latinLnBrk="1">
            <a:lnSpc>
              <a:spcPct val="90000"/>
            </a:lnSpc>
            <a:spcBef>
              <a:spcPct val="0"/>
            </a:spcBef>
            <a:spcAft>
              <a:spcPct val="35000"/>
            </a:spcAft>
          </a:pPr>
          <a:r>
            <a:rPr lang="en-US" altLang="ko-KR" sz="1200" kern="1200" dirty="0">
              <a:latin typeface="Times New Roman" pitchFamily="18" charset="0"/>
              <a:cs typeface="Times New Roman" pitchFamily="18" charset="0"/>
            </a:rPr>
            <a:t>low group</a:t>
          </a:r>
          <a:endParaRPr lang="ko-KR" altLang="en-US" sz="1200" kern="1200" dirty="0">
            <a:latin typeface="Times New Roman" pitchFamily="18" charset="0"/>
            <a:cs typeface="Times New Roman" pitchFamily="18" charset="0"/>
          </a:endParaRPr>
        </a:p>
      </dsp:txBody>
      <dsp:txXfrm>
        <a:off x="1890296" y="625200"/>
        <a:ext cx="981426" cy="49071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33B55D8-199F-4470-92BD-7ABC9A97DDDF}">
      <dsp:nvSpPr>
        <dsp:cNvPr id="0" name=""/>
        <dsp:cNvSpPr/>
      </dsp:nvSpPr>
      <dsp:spPr>
        <a:xfrm>
          <a:off x="896" y="291418"/>
          <a:ext cx="1496993" cy="49058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latinLnBrk="1">
            <a:lnSpc>
              <a:spcPct val="90000"/>
            </a:lnSpc>
            <a:spcBef>
              <a:spcPct val="0"/>
            </a:spcBef>
            <a:spcAft>
              <a:spcPct val="35000"/>
            </a:spcAft>
          </a:pPr>
          <a:r>
            <a:rPr lang="en-US" altLang="ko-KR" sz="1700" kern="1200" dirty="0" smtClean="0">
              <a:latin typeface="Times New Roman" pitchFamily="18" charset="0"/>
              <a:cs typeface="Times New Roman" pitchFamily="18" charset="0"/>
            </a:rPr>
            <a:t>Row 3-&gt;Row 4</a:t>
          </a:r>
          <a:endParaRPr lang="ko-KR" altLang="en-US" sz="1700" kern="1200" dirty="0">
            <a:latin typeface="Times New Roman" pitchFamily="18" charset="0"/>
            <a:cs typeface="Times New Roman" pitchFamily="18" charset="0"/>
          </a:endParaRPr>
        </a:p>
      </dsp:txBody>
      <dsp:txXfrm>
        <a:off x="896" y="291418"/>
        <a:ext cx="1496993" cy="490589"/>
      </dsp:txXfrm>
    </dsp:sp>
    <dsp:sp modelId="{112D519D-225B-4C4C-AED0-D36EE7EF5472}">
      <dsp:nvSpPr>
        <dsp:cNvPr id="0" name=""/>
        <dsp:cNvSpPr/>
      </dsp:nvSpPr>
      <dsp:spPr>
        <a:xfrm rot="19457599">
          <a:off x="1452460" y="354535"/>
          <a:ext cx="483329" cy="82265"/>
        </a:xfrm>
        <a:custGeom>
          <a:avLst/>
          <a:gdLst/>
          <a:ahLst/>
          <a:cxnLst/>
          <a:rect l="0" t="0" r="0" b="0"/>
          <a:pathLst>
            <a:path>
              <a:moveTo>
                <a:pt x="0" y="41132"/>
              </a:moveTo>
              <a:lnTo>
                <a:pt x="483329" y="411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latinLnBrk="1">
            <a:lnSpc>
              <a:spcPct val="90000"/>
            </a:lnSpc>
            <a:spcBef>
              <a:spcPct val="0"/>
            </a:spcBef>
            <a:spcAft>
              <a:spcPct val="35000"/>
            </a:spcAft>
          </a:pPr>
          <a:endParaRPr lang="ko-KR" altLang="en-US" sz="500" kern="1200"/>
        </a:p>
      </dsp:txBody>
      <dsp:txXfrm rot="19457599">
        <a:off x="1682042" y="383585"/>
        <a:ext cx="24166" cy="24166"/>
      </dsp:txXfrm>
    </dsp:sp>
    <dsp:sp modelId="{E990DB8E-00EE-4923-AFBF-C98A2CB501E6}">
      <dsp:nvSpPr>
        <dsp:cNvPr id="0" name=""/>
        <dsp:cNvSpPr/>
      </dsp:nvSpPr>
      <dsp:spPr>
        <a:xfrm>
          <a:off x="1890361" y="9329"/>
          <a:ext cx="981178" cy="49058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latinLnBrk="1">
            <a:lnSpc>
              <a:spcPct val="90000"/>
            </a:lnSpc>
            <a:spcBef>
              <a:spcPct val="0"/>
            </a:spcBef>
            <a:spcAft>
              <a:spcPct val="35000"/>
            </a:spcAft>
          </a:pPr>
          <a:r>
            <a:rPr lang="en-US" altLang="ko-KR" sz="1200" kern="1200" dirty="0" smtClean="0">
              <a:latin typeface="Times New Roman" pitchFamily="18" charset="0"/>
              <a:cs typeface="Times New Roman" pitchFamily="18" charset="0"/>
            </a:rPr>
            <a:t>high group</a:t>
          </a:r>
          <a:endParaRPr lang="ko-KR" altLang="en-US" sz="1200" kern="1200" dirty="0">
            <a:latin typeface="Times New Roman" pitchFamily="18" charset="0"/>
            <a:cs typeface="Times New Roman" pitchFamily="18" charset="0"/>
          </a:endParaRPr>
        </a:p>
      </dsp:txBody>
      <dsp:txXfrm>
        <a:off x="1890361" y="9329"/>
        <a:ext cx="981178" cy="490589"/>
      </dsp:txXfrm>
    </dsp:sp>
    <dsp:sp modelId="{9966EB48-B199-4DDC-A19E-C4A4B63B08DD}">
      <dsp:nvSpPr>
        <dsp:cNvPr id="0" name=""/>
        <dsp:cNvSpPr/>
      </dsp:nvSpPr>
      <dsp:spPr>
        <a:xfrm rot="2142401">
          <a:off x="1452460" y="636624"/>
          <a:ext cx="483329" cy="82265"/>
        </a:xfrm>
        <a:custGeom>
          <a:avLst/>
          <a:gdLst/>
          <a:ahLst/>
          <a:cxnLst/>
          <a:rect l="0" t="0" r="0" b="0"/>
          <a:pathLst>
            <a:path>
              <a:moveTo>
                <a:pt x="0" y="41132"/>
              </a:moveTo>
              <a:lnTo>
                <a:pt x="483329" y="4113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latinLnBrk="1">
            <a:lnSpc>
              <a:spcPct val="90000"/>
            </a:lnSpc>
            <a:spcBef>
              <a:spcPct val="0"/>
            </a:spcBef>
            <a:spcAft>
              <a:spcPct val="35000"/>
            </a:spcAft>
          </a:pPr>
          <a:endParaRPr lang="ko-KR" altLang="en-US" sz="500" kern="1200"/>
        </a:p>
      </dsp:txBody>
      <dsp:txXfrm rot="2142401">
        <a:off x="1682042" y="665674"/>
        <a:ext cx="24166" cy="24166"/>
      </dsp:txXfrm>
    </dsp:sp>
    <dsp:sp modelId="{054B2973-B3F8-42F9-B234-AA2586349E84}">
      <dsp:nvSpPr>
        <dsp:cNvPr id="0" name=""/>
        <dsp:cNvSpPr/>
      </dsp:nvSpPr>
      <dsp:spPr>
        <a:xfrm>
          <a:off x="1890361" y="573507"/>
          <a:ext cx="981178" cy="49058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latinLnBrk="1">
            <a:lnSpc>
              <a:spcPct val="90000"/>
            </a:lnSpc>
            <a:spcBef>
              <a:spcPct val="0"/>
            </a:spcBef>
            <a:spcAft>
              <a:spcPct val="35000"/>
            </a:spcAft>
          </a:pPr>
          <a:r>
            <a:rPr lang="en-US" altLang="ko-KR" sz="1200" kern="1200" dirty="0" smtClean="0">
              <a:latin typeface="Times New Roman" pitchFamily="18" charset="0"/>
              <a:cs typeface="Times New Roman" pitchFamily="18" charset="0"/>
            </a:rPr>
            <a:t>low group</a:t>
          </a:r>
          <a:endParaRPr lang="ko-KR" altLang="en-US" sz="1500" kern="1200" dirty="0">
            <a:latin typeface="Times New Roman" pitchFamily="18" charset="0"/>
            <a:cs typeface="Times New Roman" pitchFamily="18" charset="0"/>
          </a:endParaRPr>
        </a:p>
      </dsp:txBody>
      <dsp:txXfrm>
        <a:off x="1890361" y="573507"/>
        <a:ext cx="981178" cy="490589"/>
      </dsp:txXfrm>
    </dsp:sp>
  </dsp:spTree>
</dsp:drawing>
</file>

<file path=ppt/diagrams/layout1.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E16EBF-16C2-4915-9CBF-40A718EAE5DE}" type="datetimeFigureOut">
              <a:rPr lang="ko-KR" altLang="en-US" smtClean="0"/>
              <a:pPr/>
              <a:t>2014-06-17</a:t>
            </a:fld>
            <a:endParaRPr lang="ko-KR" altLang="en-US"/>
          </a:p>
        </p:txBody>
      </p:sp>
      <p:sp>
        <p:nvSpPr>
          <p:cNvPr id="4" name="슬라이드 이미지 개체 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6" name="바닥글 개체 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F6E813-FFAE-4A16-8281-553146970058}" type="slidenum">
              <a:rPr lang="ko-KR" altLang="en-US" smtClean="0"/>
              <a:pPr/>
              <a:t>‹#›</a:t>
            </a:fld>
            <a:r>
              <a:rPr lang="en-US" altLang="ko-KR" dirty="0" smtClean="0"/>
              <a:t>/32</a:t>
            </a:r>
            <a:endParaRPr lang="ko-KR" altLang="en-US" dirty="0"/>
          </a:p>
        </p:txBody>
      </p:sp>
    </p:spTree>
  </p:cSld>
  <p:clrMap bg1="lt1" tx1="dk1" bg2="lt2" tx2="dk2" accent1="accent1" accent2="accent2" accent3="accent3" accent4="accent4" accent5="accent5" accent6="accent6" hlink="hlink" folHlink="folHlink"/>
  <p:notesStyle>
    <a:lvl1pPr marL="0" algn="l" defTabSz="914400" rtl="0" eaLnBrk="1" latinLnBrk="1" hangingPunct="1">
      <a:defRPr sz="1800" kern="1200">
        <a:solidFill>
          <a:schemeClr val="tx1"/>
        </a:solidFill>
        <a:latin typeface="Times New Roman" pitchFamily="18" charset="0"/>
        <a:ea typeface="+mn-ea"/>
        <a:cs typeface="Times New Roman" pitchFamily="18" charset="0"/>
      </a:defRPr>
    </a:lvl1pPr>
    <a:lvl2pPr marL="457200" algn="l" defTabSz="914400" rtl="0" eaLnBrk="1" latinLnBrk="1" hangingPunct="1">
      <a:defRPr sz="1600" kern="1200">
        <a:solidFill>
          <a:schemeClr val="tx1"/>
        </a:solidFill>
        <a:latin typeface="Times New Roman" pitchFamily="18" charset="0"/>
        <a:ea typeface="+mn-ea"/>
        <a:cs typeface="Times New Roman" pitchFamily="18" charset="0"/>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F7F6E813-FFAE-4A16-8281-553146970058}" type="slidenum">
              <a:rPr lang="ko-KR" altLang="en-US" smtClean="0"/>
              <a:pPr/>
              <a:t>1</a:t>
            </a:fld>
            <a:endParaRPr lang="ko-KR"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F7F6E813-FFAE-4A16-8281-553146970058}" type="slidenum">
              <a:rPr lang="ko-KR" altLang="en-US" smtClean="0"/>
              <a:pPr/>
              <a:t>10</a:t>
            </a:fld>
            <a:endParaRPr lang="ko-KR"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F7F6E813-FFAE-4A16-8281-553146970058}" type="slidenum">
              <a:rPr lang="ko-KR" altLang="en-US" smtClean="0"/>
              <a:pPr/>
              <a:t>11</a:t>
            </a:fld>
            <a:endParaRPr lang="ko-KR"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F7F6E813-FFAE-4A16-8281-553146970058}" type="slidenum">
              <a:rPr lang="ko-KR" altLang="en-US" smtClean="0"/>
              <a:pPr/>
              <a:t>12</a:t>
            </a:fld>
            <a:endParaRPr lang="ko-KR"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F7F6E813-FFAE-4A16-8281-553146970058}" type="slidenum">
              <a:rPr lang="ko-KR" altLang="en-US" smtClean="0"/>
              <a:pPr/>
              <a:t>13</a:t>
            </a:fld>
            <a:endParaRPr lang="ko-KR"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F7F6E813-FFAE-4A16-8281-553146970058}" type="slidenum">
              <a:rPr lang="ko-KR" altLang="en-US" smtClean="0"/>
              <a:pPr/>
              <a:t>14</a:t>
            </a:fld>
            <a:endParaRPr lang="ko-KR"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F7F6E813-FFAE-4A16-8281-553146970058}" type="slidenum">
              <a:rPr lang="ko-KR" altLang="en-US" smtClean="0"/>
              <a:pPr/>
              <a:t>15</a:t>
            </a:fld>
            <a:endParaRPr lang="ko-KR"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F7F6E813-FFAE-4A16-8281-553146970058}" type="slidenum">
              <a:rPr lang="ko-KR" altLang="en-US" smtClean="0"/>
              <a:pPr/>
              <a:t>16</a:t>
            </a:fld>
            <a:endParaRPr lang="ko-KR"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F7F6E813-FFAE-4A16-8281-553146970058}" type="slidenum">
              <a:rPr lang="ko-KR" altLang="en-US" smtClean="0"/>
              <a:pPr/>
              <a:t>17</a:t>
            </a:fld>
            <a:endParaRPr lang="ko-KR"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F7F6E813-FFAE-4A16-8281-553146970058}" type="slidenum">
              <a:rPr lang="ko-KR" altLang="en-US" smtClean="0"/>
              <a:pPr/>
              <a:t>18</a:t>
            </a:fld>
            <a:endParaRPr lang="ko-KR"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F7F6E813-FFAE-4A16-8281-553146970058}" type="slidenum">
              <a:rPr lang="ko-KR" altLang="en-US" smtClean="0"/>
              <a:pPr/>
              <a:t>19</a:t>
            </a:fld>
            <a:endParaRPr lang="ko-KR"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F7F6E813-FFAE-4A16-8281-553146970058}" type="slidenum">
              <a:rPr lang="ko-KR" altLang="en-US" smtClean="0"/>
              <a:pPr/>
              <a:t>2</a:t>
            </a:fld>
            <a:endParaRPr lang="ko-KR"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F7F6E813-FFAE-4A16-8281-553146970058}" type="slidenum">
              <a:rPr lang="ko-KR" altLang="en-US" smtClean="0"/>
              <a:pPr/>
              <a:t>20</a:t>
            </a:fld>
            <a:endParaRPr lang="ko-KR"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F7F6E813-FFAE-4A16-8281-553146970058}" type="slidenum">
              <a:rPr lang="ko-KR" altLang="en-US" smtClean="0"/>
              <a:pPr/>
              <a:t>21</a:t>
            </a:fld>
            <a:endParaRPr lang="ko-KR"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F7F6E813-FFAE-4A16-8281-553146970058}" type="slidenum">
              <a:rPr lang="ko-KR" altLang="en-US" smtClean="0"/>
              <a:pPr/>
              <a:t>22</a:t>
            </a:fld>
            <a:endParaRPr lang="ko-KR"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F7F6E813-FFAE-4A16-8281-553146970058}" type="slidenum">
              <a:rPr lang="ko-KR" altLang="en-US" smtClean="0"/>
              <a:pPr/>
              <a:t>23</a:t>
            </a:fld>
            <a:endParaRPr lang="ko-KR"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F7F6E813-FFAE-4A16-8281-553146970058}" type="slidenum">
              <a:rPr lang="ko-KR" altLang="en-US" smtClean="0"/>
              <a:pPr/>
              <a:t>24</a:t>
            </a:fld>
            <a:endParaRPr lang="ko-KR"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F7F6E813-FFAE-4A16-8281-553146970058}" type="slidenum">
              <a:rPr lang="ko-KR" altLang="en-US" smtClean="0"/>
              <a:pPr/>
              <a:t>25</a:t>
            </a:fld>
            <a:endParaRPr lang="ko-KR"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F7F6E813-FFAE-4A16-8281-553146970058}" type="slidenum">
              <a:rPr lang="ko-KR" altLang="en-US" smtClean="0"/>
              <a:pPr/>
              <a:t>3</a:t>
            </a:fld>
            <a:endParaRPr lang="ko-KR"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F7F6E813-FFAE-4A16-8281-553146970058}" type="slidenum">
              <a:rPr lang="ko-KR" altLang="en-US" smtClean="0"/>
              <a:pPr/>
              <a:t>4</a:t>
            </a:fld>
            <a:endParaRPr lang="ko-KR"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F7F6E813-FFAE-4A16-8281-553146970058}" type="slidenum">
              <a:rPr lang="ko-KR" altLang="en-US" smtClean="0"/>
              <a:pPr/>
              <a:t>5</a:t>
            </a:fld>
            <a:endParaRPr lang="ko-KR"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F7F6E813-FFAE-4A16-8281-553146970058}" type="slidenum">
              <a:rPr lang="ko-KR" altLang="en-US" smtClean="0"/>
              <a:pPr/>
              <a:t>6</a:t>
            </a:fld>
            <a:endParaRPr lang="ko-KR"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F7F6E813-FFAE-4A16-8281-553146970058}" type="slidenum">
              <a:rPr lang="ko-KR" altLang="en-US" smtClean="0"/>
              <a:pPr/>
              <a:t>7</a:t>
            </a:fld>
            <a:endParaRPr lang="ko-KR"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F7F6E813-FFAE-4A16-8281-553146970058}" type="slidenum">
              <a:rPr lang="ko-KR" altLang="en-US" smtClean="0"/>
              <a:pPr/>
              <a:t>8</a:t>
            </a:fld>
            <a:endParaRPr lang="ko-KR"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p:txBody>
          <a:bodyPr/>
          <a:lstStyle/>
          <a:p>
            <a:fld id="{F7F6E813-FFAE-4A16-8281-553146970058}" type="slidenum">
              <a:rPr lang="ko-KR" altLang="en-US" smtClean="0"/>
              <a:pPr/>
              <a:t>9</a:t>
            </a:fld>
            <a:endParaRPr lang="ko-KR"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BF931FCB-CD57-424B-822B-84CD9340B9AC}"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9B03C9B1-B51F-420A-A5BF-C370175BC478}" type="slidenum">
              <a:rPr lang="ko-KR" altLang="en-US" smtClean="0"/>
              <a:pPr/>
              <a:t>‹#›</a:t>
            </a:fld>
            <a:r>
              <a:rPr lang="en-US" altLang="ko-KR" dirty="0" smtClean="0"/>
              <a:t>/25</a:t>
            </a:r>
            <a:endParaRPr lang="ko-KR"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DBD98D22-9D3D-4611-8302-52510B760A22}" type="datetime1">
              <a:rPr lang="ko-KR" altLang="en-US" smtClean="0"/>
              <a:t>2014-06-17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9B03C9B1-B51F-420A-A5BF-C370175BC478}" type="slidenum">
              <a:rPr lang="ko-KR" altLang="en-US" smtClean="0"/>
              <a:pPr/>
              <a:t>‹#›</a:t>
            </a:fld>
            <a:endParaRPr lang="ko-KR" alt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7746F55E-E262-45DA-B946-EDA8F80027B3}"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9B6FA86-5DE0-421F-983C-69D101A7C8A8}" type="slidenum">
              <a:rPr lang="ko-KR" altLang="en-US" smtClean="0"/>
              <a:pPr/>
              <a:t>‹#›</a:t>
            </a:fld>
            <a:endParaRPr lang="ko-KR" altLang="en-US"/>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41497F86-5A89-49EC-A66D-84A7615BB43D}"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9B6FA86-5DE0-421F-983C-69D101A7C8A8}" type="slidenum">
              <a:rPr lang="ko-KR" altLang="en-US" smtClean="0"/>
              <a:pPr/>
              <a:t>‹#›</a:t>
            </a:fld>
            <a:endParaRPr lang="ko-KR" altLang="en-US"/>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EA6DBFCE-C604-4444-B03D-D24B60FBC216}"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2BE5D72-ED91-4356-95F3-852528F098BC}" type="slidenum">
              <a:rPr lang="ko-KR" altLang="en-US" smtClean="0"/>
              <a:pPr/>
              <a:t>‹#›</a:t>
            </a:fld>
            <a:endParaRPr lang="ko-KR" altLang="en-US"/>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D1855451-5F07-4656-8232-E5D8281064D5}"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2BE5D72-ED91-4356-95F3-852528F098BC}" type="slidenum">
              <a:rPr lang="ko-KR" altLang="en-US" smtClean="0"/>
              <a:pPr/>
              <a:t>‹#›</a:t>
            </a:fld>
            <a:endParaRPr lang="ko-KR" altLang="en-US"/>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AC0329E6-5E32-4FC6-9D92-CBDEC64DF4C5}"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2BE5D72-ED91-4356-95F3-852528F098BC}" type="slidenum">
              <a:rPr lang="ko-KR" altLang="en-US" smtClean="0"/>
              <a:pPr/>
              <a:t>‹#›</a:t>
            </a:fld>
            <a:endParaRPr lang="ko-KR" altLang="en-US"/>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EF9BBBC1-FE97-4031-973E-E7B6AA826EE9}" type="datetime1">
              <a:rPr lang="ko-KR" altLang="en-US" smtClean="0"/>
              <a:t>2014-06-17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2BE5D72-ED91-4356-95F3-852528F098BC}" type="slidenum">
              <a:rPr lang="ko-KR" altLang="en-US" smtClean="0"/>
              <a:pPr/>
              <a:t>‹#›</a:t>
            </a:fld>
            <a:endParaRPr lang="ko-KR" altLang="en-US"/>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93119061-5080-4ED1-B732-BEE2706EE5DC}" type="datetime1">
              <a:rPr lang="ko-KR" altLang="en-US" smtClean="0"/>
              <a:t>2014-06-17</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82BE5D72-ED91-4356-95F3-852528F098BC}" type="slidenum">
              <a:rPr lang="ko-KR" altLang="en-US" smtClean="0"/>
              <a:pPr/>
              <a:t>‹#›</a:t>
            </a:fld>
            <a:endParaRPr lang="ko-KR" altLang="en-US"/>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1C57555C-D96B-468B-98D0-2D16EFC0244E}" type="datetime1">
              <a:rPr lang="ko-KR" altLang="en-US" smtClean="0"/>
              <a:t>2014-06-17</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82BE5D72-ED91-4356-95F3-852528F098BC}" type="slidenum">
              <a:rPr lang="ko-KR" altLang="en-US" smtClean="0"/>
              <a:pPr/>
              <a:t>‹#›</a:t>
            </a:fld>
            <a:endParaRPr lang="ko-KR" altLang="en-US"/>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4C1D58A1-25FB-4B32-A3ED-DFE142858B1C}" type="datetime1">
              <a:rPr lang="ko-KR" altLang="en-US" smtClean="0"/>
              <a:t>2014-06-17</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82BE5D72-ED91-4356-95F3-852528F098BC}" type="slidenum">
              <a:rPr lang="ko-KR" altLang="en-US" smtClean="0"/>
              <a:pPr/>
              <a:t>‹#›</a:t>
            </a:fld>
            <a:endParaRPr lang="ko-KR" altLang="en-US"/>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4B88AA34-84D1-4BD8-AEEB-CF557C9E43AB}" type="datetime1">
              <a:rPr lang="ko-KR" altLang="en-US" smtClean="0"/>
              <a:t>2014-06-17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2BE5D72-ED91-4356-95F3-852528F098BC}"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139DAF47-3032-42BB-BFE8-2677D14C2E0F}"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9B03C9B1-B51F-420A-A5BF-C370175BC478}" type="slidenum">
              <a:rPr lang="ko-KR" altLang="en-US" smtClean="0"/>
              <a:pPr/>
              <a:t>‹#›</a:t>
            </a:fld>
            <a:endParaRPr lang="ko-KR" alt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5C539D90-7B40-425F-A427-F8DFD000D097}" type="datetime1">
              <a:rPr lang="ko-KR" altLang="en-US" smtClean="0"/>
              <a:t>2014-06-17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82BE5D72-ED91-4356-95F3-852528F098BC}" type="slidenum">
              <a:rPr lang="ko-KR" altLang="en-US" smtClean="0"/>
              <a:pPr/>
              <a:t>‹#›</a:t>
            </a:fld>
            <a:endParaRPr lang="ko-KR" altLang="en-US"/>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92E93D46-7BE8-4108-B79A-02FF94A3CFC4}"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2BE5D72-ED91-4356-95F3-852528F098BC}" type="slidenum">
              <a:rPr lang="ko-KR" altLang="en-US" smtClean="0"/>
              <a:pPr/>
              <a:t>‹#›</a:t>
            </a:fld>
            <a:endParaRPr lang="ko-KR" altLang="en-US"/>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518E80C6-9698-46DF-ACB0-938D0917877D}"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82BE5D72-ED91-4356-95F3-852528F098BC}" type="slidenum">
              <a:rPr lang="ko-KR" altLang="en-US" smtClean="0"/>
              <a:pPr/>
              <a:t>‹#›</a:t>
            </a:fld>
            <a:endParaRPr lang="ko-KR"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2788A347-37C2-4080-B450-7880940F9227}"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9B03C9B1-B51F-420A-A5BF-C370175BC478}" type="slidenum">
              <a:rPr lang="ko-KR" altLang="en-US" smtClean="0"/>
              <a:pPr/>
              <a:t>‹#›</a:t>
            </a:fld>
            <a:endParaRPr lang="ko-KR"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9E472C09-EE98-42E2-A30F-6550994AD756}"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BF1C71F-DED6-4A4C-987F-5E4B66DDCAE6}" type="slidenum">
              <a:rPr lang="ko-KR" altLang="en-US" smtClean="0"/>
              <a:pPr/>
              <a:t>‹#›</a:t>
            </a:fld>
            <a:endParaRPr lang="ko-KR"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6545286-EED1-4FBD-A6D8-4ACEC46F64C8}"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BF1C71F-DED6-4A4C-987F-5E4B66DDCAE6}" type="slidenum">
              <a:rPr lang="ko-KR" altLang="en-US" smtClean="0"/>
              <a:pPr/>
              <a:t>‹#›</a:t>
            </a:fld>
            <a:endParaRPr lang="ko-KR"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BE13C08C-E2AA-4E3F-9E2D-3CE302163F9C}"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BF1C71F-DED6-4A4C-987F-5E4B66DDCAE6}" type="slidenum">
              <a:rPr lang="ko-KR" altLang="en-US" smtClean="0"/>
              <a:pPr/>
              <a:t>‹#›</a:t>
            </a:fld>
            <a:endParaRPr lang="ko-KR"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28F056EF-AADB-4232-94F1-5A4CB419FB70}" type="datetime1">
              <a:rPr lang="ko-KR" altLang="en-US" smtClean="0"/>
              <a:t>2014-06-17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5BF1C71F-DED6-4A4C-987F-5E4B66DDCAE6}" type="slidenum">
              <a:rPr lang="ko-KR" altLang="en-US" smtClean="0"/>
              <a:pPr/>
              <a:t>‹#›</a:t>
            </a:fld>
            <a:endParaRPr lang="ko-KR"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7DF51EDD-8DBD-437B-ACAB-CA3CD351720C}" type="datetime1">
              <a:rPr lang="ko-KR" altLang="en-US" smtClean="0"/>
              <a:t>2014-06-17</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5BF1C71F-DED6-4A4C-987F-5E4B66DDCAE6}" type="slidenum">
              <a:rPr lang="ko-KR" altLang="en-US" smtClean="0"/>
              <a:pPr/>
              <a:t>‹#›</a:t>
            </a:fld>
            <a:endParaRPr lang="ko-KR"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36ED11FD-6484-4397-AD46-AABE3E6E0F96}" type="datetime1">
              <a:rPr lang="ko-KR" altLang="en-US" smtClean="0"/>
              <a:t>2014-06-17</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5BF1C71F-DED6-4A4C-987F-5E4B66DDCAE6}" type="slidenum">
              <a:rPr lang="ko-KR" altLang="en-US" smtClean="0"/>
              <a:pPr/>
              <a:t>‹#›</a:t>
            </a:fld>
            <a:endParaRPr lang="ko-KR"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3068BF92-706D-44CD-BA68-2394E041D557}" type="datetime1">
              <a:rPr lang="ko-KR" altLang="en-US" smtClean="0"/>
              <a:t>2014-06-17</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5BF1C71F-DED6-4A4C-987F-5E4B66DDCAE6}"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91194501-B733-4DCF-83E1-8E4B184EA1C7}" type="datetime1">
              <a:rPr lang="ko-KR" altLang="en-US" smtClean="0"/>
              <a:t>2014-06-17</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9B03C9B1-B51F-420A-A5BF-C370175BC478}" type="slidenum">
              <a:rPr lang="ko-KR" altLang="en-US" smtClean="0"/>
              <a:pPr/>
              <a:t>‹#›</a:t>
            </a:fld>
            <a:endParaRPr lang="ko-KR"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F98B954C-39F4-400C-B7FE-29A582FB6F14}" type="datetime1">
              <a:rPr lang="ko-KR" altLang="en-US" smtClean="0"/>
              <a:t>2014-06-17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5BF1C71F-DED6-4A4C-987F-5E4B66DDCAE6}" type="slidenum">
              <a:rPr lang="ko-KR" altLang="en-US" smtClean="0"/>
              <a:pPr/>
              <a:t>‹#›</a:t>
            </a:fld>
            <a:endParaRPr lang="ko-KR"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D10C8361-3623-4849-AC84-F0CDD80817AC}" type="datetime1">
              <a:rPr lang="ko-KR" altLang="en-US" smtClean="0"/>
              <a:t>2014-06-17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5BF1C71F-DED6-4A4C-987F-5E4B66DDCAE6}" type="slidenum">
              <a:rPr lang="ko-KR" altLang="en-US" smtClean="0"/>
              <a:pPr/>
              <a:t>‹#›</a:t>
            </a:fld>
            <a:endParaRPr lang="ko-KR"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3FDE1F97-B73F-478F-8330-4F8ADE4430AC}"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BF1C71F-DED6-4A4C-987F-5E4B66DDCAE6}" type="slidenum">
              <a:rPr lang="ko-KR" altLang="en-US" smtClean="0"/>
              <a:pPr/>
              <a:t>‹#›</a:t>
            </a:fld>
            <a:endParaRPr lang="ko-KR"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D104F5E7-3DFC-4A15-AAD4-C3E98EC9A222}"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BF1C71F-DED6-4A4C-987F-5E4B66DDCAE6}" type="slidenum">
              <a:rPr lang="ko-KR" altLang="en-US" smtClean="0"/>
              <a:pPr/>
              <a:t>‹#›</a:t>
            </a:fld>
            <a:endParaRPr lang="ko-KR"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0EFEAA0C-DABD-48FF-B7D7-731E63FAFBAB}"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BAE37BE6-211C-4A42-A843-121F3FC1BF41}" type="slidenum">
              <a:rPr lang="ko-KR" altLang="en-US" smtClean="0"/>
              <a:pPr/>
              <a:t>‹#›</a:t>
            </a:fld>
            <a:endParaRPr lang="ko-KR"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FBFF18C0-64A8-4D63-80F8-EBCEFEC47E71}"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BAE37BE6-211C-4A42-A843-121F3FC1BF41}" type="slidenum">
              <a:rPr lang="ko-KR" altLang="en-US" smtClean="0"/>
              <a:pPr/>
              <a:t>‹#›</a:t>
            </a:fld>
            <a:endParaRPr lang="ko-KR"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44DD15D6-D56E-4A9B-B833-E5309096DC0F}"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BAE37BE6-211C-4A42-A843-121F3FC1BF41}" type="slidenum">
              <a:rPr lang="ko-KR" altLang="en-US" smtClean="0"/>
              <a:pPr/>
              <a:t>‹#›</a:t>
            </a:fld>
            <a:endParaRPr lang="ko-KR"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556CC69E-4D9E-4AE4-91B2-7ED699D2DA84}" type="datetime1">
              <a:rPr lang="ko-KR" altLang="en-US" smtClean="0"/>
              <a:t>2014-06-17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BAE37BE6-211C-4A42-A843-121F3FC1BF41}" type="slidenum">
              <a:rPr lang="ko-KR" altLang="en-US" smtClean="0"/>
              <a:pPr/>
              <a:t>‹#›</a:t>
            </a:fld>
            <a:endParaRPr lang="ko-KR"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27DC8484-E854-43E1-AC57-C3D43D6ADB4F}" type="datetime1">
              <a:rPr lang="ko-KR" altLang="en-US" smtClean="0"/>
              <a:t>2014-06-17</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BAE37BE6-211C-4A42-A843-121F3FC1BF41}" type="slidenum">
              <a:rPr lang="ko-KR" altLang="en-US" smtClean="0"/>
              <a:pPr/>
              <a:t>‹#›</a:t>
            </a:fld>
            <a:endParaRPr lang="ko-KR"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94C607DF-1B59-4D60-A942-FA123FE09E71}" type="datetime1">
              <a:rPr lang="ko-KR" altLang="en-US" smtClean="0"/>
              <a:t>2014-06-17</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BAE37BE6-211C-4A42-A843-121F3FC1BF41}"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8250E8B8-D213-4521-A646-8FF1C01E7B2E}"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9B03C9B1-B51F-420A-A5BF-C370175BC478}" type="slidenum">
              <a:rPr lang="ko-KR" altLang="en-US" smtClean="0"/>
              <a:pPr/>
              <a:t>‹#›</a:t>
            </a:fld>
            <a:r>
              <a:rPr lang="en-US" altLang="ko-KR" dirty="0" smtClean="0"/>
              <a:t>/32</a:t>
            </a:r>
            <a:endParaRPr lang="ko-KR" alt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1616F2F7-5D19-482E-B501-DBAE929EBBE9}" type="datetime1">
              <a:rPr lang="ko-KR" altLang="en-US" smtClean="0"/>
              <a:t>2014-06-17</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BAE37BE6-211C-4A42-A843-121F3FC1BF41}" type="slidenum">
              <a:rPr lang="ko-KR" altLang="en-US" smtClean="0"/>
              <a:pPr/>
              <a:t>‹#›</a:t>
            </a:fld>
            <a:endParaRPr lang="ko-KR"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57D8B070-787B-41C9-98E3-260652CE27BD}" type="datetime1">
              <a:rPr lang="ko-KR" altLang="en-US" smtClean="0"/>
              <a:t>2014-06-17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BAE37BE6-211C-4A42-A843-121F3FC1BF41}" type="slidenum">
              <a:rPr lang="ko-KR" altLang="en-US" smtClean="0"/>
              <a:pPr/>
              <a:t>‹#›</a:t>
            </a:fld>
            <a:endParaRPr lang="ko-KR"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6C795979-1FEA-4B22-81CE-05A6B0992534}" type="datetime1">
              <a:rPr lang="ko-KR" altLang="en-US" smtClean="0"/>
              <a:t>2014-06-17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BAE37BE6-211C-4A42-A843-121F3FC1BF41}" type="slidenum">
              <a:rPr lang="ko-KR" altLang="en-US" smtClean="0"/>
              <a:pPr/>
              <a:t>‹#›</a:t>
            </a:fld>
            <a:endParaRPr lang="ko-KR"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18F5AE50-DF20-4F65-BA16-0BBD399572B2}"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BAE37BE6-211C-4A42-A843-121F3FC1BF41}" type="slidenum">
              <a:rPr lang="ko-KR" altLang="en-US" smtClean="0"/>
              <a:pPr/>
              <a:t>‹#›</a:t>
            </a:fld>
            <a:endParaRPr lang="ko-KR"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87BA35A0-7ECA-46AC-9348-42ADA046D93E}"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BAE37BE6-211C-4A42-A843-121F3FC1BF41}" type="slidenum">
              <a:rPr lang="ko-KR" altLang="en-US" smtClean="0"/>
              <a:pPr/>
              <a:t>‹#›</a:t>
            </a:fld>
            <a:endParaRPr lang="ko-KR"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D4DEE466-0F4A-4E2E-961A-43D0B78A78EB}"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4F54AF2D-D596-4018-AC30-C33654F4C199}" type="slidenum">
              <a:rPr lang="ko-KR" altLang="en-US" smtClean="0"/>
              <a:pPr/>
              <a:t>‹#›</a:t>
            </a:fld>
            <a:endParaRPr lang="ko-KR"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DF3FC1C3-D89B-4ED8-B5BB-8ED23ADDC99A}"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4F54AF2D-D596-4018-AC30-C33654F4C199}" type="slidenum">
              <a:rPr lang="ko-KR" altLang="en-US" smtClean="0"/>
              <a:pPr/>
              <a:t>‹#›</a:t>
            </a:fld>
            <a:endParaRPr lang="ko-KR"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3F519FDF-4D51-42F2-9835-2FBB430CB855}"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4F54AF2D-D596-4018-AC30-C33654F4C199}" type="slidenum">
              <a:rPr lang="ko-KR" altLang="en-US" smtClean="0"/>
              <a:pPr/>
              <a:t>‹#›</a:t>
            </a:fld>
            <a:endParaRPr lang="ko-KR"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AAE323B4-360D-42E2-8DA4-CC2BF431D57A}" type="datetime1">
              <a:rPr lang="ko-KR" altLang="en-US" smtClean="0"/>
              <a:t>2014-06-17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4F54AF2D-D596-4018-AC30-C33654F4C199}" type="slidenum">
              <a:rPr lang="ko-KR" altLang="en-US" smtClean="0"/>
              <a:pPr/>
              <a:t>‹#›</a:t>
            </a:fld>
            <a:endParaRPr lang="ko-KR"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D9F59225-EAA6-4EF9-8C08-40E0ED71431D}" type="datetime1">
              <a:rPr lang="ko-KR" altLang="en-US" smtClean="0"/>
              <a:t>2014-06-17</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4F54AF2D-D596-4018-AC30-C33654F4C199}"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E7C982C2-2545-440A-96E3-4E1DC7A7B6FE}"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9B03C9B1-B51F-420A-A5BF-C370175BC478}" type="slidenum">
              <a:rPr lang="ko-KR" altLang="en-US" smtClean="0"/>
              <a:pPr/>
              <a:t>‹#›</a:t>
            </a:fld>
            <a:endParaRPr lang="ko-KR"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9CE1266B-8719-44DC-8710-2F786FB93EB9}" type="datetime1">
              <a:rPr lang="ko-KR" altLang="en-US" smtClean="0"/>
              <a:t>2014-06-17</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4F54AF2D-D596-4018-AC30-C33654F4C199}" type="slidenum">
              <a:rPr lang="ko-KR" altLang="en-US" smtClean="0"/>
              <a:pPr/>
              <a:t>‹#›</a:t>
            </a:fld>
            <a:endParaRPr lang="ko-KR"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99D321B5-98B3-4449-B2FE-5BD29474E998}" type="datetime1">
              <a:rPr lang="ko-KR" altLang="en-US" smtClean="0"/>
              <a:t>2014-06-17</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4F54AF2D-D596-4018-AC30-C33654F4C199}" type="slidenum">
              <a:rPr lang="ko-KR" altLang="en-US" smtClean="0"/>
              <a:pPr/>
              <a:t>‹#›</a:t>
            </a:fld>
            <a:endParaRPr lang="ko-KR"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1404AEFE-4F2F-4761-8747-818F90B2728D}" type="datetime1">
              <a:rPr lang="ko-KR" altLang="en-US" smtClean="0"/>
              <a:t>2014-06-17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4F54AF2D-D596-4018-AC30-C33654F4C199}" type="slidenum">
              <a:rPr lang="ko-KR" altLang="en-US" smtClean="0"/>
              <a:pPr/>
              <a:t>‹#›</a:t>
            </a:fld>
            <a:endParaRPr lang="ko-KR"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63C4B9F0-0757-48FA-ABAF-ED3A02D1AAC2}" type="datetime1">
              <a:rPr lang="ko-KR" altLang="en-US" smtClean="0"/>
              <a:t>2014-06-17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4F54AF2D-D596-4018-AC30-C33654F4C199}" type="slidenum">
              <a:rPr lang="ko-KR" altLang="en-US" smtClean="0"/>
              <a:pPr/>
              <a:t>‹#›</a:t>
            </a:fld>
            <a:endParaRPr lang="ko-KR"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1C922C5-EE30-4792-A4A6-090F00161873}"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4F54AF2D-D596-4018-AC30-C33654F4C199}" type="slidenum">
              <a:rPr lang="ko-KR" altLang="en-US" smtClean="0"/>
              <a:pPr/>
              <a:t>‹#›</a:t>
            </a:fld>
            <a:endParaRPr lang="ko-KR" alt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8E3C17F8-8E37-4826-ABCA-874BDC8D2288}"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4F54AF2D-D596-4018-AC30-C33654F4C199}" type="slidenum">
              <a:rPr lang="ko-KR" altLang="en-US" smtClean="0"/>
              <a:pPr/>
              <a:t>‹#›</a:t>
            </a:fld>
            <a:endParaRPr lang="ko-KR" alt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C8F69C56-D128-45B4-8177-C447FA1625EE}"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0BA7CB62-CF6B-4420-88F8-E0DA8CAC8C7D}" type="slidenum">
              <a:rPr lang="ko-KR" altLang="en-US" smtClean="0"/>
              <a:pPr/>
              <a:t>‹#›</a:t>
            </a:fld>
            <a:endParaRPr lang="ko-KR" alt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42A7363A-72B5-45B3-9E7D-54D9A98A0C1A}"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0BA7CB62-CF6B-4420-88F8-E0DA8CAC8C7D}" type="slidenum">
              <a:rPr lang="ko-KR" altLang="en-US" smtClean="0"/>
              <a:pPr/>
              <a:t>‹#›</a:t>
            </a:fld>
            <a:endParaRPr lang="ko-KR" alt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126483A7-A838-48CE-ACBC-68CD50B43D75}"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0BA7CB62-CF6B-4420-88F8-E0DA8CAC8C7D}" type="slidenum">
              <a:rPr lang="ko-KR" altLang="en-US" smtClean="0"/>
              <a:pPr/>
              <a:t>‹#›</a:t>
            </a:fld>
            <a:endParaRPr lang="ko-KR" alt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812BEF05-BF75-444B-8504-2A0A3E6C3114}" type="datetime1">
              <a:rPr lang="ko-KR" altLang="en-US" smtClean="0"/>
              <a:t>2014-06-17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0BA7CB62-CF6B-4420-88F8-E0DA8CAC8C7D}"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16E8DDC5-02C8-4867-80C2-29467E932BD6}" type="datetime1">
              <a:rPr lang="ko-KR" altLang="en-US" smtClean="0"/>
              <a:t>2014-06-17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9B03C9B1-B51F-420A-A5BF-C370175BC478}" type="slidenum">
              <a:rPr lang="ko-KR" altLang="en-US" smtClean="0"/>
              <a:pPr/>
              <a:t>‹#›</a:t>
            </a:fld>
            <a:endParaRPr lang="ko-KR"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F52974ED-B5C7-471B-9053-02E163E6CC51}" type="datetime1">
              <a:rPr lang="ko-KR" altLang="en-US" smtClean="0"/>
              <a:t>2014-06-17</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0BA7CB62-CF6B-4420-88F8-E0DA8CAC8C7D}" type="slidenum">
              <a:rPr lang="ko-KR" altLang="en-US" smtClean="0"/>
              <a:pPr/>
              <a:t>‹#›</a:t>
            </a:fld>
            <a:endParaRPr lang="ko-KR" alt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1AC57F06-D33A-451B-A0CF-F5AC271B06BF}" type="datetime1">
              <a:rPr lang="ko-KR" altLang="en-US" smtClean="0"/>
              <a:t>2014-06-17</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0BA7CB62-CF6B-4420-88F8-E0DA8CAC8C7D}" type="slidenum">
              <a:rPr lang="ko-KR" altLang="en-US" smtClean="0"/>
              <a:pPr/>
              <a:t>‹#›</a:t>
            </a:fld>
            <a:endParaRPr lang="ko-KR" alt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36F4E50A-4933-4A03-B67F-4A93E0BA6384}" type="datetime1">
              <a:rPr lang="ko-KR" altLang="en-US" smtClean="0"/>
              <a:t>2014-06-17</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0BA7CB62-CF6B-4420-88F8-E0DA8CAC8C7D}" type="slidenum">
              <a:rPr lang="ko-KR" altLang="en-US" smtClean="0"/>
              <a:pPr/>
              <a:t>‹#›</a:t>
            </a:fld>
            <a:endParaRPr lang="ko-KR" alt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C0E86B0A-775E-4C8D-9B18-4EB2D4A65AA9}" type="datetime1">
              <a:rPr lang="ko-KR" altLang="en-US" smtClean="0"/>
              <a:t>2014-06-17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0BA7CB62-CF6B-4420-88F8-E0DA8CAC8C7D}" type="slidenum">
              <a:rPr lang="ko-KR" altLang="en-US" smtClean="0"/>
              <a:pPr/>
              <a:t>‹#›</a:t>
            </a:fld>
            <a:endParaRPr lang="ko-KR" alt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AFEF1C8E-138C-4603-A1A2-79BACD3AEACB}" type="datetime1">
              <a:rPr lang="ko-KR" altLang="en-US" smtClean="0"/>
              <a:t>2014-06-17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0BA7CB62-CF6B-4420-88F8-E0DA8CAC8C7D}" type="slidenum">
              <a:rPr lang="ko-KR" altLang="en-US" smtClean="0"/>
              <a:pPr/>
              <a:t>‹#›</a:t>
            </a:fld>
            <a:endParaRPr lang="ko-KR" alt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87F42A48-48BF-4979-8995-DF8B3782EE27}"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0BA7CB62-CF6B-4420-88F8-E0DA8CAC8C7D}" type="slidenum">
              <a:rPr lang="ko-KR" altLang="en-US" smtClean="0"/>
              <a:pPr/>
              <a:t>‹#›</a:t>
            </a:fld>
            <a:endParaRPr lang="ko-KR" alt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3296C18F-4C40-4EF3-924F-29DA55136C2A}"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0BA7CB62-CF6B-4420-88F8-E0DA8CAC8C7D}" type="slidenum">
              <a:rPr lang="ko-KR" altLang="en-US" smtClean="0"/>
              <a:pPr/>
              <a:t>‹#›</a:t>
            </a:fld>
            <a:endParaRPr lang="ko-KR" alt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19F16A3D-09CA-4C0D-AF43-667137F6FDDC}"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E7A2891B-1AD4-4836-8671-96BAF109B16C}" type="slidenum">
              <a:rPr lang="ko-KR" altLang="en-US" smtClean="0"/>
              <a:pPr/>
              <a:t>‹#›</a:t>
            </a:fld>
            <a:endParaRPr lang="ko-KR" alt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EFD6905-E2AB-4427-A506-ED1FAD792905}"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E7A2891B-1AD4-4836-8671-96BAF109B16C}" type="slidenum">
              <a:rPr lang="ko-KR" altLang="en-US" smtClean="0"/>
              <a:pPr/>
              <a:t>‹#›</a:t>
            </a:fld>
            <a:endParaRPr lang="ko-KR" alt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A978D920-27D3-4527-ADA6-A2E1E68A6FF9}"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E7A2891B-1AD4-4836-8671-96BAF109B16C}"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B0754EA5-21DE-4477-B057-0132C2230930}" type="datetime1">
              <a:rPr lang="ko-KR" altLang="en-US" smtClean="0"/>
              <a:t>2014-06-17</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9B03C9B1-B51F-420A-A5BF-C370175BC478}" type="slidenum">
              <a:rPr lang="ko-KR" altLang="en-US" smtClean="0"/>
              <a:pPr/>
              <a:t>‹#›</a:t>
            </a:fld>
            <a:endParaRPr lang="ko-KR" alt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F08094E4-F033-4A68-AC54-0BACB434E366}" type="datetime1">
              <a:rPr lang="ko-KR" altLang="en-US" smtClean="0"/>
              <a:t>2014-06-17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E7A2891B-1AD4-4836-8671-96BAF109B16C}" type="slidenum">
              <a:rPr lang="ko-KR" altLang="en-US" smtClean="0"/>
              <a:pPr/>
              <a:t>‹#›</a:t>
            </a:fld>
            <a:endParaRPr lang="ko-KR" alt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AE3A28A6-2F5D-4FC9-8AB9-8D762E17CAE5}" type="datetime1">
              <a:rPr lang="ko-KR" altLang="en-US" smtClean="0"/>
              <a:t>2014-06-17</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E7A2891B-1AD4-4836-8671-96BAF109B16C}" type="slidenum">
              <a:rPr lang="ko-KR" altLang="en-US" smtClean="0"/>
              <a:pPr/>
              <a:t>‹#›</a:t>
            </a:fld>
            <a:endParaRPr lang="ko-KR" alt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14374324-3319-4234-92BB-DE3DDB1524B2}" type="datetime1">
              <a:rPr lang="ko-KR" altLang="en-US" smtClean="0"/>
              <a:t>2014-06-17</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E7A2891B-1AD4-4836-8671-96BAF109B16C}" type="slidenum">
              <a:rPr lang="ko-KR" altLang="en-US" smtClean="0"/>
              <a:pPr/>
              <a:t>‹#›</a:t>
            </a:fld>
            <a:endParaRPr lang="ko-KR" alt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414BF07B-F21E-481F-8A6D-B6CC78ABFFE3}" type="datetime1">
              <a:rPr lang="ko-KR" altLang="en-US" smtClean="0"/>
              <a:t>2014-06-17</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E7A2891B-1AD4-4836-8671-96BAF109B16C}" type="slidenum">
              <a:rPr lang="ko-KR" altLang="en-US" smtClean="0"/>
              <a:pPr/>
              <a:t>‹#›</a:t>
            </a:fld>
            <a:endParaRPr lang="ko-KR" alt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A11EF234-47F4-4F05-AB10-CD79E5C037E6}" type="datetime1">
              <a:rPr lang="ko-KR" altLang="en-US" smtClean="0"/>
              <a:t>2014-06-17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E7A2891B-1AD4-4836-8671-96BAF109B16C}" type="slidenum">
              <a:rPr lang="ko-KR" altLang="en-US" smtClean="0"/>
              <a:pPr/>
              <a:t>‹#›</a:t>
            </a:fld>
            <a:endParaRPr lang="ko-KR" alt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6B5DBF2F-F260-48CF-BAD6-AD29039BF4BB}" type="datetime1">
              <a:rPr lang="ko-KR" altLang="en-US" smtClean="0"/>
              <a:t>2014-06-17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E7A2891B-1AD4-4836-8671-96BAF109B16C}" type="slidenum">
              <a:rPr lang="ko-KR" altLang="en-US" smtClean="0"/>
              <a:pPr/>
              <a:t>‹#›</a:t>
            </a:fld>
            <a:endParaRPr lang="ko-KR" alt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7CE5E22F-5E0B-4055-83BA-9F009115DFE0}"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E7A2891B-1AD4-4836-8671-96BAF109B16C}" type="slidenum">
              <a:rPr lang="ko-KR" altLang="en-US" smtClean="0"/>
              <a:pPr/>
              <a:t>‹#›</a:t>
            </a:fld>
            <a:endParaRPr lang="ko-KR" alt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3E3808E8-5322-4A31-9301-D1980BEA81E3}"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E7A2891B-1AD4-4836-8671-96BAF109B16C}" type="slidenum">
              <a:rPr lang="ko-KR" altLang="en-US" smtClean="0"/>
              <a:pPr/>
              <a:t>‹#›</a:t>
            </a:fld>
            <a:endParaRPr lang="ko-KR" alt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2E82B0BB-53F2-4278-AD4F-D9D558F70366}" type="datetime1">
              <a:rPr lang="ko-KR" altLang="en-US" smtClean="0"/>
              <a:t>2014-06-17</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E7A2891B-1AD4-4836-8671-96BAF109B16C}" type="slidenum">
              <a:rPr lang="ko-KR" altLang="en-US" smtClean="0"/>
              <a:pPr/>
              <a:t>‹#›</a:t>
            </a:fld>
            <a:endParaRPr lang="ko-KR" alt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8D8BADB7-704D-47A4-8B72-CCF28CE41ACB}"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002D7BA3-428E-4A73-9FA5-078BECE9E5C5}"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DF5A55C0-9967-4E0D-89B9-7CB7F4FD69FA}" type="datetime1">
              <a:rPr lang="ko-KR" altLang="en-US" smtClean="0"/>
              <a:t>2014-06-17</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9B03C9B1-B51F-420A-A5BF-C370175BC478}" type="slidenum">
              <a:rPr lang="ko-KR" altLang="en-US" smtClean="0"/>
              <a:pPr/>
              <a:t>‹#›</a:t>
            </a:fld>
            <a:endParaRPr lang="ko-KR" alt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278DCBAD-7F29-4395-A06F-EE68E313B3C0}"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002D7BA3-428E-4A73-9FA5-078BECE9E5C5}" type="slidenum">
              <a:rPr lang="ko-KR" altLang="en-US" smtClean="0"/>
              <a:pPr/>
              <a:t>‹#›</a:t>
            </a:fld>
            <a:endParaRPr lang="ko-KR" alt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9A717C5D-73A3-4FB1-9DB0-B6EE4960F7CD}"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002D7BA3-428E-4A73-9FA5-078BECE9E5C5}" type="slidenum">
              <a:rPr lang="ko-KR" altLang="en-US" smtClean="0"/>
              <a:pPr/>
              <a:t>‹#›</a:t>
            </a:fld>
            <a:endParaRPr lang="ko-KR" alt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0184F2E2-394F-4FDC-95D7-BE26B20A47DE}" type="datetime1">
              <a:rPr lang="ko-KR" altLang="en-US" smtClean="0"/>
              <a:t>2014-06-17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002D7BA3-428E-4A73-9FA5-078BECE9E5C5}" type="slidenum">
              <a:rPr lang="ko-KR" altLang="en-US" smtClean="0"/>
              <a:pPr/>
              <a:t>‹#›</a:t>
            </a:fld>
            <a:endParaRPr lang="ko-KR" alt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FB6AF08F-1AF5-4F1F-B212-2E1DF2F14007}" type="datetime1">
              <a:rPr lang="ko-KR" altLang="en-US" smtClean="0"/>
              <a:t>2014-06-17</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002D7BA3-428E-4A73-9FA5-078BECE9E5C5}" type="slidenum">
              <a:rPr lang="ko-KR" altLang="en-US" smtClean="0"/>
              <a:pPr/>
              <a:t>‹#›</a:t>
            </a:fld>
            <a:endParaRPr lang="ko-KR" alt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DD93CA54-3AF7-42B2-8004-AB16A64DF673}" type="datetime1">
              <a:rPr lang="ko-KR" altLang="en-US" smtClean="0"/>
              <a:t>2014-06-17</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002D7BA3-428E-4A73-9FA5-078BECE9E5C5}" type="slidenum">
              <a:rPr lang="ko-KR" altLang="en-US" smtClean="0"/>
              <a:pPr/>
              <a:t>‹#›</a:t>
            </a:fld>
            <a:endParaRPr lang="ko-KR" alt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12878A3E-1999-4B5F-87CF-4251858283F8}" type="datetime1">
              <a:rPr lang="ko-KR" altLang="en-US" smtClean="0"/>
              <a:t>2014-06-17</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002D7BA3-428E-4A73-9FA5-078BECE9E5C5}" type="slidenum">
              <a:rPr lang="ko-KR" altLang="en-US" smtClean="0"/>
              <a:pPr/>
              <a:t>‹#›</a:t>
            </a:fld>
            <a:endParaRPr lang="ko-KR" alt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75D45078-87A3-4129-8613-39F09DA59E80}" type="datetime1">
              <a:rPr lang="ko-KR" altLang="en-US" smtClean="0"/>
              <a:t>2014-06-17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002D7BA3-428E-4A73-9FA5-078BECE9E5C5}" type="slidenum">
              <a:rPr lang="ko-KR" altLang="en-US" smtClean="0"/>
              <a:pPr/>
              <a:t>‹#›</a:t>
            </a:fld>
            <a:endParaRPr lang="ko-KR" alt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AD2C7DD4-1B49-4449-8EB5-455832B59436}" type="datetime1">
              <a:rPr lang="ko-KR" altLang="en-US" smtClean="0"/>
              <a:t>2014-06-17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002D7BA3-428E-4A73-9FA5-078BECE9E5C5}" type="slidenum">
              <a:rPr lang="ko-KR" altLang="en-US" smtClean="0"/>
              <a:pPr/>
              <a:t>‹#›</a:t>
            </a:fld>
            <a:endParaRPr lang="ko-KR" alt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0A76B52-3903-4934-9A6B-93B3489B1B9E}"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002D7BA3-428E-4A73-9FA5-078BECE9E5C5}" type="slidenum">
              <a:rPr lang="ko-KR" altLang="en-US" smtClean="0"/>
              <a:pPr/>
              <a:t>‹#›</a:t>
            </a:fld>
            <a:endParaRPr lang="ko-KR" alt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D51193C9-8799-4D08-A4EE-80D9CA6FA7D0}"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002D7BA3-428E-4A73-9FA5-078BECE9E5C5}"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2B193CD3-5D95-4671-9DBE-B9CF8D3C479F}" type="datetime1">
              <a:rPr lang="ko-KR" altLang="en-US" smtClean="0"/>
              <a:t>2014-06-17</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9B03C9B1-B51F-420A-A5BF-C370175BC478}" type="slidenum">
              <a:rPr lang="ko-KR" altLang="en-US" smtClean="0"/>
              <a:pPr/>
              <a:t>‹#›</a:t>
            </a:fld>
            <a:endParaRPr lang="ko-KR" alt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94C31771-0FBD-48A5-9095-41BDC09A7D40}"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00C9430-AF57-4FA3-92F7-1C6DB38F2D04}" type="slidenum">
              <a:rPr lang="ko-KR" altLang="en-US" smtClean="0"/>
              <a:pPr/>
              <a:t>‹#›</a:t>
            </a:fld>
            <a:endParaRPr lang="ko-KR" alt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ED09BCD1-FDBF-4E86-864C-B17858D110BA}"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00C9430-AF57-4FA3-92F7-1C6DB38F2D04}" type="slidenum">
              <a:rPr lang="ko-KR" altLang="en-US" smtClean="0"/>
              <a:pPr/>
              <a:t>‹#›</a:t>
            </a:fld>
            <a:endParaRPr lang="ko-KR" alt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ECC39AC0-BE5A-4D0B-8F19-672A95FD41FF}"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00C9430-AF57-4FA3-92F7-1C6DB38F2D04}" type="slidenum">
              <a:rPr lang="ko-KR" altLang="en-US" smtClean="0"/>
              <a:pPr/>
              <a:t>‹#›</a:t>
            </a:fld>
            <a:endParaRPr lang="ko-KR" alt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8893C1D1-2296-4B95-99F8-9F0F5546010A}" type="datetime1">
              <a:rPr lang="ko-KR" altLang="en-US" smtClean="0"/>
              <a:t>2014-06-17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500C9430-AF57-4FA3-92F7-1C6DB38F2D04}" type="slidenum">
              <a:rPr lang="ko-KR" altLang="en-US" smtClean="0"/>
              <a:pPr/>
              <a:t>‹#›</a:t>
            </a:fld>
            <a:endParaRPr lang="ko-KR" alt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B1BCBEB4-10C8-4EEC-AE05-95E1EE40BFB3}" type="datetime1">
              <a:rPr lang="ko-KR" altLang="en-US" smtClean="0"/>
              <a:t>2014-06-17</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500C9430-AF57-4FA3-92F7-1C6DB38F2D04}" type="slidenum">
              <a:rPr lang="ko-KR" altLang="en-US" smtClean="0"/>
              <a:pPr/>
              <a:t>‹#›</a:t>
            </a:fld>
            <a:endParaRPr lang="ko-KR" alt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11DF81CA-CD20-4150-99F9-37C21F51A55C}" type="datetime1">
              <a:rPr lang="ko-KR" altLang="en-US" smtClean="0"/>
              <a:t>2014-06-17</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500C9430-AF57-4FA3-92F7-1C6DB38F2D04}" type="slidenum">
              <a:rPr lang="ko-KR" altLang="en-US" smtClean="0"/>
              <a:pPr/>
              <a:t>‹#›</a:t>
            </a:fld>
            <a:endParaRPr lang="ko-KR" alt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08ACEB94-BC12-4983-9F28-AB04AF2961A9}" type="datetime1">
              <a:rPr lang="ko-KR" altLang="en-US" smtClean="0"/>
              <a:t>2014-06-17</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500C9430-AF57-4FA3-92F7-1C6DB38F2D04}" type="slidenum">
              <a:rPr lang="ko-KR" altLang="en-US" smtClean="0"/>
              <a:pPr/>
              <a:t>‹#›</a:t>
            </a:fld>
            <a:endParaRPr lang="ko-KR" alt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3BD2446E-10A9-41EB-98A4-69F1495892A9}" type="datetime1">
              <a:rPr lang="ko-KR" altLang="en-US" smtClean="0"/>
              <a:t>2014-06-17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500C9430-AF57-4FA3-92F7-1C6DB38F2D04}" type="slidenum">
              <a:rPr lang="ko-KR" altLang="en-US" smtClean="0"/>
              <a:pPr/>
              <a:t>‹#›</a:t>
            </a:fld>
            <a:endParaRPr lang="ko-KR" alt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E99496B0-F753-40DC-BD1B-1209D1F907F6}" type="datetime1">
              <a:rPr lang="ko-KR" altLang="en-US" smtClean="0"/>
              <a:t>2014-06-17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500C9430-AF57-4FA3-92F7-1C6DB38F2D04}" type="slidenum">
              <a:rPr lang="ko-KR" altLang="en-US" smtClean="0"/>
              <a:pPr/>
              <a:t>‹#›</a:t>
            </a:fld>
            <a:endParaRPr lang="ko-KR" alt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8F14B6D0-AA47-44A9-9B8E-0FE388D0F8C6}"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00C9430-AF57-4FA3-92F7-1C6DB38F2D04}"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A7E83E6-AE08-401B-B123-11DAF4C6673A}" type="datetime1">
              <a:rPr lang="ko-KR" altLang="en-US" smtClean="0"/>
              <a:t>2014-06-17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9B03C9B1-B51F-420A-A5BF-C370175BC478}" type="slidenum">
              <a:rPr lang="ko-KR" altLang="en-US" smtClean="0"/>
              <a:pPr/>
              <a:t>‹#›</a:t>
            </a:fld>
            <a:endParaRPr lang="ko-KR" alt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73F20DF8-02BF-452D-A722-F64F255093AB}"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500C9430-AF57-4FA3-92F7-1C6DB38F2D04}" type="slidenum">
              <a:rPr lang="ko-KR" altLang="en-US" smtClean="0"/>
              <a:pPr/>
              <a:t>‹#›</a:t>
            </a:fld>
            <a:endParaRPr lang="ko-KR" alt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F708265E-E52A-4C86-BB00-C8412A34D63C}"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9B6FA86-5DE0-421F-983C-69D101A7C8A8}" type="slidenum">
              <a:rPr lang="ko-KR" altLang="en-US" smtClean="0"/>
              <a:pPr/>
              <a:t>‹#›</a:t>
            </a:fld>
            <a:endParaRPr lang="ko-KR" altLang="en-U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8B0E8071-2983-47EE-A618-3C8BCFCBFAA7}"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9B6FA86-5DE0-421F-983C-69D101A7C8A8}" type="slidenum">
              <a:rPr lang="ko-KR" altLang="en-US" smtClean="0"/>
              <a:pPr/>
              <a:t>‹#›</a:t>
            </a:fld>
            <a:endParaRPr lang="ko-KR" alt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721CA943-8BAA-4106-A747-236FBD56C8C7}" type="datetime1">
              <a:rPr lang="ko-KR" altLang="en-US" smtClean="0"/>
              <a:t>2014-06-17</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F9B6FA86-5DE0-421F-983C-69D101A7C8A8}" type="slidenum">
              <a:rPr lang="ko-KR" altLang="en-US" smtClean="0"/>
              <a:pPr/>
              <a:t>‹#›</a:t>
            </a:fld>
            <a:endParaRPr lang="ko-KR" altLang="en-US"/>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F6DF995A-967A-4A1C-9BB5-A9615204B785}" type="datetime1">
              <a:rPr lang="ko-KR" altLang="en-US" smtClean="0"/>
              <a:t>2014-06-17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F9B6FA86-5DE0-421F-983C-69D101A7C8A8}" type="slidenum">
              <a:rPr lang="ko-KR" altLang="en-US" smtClean="0"/>
              <a:pPr/>
              <a:t>‹#›</a:t>
            </a:fld>
            <a:endParaRPr lang="ko-KR" altLang="en-US"/>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EE94290E-7B7A-4C69-A1DB-FCD7C20F5570}" type="datetime1">
              <a:rPr lang="ko-KR" altLang="en-US" smtClean="0"/>
              <a:t>2014-06-17</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F9B6FA86-5DE0-421F-983C-69D101A7C8A8}" type="slidenum">
              <a:rPr lang="ko-KR" altLang="en-US" smtClean="0"/>
              <a:pPr/>
              <a:t>‹#›</a:t>
            </a:fld>
            <a:endParaRPr lang="ko-KR" altLang="en-U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D458D95F-4897-40F6-8908-06E00311CF01}" type="datetime1">
              <a:rPr lang="ko-KR" altLang="en-US" smtClean="0"/>
              <a:t>2014-06-17</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F9B6FA86-5DE0-421F-983C-69D101A7C8A8}" type="slidenum">
              <a:rPr lang="ko-KR" altLang="en-US" smtClean="0"/>
              <a:pPr/>
              <a:t>‹#›</a:t>
            </a:fld>
            <a:endParaRPr lang="ko-KR" altLang="en-US"/>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C3955B13-BF9D-4E62-866F-E85F7FCB3114}" type="datetime1">
              <a:rPr lang="ko-KR" altLang="en-US" smtClean="0"/>
              <a:t>2014-06-17</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F9B6FA86-5DE0-421F-983C-69D101A7C8A8}" type="slidenum">
              <a:rPr lang="ko-KR" altLang="en-US" smtClean="0"/>
              <a:pPr/>
              <a:t>‹#›</a:t>
            </a:fld>
            <a:endParaRPr lang="ko-KR" altLang="en-US"/>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419E0F0D-6CFC-4147-8712-8B4CA02F6D8A}" type="datetime1">
              <a:rPr lang="ko-KR" altLang="en-US" smtClean="0"/>
              <a:t>2014-06-17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F9B6FA86-5DE0-421F-983C-69D101A7C8A8}" type="slidenum">
              <a:rPr lang="ko-KR" altLang="en-US" smtClean="0"/>
              <a:pPr/>
              <a:t>‹#›</a:t>
            </a:fld>
            <a:endParaRPr lang="ko-KR" altLang="en-US"/>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41AD7A42-E8F2-4625-B94B-737776DC2AE1}" type="datetime1">
              <a:rPr lang="ko-KR" altLang="en-US" smtClean="0"/>
              <a:t>2014-06-17</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F9B6FA86-5DE0-421F-983C-69D101A7C8A8}"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9.xml"/><Relationship Id="rId3" Type="http://schemas.openxmlformats.org/officeDocument/2006/relationships/slideLayout" Target="../slideLayouts/slideLayout104.xml"/><Relationship Id="rId7" Type="http://schemas.openxmlformats.org/officeDocument/2006/relationships/slideLayout" Target="../slideLayouts/slideLayout108.xml"/><Relationship Id="rId12" Type="http://schemas.openxmlformats.org/officeDocument/2006/relationships/theme" Target="../theme/theme10.xml"/><Relationship Id="rId2" Type="http://schemas.openxmlformats.org/officeDocument/2006/relationships/slideLayout" Target="../slideLayouts/slideLayout103.xml"/><Relationship Id="rId1" Type="http://schemas.openxmlformats.org/officeDocument/2006/relationships/slideLayout" Target="../slideLayouts/slideLayout102.xml"/><Relationship Id="rId6" Type="http://schemas.openxmlformats.org/officeDocument/2006/relationships/slideLayout" Target="../slideLayouts/slideLayout107.xml"/><Relationship Id="rId11" Type="http://schemas.openxmlformats.org/officeDocument/2006/relationships/slideLayout" Target="../slideLayouts/slideLayout112.xml"/><Relationship Id="rId5" Type="http://schemas.openxmlformats.org/officeDocument/2006/relationships/slideLayout" Target="../slideLayouts/slideLayout106.xml"/><Relationship Id="rId10" Type="http://schemas.openxmlformats.org/officeDocument/2006/relationships/slideLayout" Target="../slideLayouts/slideLayout111.xml"/><Relationship Id="rId4" Type="http://schemas.openxmlformats.org/officeDocument/2006/relationships/slideLayout" Target="../slideLayouts/slideLayout105.xml"/><Relationship Id="rId9" Type="http://schemas.openxmlformats.org/officeDocument/2006/relationships/slideLayout" Target="../slideLayouts/slideLayout11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theme" Target="../theme/theme6.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6.xml"/><Relationship Id="rId3" Type="http://schemas.openxmlformats.org/officeDocument/2006/relationships/slideLayout" Target="../slideLayouts/slideLayout71.xml"/><Relationship Id="rId7" Type="http://schemas.openxmlformats.org/officeDocument/2006/relationships/slideLayout" Target="../slideLayouts/slideLayout75.xml"/><Relationship Id="rId12" Type="http://schemas.openxmlformats.org/officeDocument/2006/relationships/theme" Target="../theme/theme7.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slideLayout" Target="../slideLayouts/slideLayout79.xml"/><Relationship Id="rId5" Type="http://schemas.openxmlformats.org/officeDocument/2006/relationships/slideLayout" Target="../slideLayouts/slideLayout73.xml"/><Relationship Id="rId10" Type="http://schemas.openxmlformats.org/officeDocument/2006/relationships/slideLayout" Target="../slideLayouts/slideLayout78.xml"/><Relationship Id="rId4" Type="http://schemas.openxmlformats.org/officeDocument/2006/relationships/slideLayout" Target="../slideLayouts/slideLayout72.xml"/><Relationship Id="rId9" Type="http://schemas.openxmlformats.org/officeDocument/2006/relationships/slideLayout" Target="../slideLayouts/slideLayout77.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7.xml"/><Relationship Id="rId3" Type="http://schemas.openxmlformats.org/officeDocument/2006/relationships/slideLayout" Target="../slideLayouts/slideLayout82.xml"/><Relationship Id="rId7" Type="http://schemas.openxmlformats.org/officeDocument/2006/relationships/slideLayout" Target="../slideLayouts/slideLayout86.xml"/><Relationship Id="rId12" Type="http://schemas.openxmlformats.org/officeDocument/2006/relationships/theme" Target="../theme/theme8.xml"/><Relationship Id="rId2" Type="http://schemas.openxmlformats.org/officeDocument/2006/relationships/slideLayout" Target="../slideLayouts/slideLayout81.xml"/><Relationship Id="rId1" Type="http://schemas.openxmlformats.org/officeDocument/2006/relationships/slideLayout" Target="../slideLayouts/slideLayout80.xml"/><Relationship Id="rId6" Type="http://schemas.openxmlformats.org/officeDocument/2006/relationships/slideLayout" Target="../slideLayouts/slideLayout85.xml"/><Relationship Id="rId11" Type="http://schemas.openxmlformats.org/officeDocument/2006/relationships/slideLayout" Target="../slideLayouts/slideLayout90.xml"/><Relationship Id="rId5" Type="http://schemas.openxmlformats.org/officeDocument/2006/relationships/slideLayout" Target="../slideLayouts/slideLayout84.xml"/><Relationship Id="rId10" Type="http://schemas.openxmlformats.org/officeDocument/2006/relationships/slideLayout" Target="../slideLayouts/slideLayout89.xml"/><Relationship Id="rId4" Type="http://schemas.openxmlformats.org/officeDocument/2006/relationships/slideLayout" Target="../slideLayouts/slideLayout83.xml"/><Relationship Id="rId9" Type="http://schemas.openxmlformats.org/officeDocument/2006/relationships/slideLayout" Target="../slideLayouts/slideLayout8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8.xml"/><Relationship Id="rId3" Type="http://schemas.openxmlformats.org/officeDocument/2006/relationships/slideLayout" Target="../slideLayouts/slideLayout93.xml"/><Relationship Id="rId7" Type="http://schemas.openxmlformats.org/officeDocument/2006/relationships/slideLayout" Target="../slideLayouts/slideLayout97.xml"/><Relationship Id="rId12" Type="http://schemas.openxmlformats.org/officeDocument/2006/relationships/theme" Target="../theme/theme9.xml"/><Relationship Id="rId2" Type="http://schemas.openxmlformats.org/officeDocument/2006/relationships/slideLayout" Target="../slideLayouts/slideLayout92.xml"/><Relationship Id="rId1" Type="http://schemas.openxmlformats.org/officeDocument/2006/relationships/slideLayout" Target="../slideLayouts/slideLayout91.xml"/><Relationship Id="rId6" Type="http://schemas.openxmlformats.org/officeDocument/2006/relationships/slideLayout" Target="../slideLayouts/slideLayout96.xml"/><Relationship Id="rId11" Type="http://schemas.openxmlformats.org/officeDocument/2006/relationships/slideLayout" Target="../slideLayouts/slideLayout101.xml"/><Relationship Id="rId5" Type="http://schemas.openxmlformats.org/officeDocument/2006/relationships/slideLayout" Target="../slideLayouts/slideLayout95.xml"/><Relationship Id="rId10" Type="http://schemas.openxmlformats.org/officeDocument/2006/relationships/slideLayout" Target="../slideLayouts/slideLayout100.xml"/><Relationship Id="rId4" Type="http://schemas.openxmlformats.org/officeDocument/2006/relationships/slideLayout" Target="../slideLayouts/slideLayout94.xml"/><Relationship Id="rId9" Type="http://schemas.openxmlformats.org/officeDocument/2006/relationships/slideLayout" Target="../slideLayouts/slideLayout9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5DDBE2-AB51-45DF-83D2-35A7912DE6D4}" type="datetime1">
              <a:rPr lang="ko-KR" altLang="en-US" smtClean="0"/>
              <a:t>2014-06-17</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03C9B1-B51F-420A-A5BF-C370175BC478}" type="slidenum">
              <a:rPr lang="ko-KR" altLang="en-US" smtClean="0"/>
              <a:pPr/>
              <a:t>‹#›</a:t>
            </a:fld>
            <a:r>
              <a:rPr lang="en-US" altLang="ko-KR" smtClean="0"/>
              <a:t>/25</a:t>
            </a:r>
            <a:endParaRPr lang="ko-KR" altLang="en-US" dirty="0"/>
          </a:p>
        </p:txBody>
      </p:sp>
    </p:spTree>
  </p:cSld>
  <p:clrMap bg1="lt1" tx1="dk1" bg2="lt2" tx2="dk2" accent1="accent1" accent2="accent2" accent3="accent3" accent4="accent4" accent5="accent5" accent6="accent6" hlink="hlink" folHlink="folHlink"/>
  <p:sldLayoutIdLst>
    <p:sldLayoutId id="2147483649" r:id="rId1"/>
    <p:sldLayoutId id="2147483672"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643AC5-FC86-46FB-8B99-B7202F8E50A4}" type="datetime1">
              <a:rPr lang="ko-KR" altLang="en-US" smtClean="0"/>
              <a:t>2014-06-17</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BE5D72-ED91-4356-95F3-852528F098BC}" type="slidenum">
              <a:rPr lang="ko-KR" altLang="en-US" smtClean="0"/>
              <a:pPr/>
              <a:t>‹#›</a:t>
            </a:fld>
            <a:r>
              <a:rPr lang="en-US" altLang="ko-KR" dirty="0" smtClean="0"/>
              <a:t>/32</a:t>
            </a:r>
            <a:endParaRPr lang="ko-KR"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0A0547-4DEC-4653-8989-1925B06175E8}" type="datetime1">
              <a:rPr lang="ko-KR" altLang="en-US" smtClean="0"/>
              <a:t>2014-06-17</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F1C71F-DED6-4A4C-987F-5E4B66DDCAE6}"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hf sldNum="0"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8C6E01-9EB3-4F48-A301-D5D5EE200307}" type="datetime1">
              <a:rPr lang="ko-KR" altLang="en-US" smtClean="0"/>
              <a:t>2014-06-17</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E37BE6-211C-4A42-A843-121F3FC1BF41}"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hf sldNum="0"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44C027-2AFF-4874-AC4F-E4F73E7E3399}" type="datetime1">
              <a:rPr lang="ko-KR" altLang="en-US" smtClean="0"/>
              <a:t>2014-06-17</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54AF2D-D596-4018-AC30-C33654F4C199}"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hf sldNum="0"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03F4C4-7B3F-48A8-96A4-9FFB01D95EAB}" type="datetime1">
              <a:rPr lang="ko-KR" altLang="en-US" smtClean="0"/>
              <a:t>2014-06-17</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A7CB62-CF6B-4420-88F8-E0DA8CAC8C7D}"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hf sldNum="0"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7A622C-A67A-4072-AD15-25163973A621}" type="datetime1">
              <a:rPr lang="ko-KR" altLang="en-US" smtClean="0"/>
              <a:t>2014-06-17</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2891B-1AD4-4836-8671-96BAF109B16C}"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hf sldNum="0"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D4CFD8-A72A-4DA7-BCBA-CBD50B762CE4}" type="datetime1">
              <a:rPr lang="ko-KR" altLang="en-US" smtClean="0"/>
              <a:t>2014-06-17</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2D7BA3-428E-4A73-9FA5-078BECE9E5C5}" type="slidenum">
              <a:rPr lang="ko-KR" altLang="en-US" smtClean="0"/>
              <a:pPr/>
              <a:t>‹#›</a:t>
            </a:fld>
            <a:r>
              <a:rPr lang="en-US" altLang="ko-KR" dirty="0" smtClean="0"/>
              <a:t>/32</a:t>
            </a:r>
            <a:endParaRPr lang="ko-KR" altLang="en-US" dirty="0"/>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sldNum="0"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CF82B-7610-486C-8188-6E7D1253F6FE}" type="datetime1">
              <a:rPr lang="ko-KR" altLang="en-US" smtClean="0"/>
              <a:t>2014-06-17</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C9430-AF57-4FA3-92F7-1C6DB38F2D04}"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A89818-97DA-44A7-8C7D-DE3D3935BB7A}" type="datetime1">
              <a:rPr lang="ko-KR" altLang="en-US" smtClean="0"/>
              <a:t>2014-06-17</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B6FA86-5DE0-421F-983C-69D101A7C8A8}" type="slidenum">
              <a:rPr lang="ko-KR" altLang="en-US" smtClean="0"/>
              <a:pPr/>
              <a:t>‹#›</a:t>
            </a:fld>
            <a:r>
              <a:rPr lang="en-US" altLang="ko-KR" dirty="0" smtClean="0"/>
              <a:t>/32</a:t>
            </a:r>
            <a:endParaRPr lang="ko-KR" altLang="en-US" dirty="0"/>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sldNum="0" hdr="0" ftr="0" dt="0"/>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image" Target="../media/image3.gif"/></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1.png"/><Relationship Id="rId4" Type="http://schemas.openxmlformats.org/officeDocument/2006/relationships/image" Target="../media/image3.gif"/></Relationships>
</file>

<file path=ppt/slides/_rels/slide12.xml.rels><?xml version="1.0" encoding="UTF-8" standalone="yes"?>
<Relationships xmlns="http://schemas.openxmlformats.org/package/2006/relationships"><Relationship Id="rId3" Type="http://schemas.openxmlformats.org/officeDocument/2006/relationships/image" Target="../media/image3.gif"/><Relationship Id="rId7"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image" Target="../media/image1.png"/><Relationship Id="rId4" Type="http://schemas.openxmlformats.org/officeDocument/2006/relationships/image" Target="../media/image2.gif"/></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image" Target="../media/image3.gif"/></Relationships>
</file>

<file path=ppt/slides/_rels/slide1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image" Target="../media/image3.gif"/></Relationships>
</file>

<file path=ppt/slides/_rels/slide15.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diagramColors" Target="../diagrams/colors2.xml"/><Relationship Id="rId18" Type="http://schemas.openxmlformats.org/officeDocument/2006/relationships/diagramColors" Target="../diagrams/colors3.xml"/><Relationship Id="rId3" Type="http://schemas.openxmlformats.org/officeDocument/2006/relationships/image" Target="../media/image3.gif"/><Relationship Id="rId7" Type="http://schemas.openxmlformats.org/officeDocument/2006/relationships/diagramQuickStyle" Target="../diagrams/quickStyle1.xml"/><Relationship Id="rId12" Type="http://schemas.openxmlformats.org/officeDocument/2006/relationships/diagramQuickStyle" Target="../diagrams/quickStyle2.xml"/><Relationship Id="rId17" Type="http://schemas.openxmlformats.org/officeDocument/2006/relationships/diagramQuickStyle" Target="../diagrams/quickStyle3.xml"/><Relationship Id="rId2" Type="http://schemas.openxmlformats.org/officeDocument/2006/relationships/notesSlide" Target="../notesSlides/notesSlide14.xml"/><Relationship Id="rId16" Type="http://schemas.openxmlformats.org/officeDocument/2006/relationships/diagramLayout" Target="../diagrams/layout3.xml"/><Relationship Id="rId1" Type="http://schemas.openxmlformats.org/officeDocument/2006/relationships/slideLayout" Target="../slideLayouts/slideLayout3.xml"/><Relationship Id="rId6" Type="http://schemas.openxmlformats.org/officeDocument/2006/relationships/diagramLayout" Target="../diagrams/layout1.xml"/><Relationship Id="rId11" Type="http://schemas.openxmlformats.org/officeDocument/2006/relationships/diagramLayout" Target="../diagrams/layout2.xml"/><Relationship Id="rId5" Type="http://schemas.openxmlformats.org/officeDocument/2006/relationships/diagramData" Target="../diagrams/data1.xml"/><Relationship Id="rId15" Type="http://schemas.openxmlformats.org/officeDocument/2006/relationships/diagramData" Target="../diagrams/data3.xml"/><Relationship Id="rId10" Type="http://schemas.openxmlformats.org/officeDocument/2006/relationships/diagramData" Target="../diagrams/data2.xml"/><Relationship Id="rId19" Type="http://schemas.microsoft.com/office/2007/relationships/diagramDrawing" Target="../diagrams/drawing3.xml"/><Relationship Id="rId4" Type="http://schemas.openxmlformats.org/officeDocument/2006/relationships/image" Target="../media/image1.png"/><Relationship Id="rId9" Type="http://schemas.microsoft.com/office/2007/relationships/diagramDrawing" Target="../diagrams/drawing1.xml"/><Relationship Id="rId14" Type="http://schemas.microsoft.com/office/2007/relationships/diagramDrawing" Target="../diagrams/drawing2.xml"/></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png"/><Relationship Id="rId4" Type="http://schemas.openxmlformats.org/officeDocument/2006/relationships/image" Target="../media/image3.gif"/></Relationships>
</file>

<file path=ppt/slides/_rels/slide1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image" Target="../media/image3.gif"/></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png"/><Relationship Id="rId4" Type="http://schemas.openxmlformats.org/officeDocument/2006/relationships/image" Target="../media/image3.gif"/></Relationships>
</file>

<file path=ppt/slides/_rels/slide1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8.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image" Target="../media/image3.gif"/></Relationships>
</file>

<file path=ppt/slides/_rels/slide2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9.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image" Target="../media/image3.gif"/></Relationships>
</file>

<file path=ppt/slides/_rels/slide2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0.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image" Target="../media/image3.gif"/></Relationships>
</file>

<file path=ppt/slides/_rels/slide2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2.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image" Target="../media/image3.gif"/></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7" Type="http://schemas.openxmlformats.org/officeDocument/2006/relationships/image" Target="../media/image14.emf"/><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1.png"/><Relationship Id="rId4" Type="http://schemas.openxmlformats.org/officeDocument/2006/relationships/image" Target="../media/image2.gif"/></Relationships>
</file>

<file path=ppt/slides/_rels/slide2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5.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1.png"/><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image" Target="../media/image3.gif"/></Relationships>
</file>

<file path=ppt/slides/_rel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image" Target="../media/image2.gif"/></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1.png"/><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467544" y="1397510"/>
            <a:ext cx="8208912" cy="492443"/>
          </a:xfrm>
          <a:solidFill>
            <a:schemeClr val="bg2">
              <a:alpha val="50000"/>
            </a:schemeClr>
          </a:solidFill>
        </p:spPr>
        <p:txBody>
          <a:bodyPr lIns="0" tIns="0" rIns="0" bIns="0">
            <a:spAutoFit/>
          </a:bodyPr>
          <a:lstStyle/>
          <a:p>
            <a:r>
              <a:rPr lang="en-US" altLang="ko-KR" sz="3200" b="1" dirty="0" smtClean="0">
                <a:latin typeface="Times New Roman" pitchFamily="18" charset="0"/>
                <a:cs typeface="Times New Roman" pitchFamily="18" charset="0"/>
              </a:rPr>
              <a:t>A New Index of Risk Aversion</a:t>
            </a:r>
            <a:r>
              <a:rPr lang="en-US" altLang="ko-KR" sz="3200" b="1" dirty="0" smtClean="0">
                <a:latin typeface="맑은 고딕"/>
                <a:ea typeface="맑은 고딕"/>
                <a:cs typeface="Times New Roman" pitchFamily="18" charset="0"/>
              </a:rPr>
              <a:t>*</a:t>
            </a:r>
            <a:endParaRPr lang="ko-KR" altLang="en-US" sz="3200" dirty="0">
              <a:latin typeface="Times New Roman" pitchFamily="18" charset="0"/>
              <a:cs typeface="Times New Roman" pitchFamily="18" charset="0"/>
            </a:endParaRPr>
          </a:p>
        </p:txBody>
      </p:sp>
      <p:sp>
        <p:nvSpPr>
          <p:cNvPr id="3" name="부제목 2"/>
          <p:cNvSpPr>
            <a:spLocks noGrp="1"/>
          </p:cNvSpPr>
          <p:nvPr>
            <p:ph type="subTitle" idx="1"/>
          </p:nvPr>
        </p:nvSpPr>
        <p:spPr>
          <a:solidFill>
            <a:schemeClr val="bg1"/>
          </a:solidFill>
          <a:ln>
            <a:noFill/>
          </a:ln>
        </p:spPr>
        <p:txBody>
          <a:bodyPr>
            <a:noAutofit/>
          </a:bodyPr>
          <a:lstStyle/>
          <a:p>
            <a:r>
              <a:rPr lang="en-US" altLang="ko-KR" sz="1800" dirty="0" err="1" smtClean="0">
                <a:solidFill>
                  <a:schemeClr val="tx1"/>
                </a:solidFill>
                <a:latin typeface="Times New Roman" pitchFamily="18" charset="0"/>
                <a:cs typeface="Times New Roman" pitchFamily="18" charset="0"/>
              </a:rPr>
              <a:t>Beum</a:t>
            </a:r>
            <a:r>
              <a:rPr lang="en-US" altLang="ko-KR" sz="1800" dirty="0" smtClean="0">
                <a:solidFill>
                  <a:schemeClr val="tx1"/>
                </a:solidFill>
                <a:latin typeface="Times New Roman" pitchFamily="18" charset="0"/>
                <a:cs typeface="Times New Roman" pitchFamily="18" charset="0"/>
              </a:rPr>
              <a:t>-Jo Park and Hong Chong Cho</a:t>
            </a:r>
          </a:p>
          <a:p>
            <a:r>
              <a:rPr lang="en-US" altLang="ko-KR" sz="1800" dirty="0" err="1" smtClean="0">
                <a:solidFill>
                  <a:schemeClr val="tx1"/>
                </a:solidFill>
                <a:latin typeface="Times New Roman" pitchFamily="18" charset="0"/>
                <a:cs typeface="Times New Roman" pitchFamily="18" charset="0"/>
              </a:rPr>
              <a:t>Dankook</a:t>
            </a:r>
            <a:r>
              <a:rPr lang="en-US" altLang="ko-KR" sz="1800" dirty="0" smtClean="0">
                <a:solidFill>
                  <a:schemeClr val="tx1"/>
                </a:solidFill>
                <a:latin typeface="Times New Roman" pitchFamily="18" charset="0"/>
                <a:cs typeface="Times New Roman" pitchFamily="18" charset="0"/>
              </a:rPr>
              <a:t> University</a:t>
            </a:r>
          </a:p>
          <a:p>
            <a:endParaRPr lang="en-US" altLang="ko-KR" sz="1800" dirty="0" smtClean="0">
              <a:solidFill>
                <a:schemeClr val="tx1"/>
              </a:solidFill>
              <a:latin typeface="Times New Roman" pitchFamily="18" charset="0"/>
              <a:cs typeface="Times New Roman" pitchFamily="18" charset="0"/>
            </a:endParaRPr>
          </a:p>
          <a:p>
            <a:endParaRPr lang="en-US" altLang="ko-KR" sz="1800" dirty="0">
              <a:solidFill>
                <a:schemeClr val="tx1"/>
              </a:solidFill>
              <a:latin typeface="Times New Roman" pitchFamily="18" charset="0"/>
              <a:cs typeface="Times New Roman" pitchFamily="18" charset="0"/>
            </a:endParaRPr>
          </a:p>
          <a:p>
            <a:r>
              <a:rPr lang="en-US" altLang="ko-KR" sz="1800" dirty="0" smtClean="0">
                <a:solidFill>
                  <a:schemeClr val="tx1"/>
                </a:solidFill>
                <a:latin typeface="Times New Roman" pitchFamily="18" charset="0"/>
                <a:cs typeface="Times New Roman" pitchFamily="18" charset="0"/>
              </a:rPr>
              <a:t>The Research Institute of Future Industry</a:t>
            </a:r>
          </a:p>
          <a:p>
            <a:r>
              <a:rPr lang="en-US" altLang="ko-KR" sz="1800" dirty="0" smtClean="0">
                <a:solidFill>
                  <a:schemeClr val="tx1"/>
                </a:solidFill>
                <a:latin typeface="Times New Roman" pitchFamily="18" charset="0"/>
                <a:cs typeface="Times New Roman" pitchFamily="18" charset="0"/>
              </a:rPr>
              <a:t>June.17.2014</a:t>
            </a:r>
          </a:p>
          <a:p>
            <a:endParaRPr lang="en-US" altLang="ko-KR" sz="1800" dirty="0" smtClean="0">
              <a:solidFill>
                <a:schemeClr val="tx1"/>
              </a:solidFill>
              <a:latin typeface="Times New Roman" pitchFamily="18" charset="0"/>
              <a:cs typeface="Times New Roman" pitchFamily="18" charset="0"/>
            </a:endParaRPr>
          </a:p>
          <a:p>
            <a:endParaRPr lang="en-US" altLang="ko-KR" sz="1800" dirty="0" smtClean="0">
              <a:solidFill>
                <a:schemeClr val="tx1"/>
              </a:solidFill>
              <a:latin typeface="Times New Roman" pitchFamily="18" charset="0"/>
              <a:cs typeface="Times New Roman" pitchFamily="18" charset="0"/>
            </a:endParaRPr>
          </a:p>
          <a:p>
            <a:pPr algn="l"/>
            <a:r>
              <a:rPr lang="en-US" altLang="ko-KR" sz="1000" dirty="0" smtClean="0">
                <a:latin typeface="맑은 고딕"/>
                <a:ea typeface="맑은 고딕"/>
              </a:rPr>
              <a:t>*</a:t>
            </a:r>
            <a:r>
              <a:rPr lang="en-US" altLang="ko-KR" sz="1000" dirty="0" smtClean="0"/>
              <a:t>This work was supported by the National Research Foundation of Korea Grant funded by the Korean Government (NRF-2012S1A3A2033330)</a:t>
            </a:r>
            <a:endParaRPr lang="ko-KR" altLang="en-US" sz="1000" dirty="0">
              <a:solidFill>
                <a:schemeClr val="tx1"/>
              </a:solidFill>
              <a:latin typeface="Times New Roman" pitchFamily="18" charset="0"/>
              <a:cs typeface="Times New Roman" pitchFamily="18" charset="0"/>
            </a:endParaRPr>
          </a:p>
        </p:txBody>
      </p:sp>
      <p:pic>
        <p:nvPicPr>
          <p:cNvPr id="1032" name="Picture 8"/>
          <p:cNvPicPr>
            <a:picLocks noChangeAspect="1" noChangeArrowheads="1"/>
          </p:cNvPicPr>
          <p:nvPr/>
        </p:nvPicPr>
        <p:blipFill>
          <a:blip r:embed="rId2" cstate="print"/>
          <a:srcRect/>
          <a:stretch>
            <a:fillRect/>
          </a:stretch>
        </p:blipFill>
        <p:spPr bwMode="auto">
          <a:xfrm>
            <a:off x="7740352" y="116632"/>
            <a:ext cx="1279798" cy="1798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661472"/>
            <a:ext cx="8229600" cy="369332"/>
          </a:xfrm>
          <a:gradFill>
            <a:gsLst>
              <a:gs pos="0">
                <a:schemeClr val="accent1">
                  <a:tint val="66000"/>
                  <a:satMod val="160000"/>
                  <a:alpha val="50000"/>
                </a:schemeClr>
              </a:gs>
              <a:gs pos="50000">
                <a:schemeClr val="accent1">
                  <a:tint val="44500"/>
                  <a:satMod val="160000"/>
                </a:schemeClr>
              </a:gs>
              <a:gs pos="100000">
                <a:schemeClr val="accent1">
                  <a:tint val="23500"/>
                  <a:satMod val="160000"/>
                </a:schemeClr>
              </a:gs>
            </a:gsLst>
            <a:lin ang="5400000" scaled="0"/>
          </a:gradFill>
          <a:ln>
            <a:noFill/>
          </a:ln>
        </p:spPr>
        <p:txBody>
          <a:bodyPr wrap="square" lIns="0" tIns="0" rIns="0" bIns="0">
            <a:spAutoFit/>
          </a:bodyPr>
          <a:lstStyle/>
          <a:p>
            <a:pPr algn="l"/>
            <a:r>
              <a:rPr lang="en-US" altLang="ko-KR" sz="2400" b="1" dirty="0" smtClean="0">
                <a:latin typeface="Times New Roman" pitchFamily="18" charset="0"/>
                <a:cs typeface="Times New Roman" pitchFamily="18" charset="0"/>
              </a:rPr>
              <a:t>2. Experimental procedure</a:t>
            </a:r>
            <a:endParaRPr lang="ko-KR" altLang="en-US" sz="2400" dirty="0">
              <a:latin typeface="Times New Roman" pitchFamily="18" charset="0"/>
              <a:cs typeface="Times New Roman" pitchFamily="18" charset="0"/>
            </a:endParaRPr>
          </a:p>
        </p:txBody>
      </p:sp>
      <p:sp>
        <p:nvSpPr>
          <p:cNvPr id="3" name="부제목 2"/>
          <p:cNvSpPr>
            <a:spLocks noGrp="1"/>
          </p:cNvSpPr>
          <p:nvPr>
            <p:ph idx="1"/>
          </p:nvPr>
        </p:nvSpPr>
        <p:spPr>
          <a:noFill/>
          <a:ln>
            <a:noFill/>
          </a:ln>
        </p:spPr>
        <p:txBody>
          <a:bodyPr>
            <a:noAutofit/>
          </a:bodyPr>
          <a:lstStyle/>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800" dirty="0" smtClean="0">
              <a:latin typeface="Times New Roman" pitchFamily="18" charset="0"/>
              <a:cs typeface="Times New Roman" pitchFamily="18" charset="0"/>
            </a:endParaRPr>
          </a:p>
        </p:txBody>
      </p:sp>
      <p:pic>
        <p:nvPicPr>
          <p:cNvPr id="1032" name="Picture 8"/>
          <p:cNvPicPr>
            <a:picLocks noChangeAspect="1" noChangeArrowheads="1"/>
          </p:cNvPicPr>
          <p:nvPr/>
        </p:nvPicPr>
        <p:blipFill>
          <a:blip r:embed="rId5" cstate="print"/>
          <a:srcRect/>
          <a:stretch>
            <a:fillRect/>
          </a:stretch>
        </p:blipFill>
        <p:spPr bwMode="auto">
          <a:xfrm>
            <a:off x="7740352" y="116632"/>
            <a:ext cx="1279798" cy="179834"/>
          </a:xfrm>
          <a:prstGeom prst="rect">
            <a:avLst/>
          </a:prstGeom>
          <a:noFill/>
          <a:ln w="9525">
            <a:noFill/>
            <a:miter lim="800000"/>
            <a:headEnd/>
            <a:tailEnd/>
          </a:ln>
        </p:spPr>
      </p:pic>
      <p:sp>
        <p:nvSpPr>
          <p:cNvPr id="6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nvGraphicFramePr>
        <p:xfrm>
          <a:off x="755576" y="2420888"/>
          <a:ext cx="7560841" cy="2808312"/>
        </p:xfrm>
        <a:graphic>
          <a:graphicData uri="http://schemas.openxmlformats.org/drawingml/2006/table">
            <a:tbl>
              <a:tblPr/>
              <a:tblGrid>
                <a:gridCol w="559357"/>
                <a:gridCol w="1762594"/>
                <a:gridCol w="1761765"/>
                <a:gridCol w="1291906"/>
                <a:gridCol w="2185219"/>
              </a:tblGrid>
              <a:tr h="702078">
                <a:tc>
                  <a:txBody>
                    <a:bodyPr/>
                    <a:lstStyle/>
                    <a:p>
                      <a:pPr algn="ctr" latinLnBrk="1">
                        <a:spcAft>
                          <a:spcPts val="0"/>
                        </a:spcAft>
                      </a:pPr>
                      <a:endParaRPr lang="en-US" sz="1300" kern="100" dirty="0">
                        <a:latin typeface="Times New Roman"/>
                        <a:ea typeface="맑은 고딕"/>
                        <a:cs typeface="Times New Roman"/>
                      </a:endParaRPr>
                    </a:p>
                    <a:p>
                      <a:pPr algn="ctr" latinLnBrk="1">
                        <a:spcAft>
                          <a:spcPts val="0"/>
                        </a:spcAft>
                      </a:pPr>
                      <a:r>
                        <a:rPr lang="en-US" sz="1300" kern="100" dirty="0">
                          <a:latin typeface="Times New Roman"/>
                          <a:ea typeface="맑은 고딕"/>
                          <a:cs typeface="Times New Roman"/>
                        </a:rPr>
                        <a:t>Row</a:t>
                      </a:r>
                      <a:endParaRPr lang="ko-KR" sz="1300" kern="100" dirty="0">
                        <a:latin typeface="맑은 고딕"/>
                        <a:ea typeface="맑은 고딕"/>
                        <a:cs typeface="Times New Roman"/>
                      </a:endParaRPr>
                    </a:p>
                    <a:p>
                      <a:pPr algn="ctr" latinLnBrk="1">
                        <a:spcAft>
                          <a:spcPts val="0"/>
                        </a:spcAft>
                      </a:pPr>
                      <a:r>
                        <a:rPr lang="en-US" sz="1300" kern="100" dirty="0">
                          <a:latin typeface="Times New Roman"/>
                          <a:ea typeface="맑은 고딕"/>
                          <a:cs typeface="Times New Roman"/>
                        </a:rPr>
                        <a:t>No.</a:t>
                      </a:r>
                      <a:endParaRPr lang="ko-KR" sz="1300" kern="100" dirty="0">
                        <a:latin typeface="맑은 고딕"/>
                        <a:ea typeface="맑은 고딕"/>
                        <a:cs typeface="Times New Roman"/>
                      </a:endParaRPr>
                    </a:p>
                  </a:txBody>
                  <a:tcPr marL="0" marR="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spcAft>
                          <a:spcPts val="0"/>
                        </a:spcAft>
                      </a:pPr>
                      <a:r>
                        <a:rPr lang="en-US" sz="1300" kern="100" dirty="0">
                          <a:latin typeface="Times New Roman"/>
                          <a:ea typeface="맑은 고딕"/>
                          <a:cs typeface="Times New Roman"/>
                        </a:rPr>
                        <a:t>Option A</a:t>
                      </a:r>
                      <a:endParaRPr lang="ko-KR" sz="1300" kern="100" dirty="0">
                        <a:latin typeface="맑은 고딕"/>
                        <a:ea typeface="맑은 고딕"/>
                        <a:cs typeface="Times New Roman"/>
                      </a:endParaRPr>
                    </a:p>
                    <a:p>
                      <a:pPr algn="ctr" latinLnBrk="1">
                        <a:spcAft>
                          <a:spcPts val="0"/>
                        </a:spcAft>
                      </a:pPr>
                      <a:r>
                        <a:rPr lang="en-US" sz="1300" kern="100" dirty="0">
                          <a:latin typeface="Times New Roman"/>
                          <a:ea typeface="맑은 고딕"/>
                          <a:cs typeface="Times New Roman"/>
                        </a:rPr>
                        <a:t>Prob. 1/2  Prob. 1/2</a:t>
                      </a:r>
                      <a:endParaRPr lang="ko-KR" sz="1300" kern="100" dirty="0">
                        <a:latin typeface="맑은 고딕"/>
                        <a:ea typeface="맑은 고딕"/>
                        <a:cs typeface="Times New Roman"/>
                      </a:endParaRPr>
                    </a:p>
                    <a:p>
                      <a:pPr algn="ctr" latinLnBrk="1">
                        <a:spcAft>
                          <a:spcPts val="0"/>
                        </a:spcAft>
                      </a:pPr>
                      <a:r>
                        <a:rPr lang="en-US" sz="1300" kern="100" dirty="0">
                          <a:latin typeface="Times New Roman"/>
                          <a:ea typeface="맑은 고딕"/>
                          <a:cs typeface="Times New Roman"/>
                        </a:rPr>
                        <a:t>Outcome1 Outcome2</a:t>
                      </a:r>
                      <a:endParaRPr lang="ko-KR" sz="1300" kern="100" dirty="0">
                        <a:latin typeface="맑은 고딕"/>
                        <a:ea typeface="맑은 고딕"/>
                        <a:cs typeface="Times New Roman"/>
                      </a:endParaRPr>
                    </a:p>
                  </a:txBody>
                  <a:tcPr marL="0" marR="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spcAft>
                          <a:spcPts val="0"/>
                        </a:spcAft>
                      </a:pPr>
                      <a:r>
                        <a:rPr lang="en-US" sz="1300" kern="100" dirty="0">
                          <a:latin typeface="Times New Roman"/>
                          <a:ea typeface="맑은 고딕"/>
                          <a:cs typeface="Times New Roman"/>
                        </a:rPr>
                        <a:t>Option B</a:t>
                      </a:r>
                      <a:endParaRPr lang="ko-KR" sz="1300" kern="100" dirty="0">
                        <a:latin typeface="맑은 고딕"/>
                        <a:ea typeface="맑은 고딕"/>
                        <a:cs typeface="Times New Roman"/>
                      </a:endParaRPr>
                    </a:p>
                    <a:p>
                      <a:pPr algn="ctr" latinLnBrk="1">
                        <a:spcAft>
                          <a:spcPts val="0"/>
                        </a:spcAft>
                      </a:pPr>
                      <a:r>
                        <a:rPr lang="en-US" sz="1300" kern="100" dirty="0">
                          <a:latin typeface="Times New Roman"/>
                          <a:ea typeface="맑은 고딕"/>
                          <a:cs typeface="Times New Roman"/>
                        </a:rPr>
                        <a:t>Prob. 1/2  Prob. 1/2</a:t>
                      </a:r>
                      <a:endParaRPr lang="ko-KR" sz="1300" kern="100" dirty="0">
                        <a:latin typeface="맑은 고딕"/>
                        <a:ea typeface="맑은 고딕"/>
                        <a:cs typeface="Times New Roman"/>
                      </a:endParaRPr>
                    </a:p>
                    <a:p>
                      <a:pPr algn="ctr" latinLnBrk="1">
                        <a:spcAft>
                          <a:spcPts val="0"/>
                        </a:spcAft>
                      </a:pPr>
                      <a:r>
                        <a:rPr lang="en-US" sz="1300" kern="100" dirty="0">
                          <a:latin typeface="Times New Roman"/>
                          <a:ea typeface="맑은 고딕"/>
                          <a:cs typeface="Times New Roman"/>
                        </a:rPr>
                        <a:t>Outcome1 Outcome2</a:t>
                      </a:r>
                      <a:endParaRPr lang="ko-KR" sz="1300" kern="100" dirty="0">
                        <a:latin typeface="맑은 고딕"/>
                        <a:ea typeface="맑은 고딕"/>
                        <a:cs typeface="Times New Roman"/>
                      </a:endParaRPr>
                    </a:p>
                  </a:txBody>
                  <a:tcPr marL="0" marR="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spcAft>
                          <a:spcPts val="0"/>
                        </a:spcAft>
                      </a:pPr>
                      <a:r>
                        <a:rPr lang="en-US" sz="1300" kern="100">
                          <a:latin typeface="Times New Roman"/>
                          <a:ea typeface="맑은 고딕"/>
                          <a:cs typeface="Times New Roman"/>
                        </a:rPr>
                        <a:t>Range of RRA(r) </a:t>
                      </a:r>
                      <a:endParaRPr lang="ko-KR" sz="1300" kern="100">
                        <a:latin typeface="맑은 고딕"/>
                        <a:ea typeface="맑은 고딕"/>
                        <a:cs typeface="Times New Roman"/>
                      </a:endParaRPr>
                    </a:p>
                  </a:txBody>
                  <a:tcPr marL="0" marR="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spcAft>
                          <a:spcPts val="0"/>
                        </a:spcAft>
                      </a:pPr>
                      <a:r>
                        <a:rPr lang="en-US" sz="1300" kern="100">
                          <a:latin typeface="Times New Roman"/>
                          <a:ea typeface="맑은 고딕"/>
                          <a:cs typeface="Times New Roman"/>
                        </a:rPr>
                        <a:t>EV(B)-EV(A), Var(B)-Var(A)</a:t>
                      </a:r>
                      <a:endParaRPr lang="ko-KR" sz="1300" kern="100">
                        <a:latin typeface="맑은 고딕"/>
                        <a:ea typeface="맑은 고딕"/>
                        <a:cs typeface="Times New Roman"/>
                      </a:endParaRPr>
                    </a:p>
                  </a:txBody>
                  <a:tcPr marL="0" marR="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1039">
                <a:tc>
                  <a:txBody>
                    <a:bodyPr/>
                    <a:lstStyle/>
                    <a:p>
                      <a:pPr algn="ctr" latinLnBrk="1">
                        <a:lnSpc>
                          <a:spcPct val="150000"/>
                        </a:lnSpc>
                        <a:spcAft>
                          <a:spcPts val="0"/>
                        </a:spcAft>
                      </a:pPr>
                      <a:r>
                        <a:rPr lang="en-US" sz="1300" kern="100" dirty="0">
                          <a:latin typeface="Times New Roman"/>
                          <a:ea typeface="맑은 고딕"/>
                          <a:cs typeface="Times New Roman"/>
                        </a:rPr>
                        <a:t>1</a:t>
                      </a:r>
                      <a:endParaRPr lang="ko-KR" sz="1300" kern="100" dirty="0">
                        <a:latin typeface="맑은 고딕"/>
                        <a:ea typeface="맑은 고딕"/>
                        <a:cs typeface="Times New Roman"/>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latinLnBrk="1">
                        <a:lnSpc>
                          <a:spcPct val="150000"/>
                        </a:lnSpc>
                        <a:spcAft>
                          <a:spcPts val="0"/>
                        </a:spcAft>
                      </a:pPr>
                      <a:r>
                        <a:rPr lang="en-US" sz="1300" kern="100" dirty="0">
                          <a:latin typeface="Times New Roman"/>
                          <a:ea typeface="맑은 고딕"/>
                          <a:cs typeface="Times New Roman"/>
                        </a:rPr>
                        <a:t>2,900      3,100</a:t>
                      </a:r>
                      <a:endParaRPr lang="ko-KR" sz="1300" kern="100" dirty="0">
                        <a:latin typeface="맑은 고딕"/>
                        <a:ea typeface="맑은 고딕"/>
                        <a:cs typeface="Times New Roman"/>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latinLnBrk="1">
                        <a:lnSpc>
                          <a:spcPct val="150000"/>
                        </a:lnSpc>
                        <a:spcAft>
                          <a:spcPts val="0"/>
                        </a:spcAft>
                      </a:pPr>
                      <a:r>
                        <a:rPr lang="en-US" sz="1300" kern="100" dirty="0">
                          <a:latin typeface="Times New Roman"/>
                          <a:ea typeface="맑은 고딕"/>
                          <a:cs typeface="Times New Roman"/>
                        </a:rPr>
                        <a:t>0      </a:t>
                      </a:r>
                      <a:r>
                        <a:rPr lang="en-US" sz="1300" kern="100" dirty="0" smtClean="0">
                          <a:latin typeface="Times New Roman"/>
                          <a:ea typeface="맑은 고딕"/>
                          <a:cs typeface="Times New Roman"/>
                        </a:rPr>
                        <a:t>       </a:t>
                      </a:r>
                      <a:r>
                        <a:rPr lang="en-US" sz="1300" kern="100" dirty="0">
                          <a:latin typeface="Times New Roman"/>
                          <a:ea typeface="맑은 고딕"/>
                          <a:cs typeface="Times New Roman"/>
                        </a:rPr>
                        <a:t>4,100</a:t>
                      </a:r>
                      <a:endParaRPr lang="ko-KR" sz="1300" kern="100" dirty="0">
                        <a:latin typeface="맑은 고딕"/>
                        <a:ea typeface="맑은 고딕"/>
                        <a:cs typeface="Times New Roman"/>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latinLnBrk="1">
                        <a:lnSpc>
                          <a:spcPct val="150000"/>
                        </a:lnSpc>
                        <a:spcAft>
                          <a:spcPts val="0"/>
                        </a:spcAft>
                      </a:pPr>
                      <a:r>
                        <a:rPr lang="en-US" sz="1300" kern="100">
                          <a:latin typeface="Times New Roman"/>
                          <a:ea typeface="맑은 고딕"/>
                          <a:cs typeface="Times New Roman"/>
                        </a:rPr>
                        <a:t>(-Inf, -1.22]</a:t>
                      </a:r>
                      <a:endParaRPr lang="ko-KR" sz="1300" kern="100">
                        <a:latin typeface="맑은 고딕"/>
                        <a:ea typeface="맑은 고딕"/>
                        <a:cs typeface="Times New Roman"/>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latinLnBrk="1">
                        <a:lnSpc>
                          <a:spcPct val="150000"/>
                        </a:lnSpc>
                        <a:spcAft>
                          <a:spcPts val="0"/>
                        </a:spcAft>
                      </a:pPr>
                      <a:r>
                        <a:rPr lang="en-US" sz="1300" kern="100" dirty="0">
                          <a:latin typeface="Times New Roman"/>
                          <a:ea typeface="맑은 고딕"/>
                          <a:cs typeface="Times New Roman"/>
                        </a:rPr>
                        <a:t>  -950,   </a:t>
                      </a:r>
                      <a:r>
                        <a:rPr lang="en-US" sz="1300" kern="100" dirty="0" smtClean="0">
                          <a:latin typeface="Times New Roman"/>
                          <a:ea typeface="맑은 고딕"/>
                          <a:cs typeface="Times New Roman"/>
                        </a:rPr>
                        <a:t>            </a:t>
                      </a:r>
                      <a:r>
                        <a:rPr lang="en-US" sz="1300" kern="100" dirty="0">
                          <a:latin typeface="Times New Roman"/>
                          <a:ea typeface="맑은 고딕"/>
                          <a:cs typeface="Times New Roman"/>
                        </a:rPr>
                        <a:t>4,192,500</a:t>
                      </a:r>
                      <a:endParaRPr lang="ko-KR" sz="1300" kern="100" dirty="0">
                        <a:latin typeface="맑은 고딕"/>
                        <a:ea typeface="맑은 고딕"/>
                        <a:cs typeface="Times New Roman"/>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r>
              <a:tr h="351039">
                <a:tc>
                  <a:txBody>
                    <a:bodyPr/>
                    <a:lstStyle/>
                    <a:p>
                      <a:pPr algn="ctr" latinLnBrk="1">
                        <a:lnSpc>
                          <a:spcPct val="150000"/>
                        </a:lnSpc>
                        <a:spcAft>
                          <a:spcPts val="0"/>
                        </a:spcAft>
                      </a:pPr>
                      <a:r>
                        <a:rPr lang="en-US" sz="1300" kern="100">
                          <a:latin typeface="Times New Roman"/>
                          <a:ea typeface="맑은 고딕"/>
                          <a:cs typeface="Times New Roman"/>
                        </a:rPr>
                        <a:t>2</a:t>
                      </a:r>
                      <a:endParaRPr lang="ko-KR" sz="1300" kern="100">
                        <a:latin typeface="맑은 고딕"/>
                        <a:ea typeface="맑은 고딕"/>
                        <a:cs typeface="Times New Roman"/>
                      </a:endParaRPr>
                    </a:p>
                  </a:txBody>
                  <a:tcPr marL="0" marR="0" marT="0" marB="0" anchor="ctr">
                    <a:lnL>
                      <a:noFill/>
                    </a:lnL>
                    <a:lnR>
                      <a:noFill/>
                    </a:lnR>
                    <a:lnT>
                      <a:noFill/>
                    </a:lnT>
                    <a:lnB>
                      <a:noFill/>
                    </a:lnB>
                  </a:tcPr>
                </a:tc>
                <a:tc>
                  <a:txBody>
                    <a:bodyPr/>
                    <a:lstStyle/>
                    <a:p>
                      <a:pPr algn="ctr" latinLnBrk="1">
                        <a:lnSpc>
                          <a:spcPct val="150000"/>
                        </a:lnSpc>
                        <a:spcAft>
                          <a:spcPts val="0"/>
                        </a:spcAft>
                      </a:pPr>
                      <a:r>
                        <a:rPr lang="en-US" sz="1300" kern="100" dirty="0">
                          <a:latin typeface="Times New Roman"/>
                          <a:ea typeface="맑은 고딕"/>
                          <a:cs typeface="Times New Roman"/>
                        </a:rPr>
                        <a:t>2,900      3,100</a:t>
                      </a:r>
                      <a:endParaRPr lang="ko-KR" sz="1300" kern="100" dirty="0">
                        <a:latin typeface="맑은 고딕"/>
                        <a:ea typeface="맑은 고딕"/>
                        <a:cs typeface="Times New Roman"/>
                      </a:endParaRPr>
                    </a:p>
                  </a:txBody>
                  <a:tcPr marL="0" marR="0" marT="0" marB="0" anchor="ctr">
                    <a:lnL>
                      <a:noFill/>
                    </a:lnL>
                    <a:lnR>
                      <a:noFill/>
                    </a:lnR>
                    <a:lnT>
                      <a:noFill/>
                    </a:lnT>
                    <a:lnB>
                      <a:noFill/>
                    </a:lnB>
                  </a:tcPr>
                </a:tc>
                <a:tc>
                  <a:txBody>
                    <a:bodyPr/>
                    <a:lstStyle/>
                    <a:p>
                      <a:pPr algn="ctr" latinLnBrk="1">
                        <a:lnSpc>
                          <a:spcPct val="150000"/>
                        </a:lnSpc>
                        <a:spcAft>
                          <a:spcPts val="0"/>
                        </a:spcAft>
                      </a:pPr>
                      <a:r>
                        <a:rPr lang="en-US" sz="1300" kern="100" dirty="0">
                          <a:latin typeface="Times New Roman"/>
                          <a:ea typeface="맑은 고딕"/>
                          <a:cs typeface="Times New Roman"/>
                        </a:rPr>
                        <a:t>0     </a:t>
                      </a:r>
                      <a:r>
                        <a:rPr lang="en-US" sz="1300" kern="100" dirty="0" smtClean="0">
                          <a:latin typeface="Times New Roman"/>
                          <a:ea typeface="맑은 고딕"/>
                          <a:cs typeface="Times New Roman"/>
                        </a:rPr>
                        <a:t>        </a:t>
                      </a:r>
                      <a:r>
                        <a:rPr lang="en-US" sz="1300" kern="100" dirty="0">
                          <a:latin typeface="Times New Roman"/>
                          <a:ea typeface="맑은 고딕"/>
                          <a:cs typeface="Times New Roman"/>
                        </a:rPr>
                        <a:t>6,000</a:t>
                      </a:r>
                      <a:endParaRPr lang="ko-KR" sz="1300" kern="100" dirty="0">
                        <a:latin typeface="맑은 고딕"/>
                        <a:ea typeface="맑은 고딕"/>
                        <a:cs typeface="Times New Roman"/>
                      </a:endParaRPr>
                    </a:p>
                  </a:txBody>
                  <a:tcPr marL="0" marR="0" marT="0" marB="0" anchor="ctr">
                    <a:lnL>
                      <a:noFill/>
                    </a:lnL>
                    <a:lnR>
                      <a:noFill/>
                    </a:lnR>
                    <a:lnT>
                      <a:noFill/>
                    </a:lnT>
                    <a:lnB>
                      <a:noFill/>
                    </a:lnB>
                  </a:tcPr>
                </a:tc>
                <a:tc>
                  <a:txBody>
                    <a:bodyPr/>
                    <a:lstStyle/>
                    <a:p>
                      <a:pPr algn="ctr" latinLnBrk="1">
                        <a:lnSpc>
                          <a:spcPct val="150000"/>
                        </a:lnSpc>
                        <a:spcAft>
                          <a:spcPts val="0"/>
                        </a:spcAft>
                      </a:pPr>
                      <a:r>
                        <a:rPr lang="en-US" sz="1300" kern="100">
                          <a:latin typeface="Times New Roman"/>
                          <a:ea typeface="맑은 고딕"/>
                          <a:cs typeface="Times New Roman"/>
                        </a:rPr>
                        <a:t>[-1.22, 0]</a:t>
                      </a:r>
                      <a:endParaRPr lang="ko-KR" sz="1300" kern="100">
                        <a:latin typeface="맑은 고딕"/>
                        <a:ea typeface="맑은 고딕"/>
                        <a:cs typeface="Times New Roman"/>
                      </a:endParaRPr>
                    </a:p>
                  </a:txBody>
                  <a:tcPr marL="0" marR="0" marT="0" marB="0" anchor="ctr">
                    <a:lnL>
                      <a:noFill/>
                    </a:lnL>
                    <a:lnR>
                      <a:noFill/>
                    </a:lnR>
                    <a:lnT>
                      <a:noFill/>
                    </a:lnT>
                    <a:lnB>
                      <a:noFill/>
                    </a:lnB>
                  </a:tcPr>
                </a:tc>
                <a:tc>
                  <a:txBody>
                    <a:bodyPr/>
                    <a:lstStyle/>
                    <a:p>
                      <a:pPr algn="ctr" latinLnBrk="1">
                        <a:lnSpc>
                          <a:spcPct val="150000"/>
                        </a:lnSpc>
                        <a:spcAft>
                          <a:spcPts val="0"/>
                        </a:spcAft>
                      </a:pPr>
                      <a:r>
                        <a:rPr lang="en-US" sz="1300" kern="100" dirty="0" smtClean="0">
                          <a:latin typeface="Times New Roman"/>
                          <a:ea typeface="맑은 고딕"/>
                          <a:cs typeface="Times New Roman"/>
                        </a:rPr>
                        <a:t>         0,               8,990,000</a:t>
                      </a:r>
                      <a:endParaRPr lang="ko-KR" sz="1300" kern="100" dirty="0">
                        <a:latin typeface="맑은 고딕"/>
                        <a:ea typeface="맑은 고딕"/>
                        <a:cs typeface="Times New Roman"/>
                      </a:endParaRPr>
                    </a:p>
                  </a:txBody>
                  <a:tcPr marL="0" marR="0" marT="0" marB="0" anchor="ctr">
                    <a:lnL>
                      <a:noFill/>
                    </a:lnL>
                    <a:lnR>
                      <a:noFill/>
                    </a:lnR>
                    <a:lnT>
                      <a:noFill/>
                    </a:lnT>
                    <a:lnB>
                      <a:noFill/>
                    </a:lnB>
                  </a:tcPr>
                </a:tc>
              </a:tr>
              <a:tr h="351039">
                <a:tc>
                  <a:txBody>
                    <a:bodyPr/>
                    <a:lstStyle/>
                    <a:p>
                      <a:pPr algn="ctr" latinLnBrk="1">
                        <a:lnSpc>
                          <a:spcPct val="150000"/>
                        </a:lnSpc>
                        <a:spcAft>
                          <a:spcPts val="0"/>
                        </a:spcAft>
                      </a:pPr>
                      <a:r>
                        <a:rPr lang="en-US" sz="1300" kern="100">
                          <a:latin typeface="Times New Roman"/>
                          <a:ea typeface="맑은 고딕"/>
                          <a:cs typeface="Times New Roman"/>
                        </a:rPr>
                        <a:t>3</a:t>
                      </a:r>
                      <a:endParaRPr lang="ko-KR" sz="1300" kern="100">
                        <a:latin typeface="맑은 고딕"/>
                        <a:ea typeface="맑은 고딕"/>
                        <a:cs typeface="Times New Roman"/>
                      </a:endParaRPr>
                    </a:p>
                  </a:txBody>
                  <a:tcPr marL="0" marR="0" marT="0" marB="0" anchor="ctr">
                    <a:lnL>
                      <a:noFill/>
                    </a:lnL>
                    <a:lnR>
                      <a:noFill/>
                    </a:lnR>
                    <a:lnT>
                      <a:noFill/>
                    </a:lnT>
                    <a:lnB>
                      <a:noFill/>
                    </a:lnB>
                  </a:tcPr>
                </a:tc>
                <a:tc>
                  <a:txBody>
                    <a:bodyPr/>
                    <a:lstStyle/>
                    <a:p>
                      <a:pPr algn="ctr" latinLnBrk="1">
                        <a:lnSpc>
                          <a:spcPct val="150000"/>
                        </a:lnSpc>
                        <a:spcAft>
                          <a:spcPts val="0"/>
                        </a:spcAft>
                      </a:pPr>
                      <a:r>
                        <a:rPr lang="en-US" sz="1300" kern="100" dirty="0">
                          <a:latin typeface="Times New Roman"/>
                          <a:ea typeface="맑은 고딕"/>
                          <a:cs typeface="Times New Roman"/>
                        </a:rPr>
                        <a:t>2,900      3,100</a:t>
                      </a:r>
                      <a:endParaRPr lang="ko-KR" sz="1300" kern="100" dirty="0">
                        <a:latin typeface="맑은 고딕"/>
                        <a:ea typeface="맑은 고딕"/>
                        <a:cs typeface="Times New Roman"/>
                      </a:endParaRPr>
                    </a:p>
                  </a:txBody>
                  <a:tcPr marL="0" marR="0" marT="0" marB="0" anchor="ctr">
                    <a:lnL>
                      <a:noFill/>
                    </a:lnL>
                    <a:lnR>
                      <a:noFill/>
                    </a:lnR>
                    <a:lnT>
                      <a:noFill/>
                    </a:lnT>
                    <a:lnB>
                      <a:noFill/>
                    </a:lnB>
                  </a:tcPr>
                </a:tc>
                <a:tc>
                  <a:txBody>
                    <a:bodyPr/>
                    <a:lstStyle/>
                    <a:p>
                      <a:pPr algn="ctr" latinLnBrk="1">
                        <a:lnSpc>
                          <a:spcPct val="150000"/>
                        </a:lnSpc>
                        <a:spcAft>
                          <a:spcPts val="0"/>
                        </a:spcAft>
                      </a:pPr>
                      <a:r>
                        <a:rPr lang="en-US" sz="1300" kern="100" dirty="0">
                          <a:latin typeface="Times New Roman"/>
                          <a:ea typeface="맑은 고딕"/>
                          <a:cs typeface="Times New Roman"/>
                        </a:rPr>
                        <a:t>800    </a:t>
                      </a:r>
                      <a:r>
                        <a:rPr lang="en-US" sz="1300" kern="100" dirty="0" smtClean="0">
                          <a:latin typeface="Times New Roman"/>
                          <a:ea typeface="맑은 고딕"/>
                          <a:cs typeface="Times New Roman"/>
                        </a:rPr>
                        <a:t>    </a:t>
                      </a:r>
                      <a:r>
                        <a:rPr lang="en-US" sz="1300" kern="100" dirty="0">
                          <a:latin typeface="Times New Roman"/>
                          <a:ea typeface="맑은 고딕"/>
                          <a:cs typeface="Times New Roman"/>
                        </a:rPr>
                        <a:t>5,700</a:t>
                      </a:r>
                      <a:endParaRPr lang="ko-KR" sz="1300" kern="100" dirty="0">
                        <a:latin typeface="맑은 고딕"/>
                        <a:ea typeface="맑은 고딕"/>
                        <a:cs typeface="Times New Roman"/>
                      </a:endParaRPr>
                    </a:p>
                  </a:txBody>
                  <a:tcPr marL="0" marR="0" marT="0" marB="0" anchor="ctr">
                    <a:lnL>
                      <a:noFill/>
                    </a:lnL>
                    <a:lnR>
                      <a:noFill/>
                    </a:lnR>
                    <a:lnT>
                      <a:noFill/>
                    </a:lnT>
                    <a:lnB>
                      <a:noFill/>
                    </a:lnB>
                  </a:tcPr>
                </a:tc>
                <a:tc>
                  <a:txBody>
                    <a:bodyPr/>
                    <a:lstStyle/>
                    <a:p>
                      <a:pPr algn="ctr" latinLnBrk="1">
                        <a:lnSpc>
                          <a:spcPct val="150000"/>
                        </a:lnSpc>
                        <a:spcAft>
                          <a:spcPts val="0"/>
                        </a:spcAft>
                      </a:pPr>
                      <a:r>
                        <a:rPr lang="en-US" sz="1300" kern="100">
                          <a:latin typeface="Times New Roman"/>
                          <a:ea typeface="맑은 고딕"/>
                          <a:cs typeface="Times New Roman"/>
                        </a:rPr>
                        <a:t>[0, 0.23]</a:t>
                      </a:r>
                      <a:endParaRPr lang="ko-KR" sz="1300" kern="100">
                        <a:latin typeface="맑은 고딕"/>
                        <a:ea typeface="맑은 고딕"/>
                        <a:cs typeface="Times New Roman"/>
                      </a:endParaRPr>
                    </a:p>
                  </a:txBody>
                  <a:tcPr marL="0" marR="0" marT="0" marB="0" anchor="ctr">
                    <a:lnL>
                      <a:noFill/>
                    </a:lnL>
                    <a:lnR>
                      <a:noFill/>
                    </a:lnR>
                    <a:lnT>
                      <a:noFill/>
                    </a:lnT>
                    <a:lnB>
                      <a:noFill/>
                    </a:lnB>
                  </a:tcPr>
                </a:tc>
                <a:tc>
                  <a:txBody>
                    <a:bodyPr/>
                    <a:lstStyle/>
                    <a:p>
                      <a:pPr algn="ctr" latinLnBrk="1">
                        <a:lnSpc>
                          <a:spcPct val="150000"/>
                        </a:lnSpc>
                        <a:spcAft>
                          <a:spcPts val="0"/>
                        </a:spcAft>
                      </a:pPr>
                      <a:r>
                        <a:rPr lang="en-US" sz="1300" kern="100" dirty="0" smtClean="0">
                          <a:latin typeface="Times New Roman"/>
                          <a:ea typeface="맑은 고딕"/>
                          <a:cs typeface="Times New Roman"/>
                        </a:rPr>
                        <a:t>      250</a:t>
                      </a:r>
                      <a:r>
                        <a:rPr lang="en-US" sz="1300" kern="100" dirty="0">
                          <a:latin typeface="Times New Roman"/>
                          <a:ea typeface="맑은 고딕"/>
                          <a:cs typeface="Times New Roman"/>
                        </a:rPr>
                        <a:t>, </a:t>
                      </a:r>
                      <a:r>
                        <a:rPr lang="en-US" sz="1300" kern="100" dirty="0" smtClean="0">
                          <a:latin typeface="Times New Roman"/>
                          <a:ea typeface="맑은 고딕"/>
                          <a:cs typeface="Times New Roman"/>
                        </a:rPr>
                        <a:t>             2,992,475</a:t>
                      </a:r>
                      <a:endParaRPr lang="ko-KR" sz="1300" kern="100" dirty="0">
                        <a:latin typeface="맑은 고딕"/>
                        <a:ea typeface="맑은 고딕"/>
                        <a:cs typeface="Times New Roman"/>
                      </a:endParaRPr>
                    </a:p>
                  </a:txBody>
                  <a:tcPr marL="0" marR="0" marT="0" marB="0" anchor="ctr">
                    <a:lnL>
                      <a:noFill/>
                    </a:lnL>
                    <a:lnR>
                      <a:noFill/>
                    </a:lnR>
                    <a:lnT>
                      <a:noFill/>
                    </a:lnT>
                    <a:lnB>
                      <a:noFill/>
                    </a:lnB>
                  </a:tcPr>
                </a:tc>
              </a:tr>
              <a:tr h="351039">
                <a:tc>
                  <a:txBody>
                    <a:bodyPr/>
                    <a:lstStyle/>
                    <a:p>
                      <a:pPr algn="ctr" latinLnBrk="1">
                        <a:lnSpc>
                          <a:spcPct val="150000"/>
                        </a:lnSpc>
                        <a:spcAft>
                          <a:spcPts val="0"/>
                        </a:spcAft>
                      </a:pPr>
                      <a:r>
                        <a:rPr lang="en-US" sz="1300" kern="100">
                          <a:latin typeface="Times New Roman"/>
                          <a:ea typeface="맑은 고딕"/>
                          <a:cs typeface="Times New Roman"/>
                        </a:rPr>
                        <a:t>4</a:t>
                      </a:r>
                      <a:endParaRPr lang="ko-KR" sz="1300" kern="100">
                        <a:latin typeface="맑은 고딕"/>
                        <a:ea typeface="맑은 고딕"/>
                        <a:cs typeface="Times New Roman"/>
                      </a:endParaRPr>
                    </a:p>
                  </a:txBody>
                  <a:tcPr marL="0" marR="0" marT="0" marB="0" anchor="ctr">
                    <a:lnL>
                      <a:noFill/>
                    </a:lnL>
                    <a:lnR>
                      <a:noFill/>
                    </a:lnR>
                    <a:lnT>
                      <a:noFill/>
                    </a:lnT>
                    <a:lnB>
                      <a:noFill/>
                    </a:lnB>
                  </a:tcPr>
                </a:tc>
                <a:tc>
                  <a:txBody>
                    <a:bodyPr/>
                    <a:lstStyle/>
                    <a:p>
                      <a:pPr algn="ctr" latinLnBrk="1">
                        <a:lnSpc>
                          <a:spcPct val="150000"/>
                        </a:lnSpc>
                        <a:spcAft>
                          <a:spcPts val="0"/>
                        </a:spcAft>
                      </a:pPr>
                      <a:r>
                        <a:rPr lang="en-US" sz="1300" kern="100">
                          <a:latin typeface="Times New Roman"/>
                          <a:ea typeface="맑은 고딕"/>
                          <a:cs typeface="Times New Roman"/>
                        </a:rPr>
                        <a:t>2,900      3,100</a:t>
                      </a:r>
                      <a:endParaRPr lang="ko-KR" sz="1300" kern="100">
                        <a:latin typeface="맑은 고딕"/>
                        <a:ea typeface="맑은 고딕"/>
                        <a:cs typeface="Times New Roman"/>
                      </a:endParaRPr>
                    </a:p>
                  </a:txBody>
                  <a:tcPr marL="0" marR="0" marT="0" marB="0" anchor="ctr">
                    <a:lnL>
                      <a:noFill/>
                    </a:lnL>
                    <a:lnR>
                      <a:noFill/>
                    </a:lnR>
                    <a:lnT>
                      <a:noFill/>
                    </a:lnT>
                    <a:lnB>
                      <a:noFill/>
                    </a:lnB>
                  </a:tcPr>
                </a:tc>
                <a:tc>
                  <a:txBody>
                    <a:bodyPr/>
                    <a:lstStyle/>
                    <a:p>
                      <a:pPr algn="ctr" latinLnBrk="1">
                        <a:lnSpc>
                          <a:spcPct val="150000"/>
                        </a:lnSpc>
                        <a:spcAft>
                          <a:spcPts val="0"/>
                        </a:spcAft>
                      </a:pPr>
                      <a:r>
                        <a:rPr lang="en-US" sz="1300" kern="100" dirty="0">
                          <a:latin typeface="Times New Roman"/>
                          <a:ea typeface="맑은 고딕"/>
                          <a:cs typeface="Times New Roman"/>
                        </a:rPr>
                        <a:t>1,500      5,000</a:t>
                      </a:r>
                      <a:endParaRPr lang="ko-KR" sz="1300" kern="100" dirty="0">
                        <a:latin typeface="맑은 고딕"/>
                        <a:ea typeface="맑은 고딕"/>
                        <a:cs typeface="Times New Roman"/>
                      </a:endParaRPr>
                    </a:p>
                  </a:txBody>
                  <a:tcPr marL="0" marR="0" marT="0" marB="0" anchor="ctr">
                    <a:lnL>
                      <a:noFill/>
                    </a:lnL>
                    <a:lnR>
                      <a:noFill/>
                    </a:lnR>
                    <a:lnT>
                      <a:noFill/>
                    </a:lnT>
                    <a:lnB>
                      <a:noFill/>
                    </a:lnB>
                  </a:tcPr>
                </a:tc>
                <a:tc>
                  <a:txBody>
                    <a:bodyPr/>
                    <a:lstStyle/>
                    <a:p>
                      <a:pPr algn="ctr" latinLnBrk="1">
                        <a:lnSpc>
                          <a:spcPct val="150000"/>
                        </a:lnSpc>
                        <a:spcAft>
                          <a:spcPts val="0"/>
                        </a:spcAft>
                      </a:pPr>
                      <a:r>
                        <a:rPr lang="en-US" sz="1300" kern="100" dirty="0">
                          <a:latin typeface="Times New Roman"/>
                          <a:ea typeface="맑은 고딕"/>
                          <a:cs typeface="Times New Roman"/>
                        </a:rPr>
                        <a:t>[0.23, 0.5]</a:t>
                      </a:r>
                      <a:endParaRPr lang="ko-KR" sz="1300" kern="100" dirty="0">
                        <a:latin typeface="맑은 고딕"/>
                        <a:ea typeface="맑은 고딕"/>
                        <a:cs typeface="Times New Roman"/>
                      </a:endParaRPr>
                    </a:p>
                  </a:txBody>
                  <a:tcPr marL="0" marR="0" marT="0" marB="0" anchor="ctr">
                    <a:lnL>
                      <a:noFill/>
                    </a:lnL>
                    <a:lnR>
                      <a:noFill/>
                    </a:lnR>
                    <a:lnT>
                      <a:noFill/>
                    </a:lnT>
                    <a:lnB>
                      <a:noFill/>
                    </a:lnB>
                  </a:tcPr>
                </a:tc>
                <a:tc>
                  <a:txBody>
                    <a:bodyPr/>
                    <a:lstStyle/>
                    <a:p>
                      <a:pPr algn="ctr" latinLnBrk="1">
                        <a:lnSpc>
                          <a:spcPct val="150000"/>
                        </a:lnSpc>
                        <a:spcAft>
                          <a:spcPts val="0"/>
                        </a:spcAft>
                      </a:pPr>
                      <a:r>
                        <a:rPr lang="en-US" sz="1300" kern="100" dirty="0" smtClean="0">
                          <a:latin typeface="Times New Roman"/>
                          <a:ea typeface="맑은 고딕"/>
                          <a:cs typeface="Times New Roman"/>
                        </a:rPr>
                        <a:t>       250</a:t>
                      </a:r>
                      <a:r>
                        <a:rPr lang="en-US" sz="1300" kern="100" dirty="0">
                          <a:latin typeface="Times New Roman"/>
                          <a:ea typeface="맑은 고딕"/>
                          <a:cs typeface="Times New Roman"/>
                        </a:rPr>
                        <a:t>, </a:t>
                      </a:r>
                      <a:r>
                        <a:rPr lang="en-US" sz="1300" kern="100" dirty="0" smtClean="0">
                          <a:latin typeface="Times New Roman"/>
                          <a:ea typeface="맑은 고딕"/>
                          <a:cs typeface="Times New Roman"/>
                        </a:rPr>
                        <a:t>             </a:t>
                      </a:r>
                      <a:r>
                        <a:rPr lang="en-US" sz="1300" kern="100" dirty="0">
                          <a:latin typeface="Times New Roman"/>
                          <a:ea typeface="맑은 고딕"/>
                          <a:cs typeface="Times New Roman"/>
                        </a:rPr>
                        <a:t>1,522,125</a:t>
                      </a:r>
                      <a:endParaRPr lang="ko-KR" sz="1300" kern="100" dirty="0">
                        <a:latin typeface="맑은 고딕"/>
                        <a:ea typeface="맑은 고딕"/>
                        <a:cs typeface="Times New Roman"/>
                      </a:endParaRPr>
                    </a:p>
                  </a:txBody>
                  <a:tcPr marL="0" marR="0" marT="0" marB="0" anchor="ctr">
                    <a:lnL>
                      <a:noFill/>
                    </a:lnL>
                    <a:lnR>
                      <a:noFill/>
                    </a:lnR>
                    <a:lnT>
                      <a:noFill/>
                    </a:lnT>
                    <a:lnB>
                      <a:noFill/>
                    </a:lnB>
                  </a:tcPr>
                </a:tc>
              </a:tr>
              <a:tr h="351039">
                <a:tc>
                  <a:txBody>
                    <a:bodyPr/>
                    <a:lstStyle/>
                    <a:p>
                      <a:pPr algn="ctr" latinLnBrk="1">
                        <a:lnSpc>
                          <a:spcPct val="150000"/>
                        </a:lnSpc>
                        <a:spcAft>
                          <a:spcPts val="0"/>
                        </a:spcAft>
                      </a:pPr>
                      <a:r>
                        <a:rPr lang="en-US" sz="1300" kern="100">
                          <a:latin typeface="Times New Roman"/>
                          <a:ea typeface="맑은 고딕"/>
                          <a:cs typeface="Times New Roman"/>
                        </a:rPr>
                        <a:t>5</a:t>
                      </a:r>
                      <a:endParaRPr lang="ko-KR" sz="1300" kern="100">
                        <a:latin typeface="맑은 고딕"/>
                        <a:ea typeface="맑은 고딕"/>
                        <a:cs typeface="Times New Roman"/>
                      </a:endParaRPr>
                    </a:p>
                  </a:txBody>
                  <a:tcPr marL="0" marR="0" marT="0" marB="0" anchor="ctr">
                    <a:lnL>
                      <a:noFill/>
                    </a:lnL>
                    <a:lnR>
                      <a:noFill/>
                    </a:lnR>
                    <a:lnT>
                      <a:noFill/>
                    </a:lnT>
                    <a:lnB>
                      <a:noFill/>
                    </a:lnB>
                  </a:tcPr>
                </a:tc>
                <a:tc>
                  <a:txBody>
                    <a:bodyPr/>
                    <a:lstStyle/>
                    <a:p>
                      <a:pPr algn="ctr" latinLnBrk="1">
                        <a:lnSpc>
                          <a:spcPct val="150000"/>
                        </a:lnSpc>
                        <a:spcAft>
                          <a:spcPts val="0"/>
                        </a:spcAft>
                      </a:pPr>
                      <a:r>
                        <a:rPr lang="en-US" sz="1300" kern="100" dirty="0">
                          <a:latin typeface="Times New Roman"/>
                          <a:ea typeface="맑은 고딕"/>
                          <a:cs typeface="Times New Roman"/>
                        </a:rPr>
                        <a:t>2,900      3,100</a:t>
                      </a:r>
                      <a:endParaRPr lang="ko-KR" sz="1300" kern="100" dirty="0">
                        <a:latin typeface="맑은 고딕"/>
                        <a:ea typeface="맑은 고딕"/>
                        <a:cs typeface="Times New Roman"/>
                      </a:endParaRPr>
                    </a:p>
                  </a:txBody>
                  <a:tcPr marL="0" marR="0" marT="0" marB="0" anchor="ctr">
                    <a:lnL>
                      <a:noFill/>
                    </a:lnL>
                    <a:lnR>
                      <a:noFill/>
                    </a:lnR>
                    <a:lnT>
                      <a:noFill/>
                    </a:lnT>
                    <a:lnB>
                      <a:noFill/>
                    </a:lnB>
                  </a:tcPr>
                </a:tc>
                <a:tc>
                  <a:txBody>
                    <a:bodyPr/>
                    <a:lstStyle/>
                    <a:p>
                      <a:pPr algn="ctr" latinLnBrk="1">
                        <a:lnSpc>
                          <a:spcPct val="150000"/>
                        </a:lnSpc>
                        <a:spcAft>
                          <a:spcPts val="0"/>
                        </a:spcAft>
                      </a:pPr>
                      <a:r>
                        <a:rPr lang="en-US" sz="1300" kern="100" dirty="0">
                          <a:latin typeface="Times New Roman"/>
                          <a:ea typeface="맑은 고딕"/>
                          <a:cs typeface="Times New Roman"/>
                        </a:rPr>
                        <a:t>2,000      4,500</a:t>
                      </a:r>
                      <a:endParaRPr lang="ko-KR" sz="1300" kern="100" dirty="0">
                        <a:latin typeface="맑은 고딕"/>
                        <a:ea typeface="맑은 고딕"/>
                        <a:cs typeface="Times New Roman"/>
                      </a:endParaRPr>
                    </a:p>
                  </a:txBody>
                  <a:tcPr marL="0" marR="0" marT="0" marB="0" anchor="ctr">
                    <a:lnL>
                      <a:noFill/>
                    </a:lnL>
                    <a:lnR>
                      <a:noFill/>
                    </a:lnR>
                    <a:lnT>
                      <a:noFill/>
                    </a:lnT>
                    <a:lnB>
                      <a:noFill/>
                    </a:lnB>
                  </a:tcPr>
                </a:tc>
                <a:tc>
                  <a:txBody>
                    <a:bodyPr/>
                    <a:lstStyle/>
                    <a:p>
                      <a:pPr algn="ctr" latinLnBrk="1">
                        <a:lnSpc>
                          <a:spcPct val="150000"/>
                        </a:lnSpc>
                        <a:spcAft>
                          <a:spcPts val="0"/>
                        </a:spcAft>
                      </a:pPr>
                      <a:r>
                        <a:rPr lang="en-US" sz="1300" kern="100" dirty="0">
                          <a:latin typeface="Times New Roman"/>
                          <a:ea typeface="맑은 고딕"/>
                          <a:cs typeface="Times New Roman"/>
                        </a:rPr>
                        <a:t>[0.5, 1]</a:t>
                      </a:r>
                      <a:endParaRPr lang="ko-KR" sz="1300" kern="100" dirty="0">
                        <a:latin typeface="맑은 고딕"/>
                        <a:ea typeface="맑은 고딕"/>
                        <a:cs typeface="Times New Roman"/>
                      </a:endParaRPr>
                    </a:p>
                  </a:txBody>
                  <a:tcPr marL="0" marR="0" marT="0" marB="0" anchor="ctr">
                    <a:lnL>
                      <a:noFill/>
                    </a:lnL>
                    <a:lnR>
                      <a:noFill/>
                    </a:lnR>
                    <a:lnT>
                      <a:noFill/>
                    </a:lnT>
                    <a:lnB>
                      <a:noFill/>
                    </a:lnB>
                  </a:tcPr>
                </a:tc>
                <a:tc>
                  <a:txBody>
                    <a:bodyPr/>
                    <a:lstStyle/>
                    <a:p>
                      <a:pPr algn="ctr" latinLnBrk="1">
                        <a:lnSpc>
                          <a:spcPct val="150000"/>
                        </a:lnSpc>
                        <a:spcAft>
                          <a:spcPts val="0"/>
                        </a:spcAft>
                      </a:pPr>
                      <a:r>
                        <a:rPr lang="en-US" sz="1300" kern="100" dirty="0" smtClean="0">
                          <a:latin typeface="Times New Roman"/>
                          <a:ea typeface="맑은 고딕"/>
                          <a:cs typeface="Times New Roman"/>
                        </a:rPr>
                        <a:t>       250</a:t>
                      </a:r>
                      <a:r>
                        <a:rPr lang="en-US" sz="1300" kern="100" dirty="0">
                          <a:latin typeface="Times New Roman"/>
                          <a:ea typeface="맑은 고딕"/>
                          <a:cs typeface="Times New Roman"/>
                        </a:rPr>
                        <a:t>, </a:t>
                      </a:r>
                      <a:r>
                        <a:rPr lang="en-US" sz="1300" kern="100" dirty="0" smtClean="0">
                          <a:latin typeface="Times New Roman"/>
                          <a:ea typeface="맑은 고딕"/>
                          <a:cs typeface="Times New Roman"/>
                        </a:rPr>
                        <a:t>                </a:t>
                      </a:r>
                      <a:r>
                        <a:rPr lang="en-US" sz="1300" kern="100" dirty="0">
                          <a:latin typeface="Times New Roman"/>
                          <a:ea typeface="맑은 고딕"/>
                          <a:cs typeface="Times New Roman"/>
                        </a:rPr>
                        <a:t>771,875</a:t>
                      </a:r>
                      <a:endParaRPr lang="ko-KR" sz="1300" kern="100" dirty="0">
                        <a:latin typeface="맑은 고딕"/>
                        <a:ea typeface="맑은 고딕"/>
                        <a:cs typeface="Times New Roman"/>
                      </a:endParaRPr>
                    </a:p>
                  </a:txBody>
                  <a:tcPr marL="0" marR="0" marT="0" marB="0" anchor="ctr">
                    <a:lnL>
                      <a:noFill/>
                    </a:lnL>
                    <a:lnR>
                      <a:noFill/>
                    </a:lnR>
                    <a:lnT>
                      <a:noFill/>
                    </a:lnT>
                    <a:lnB>
                      <a:noFill/>
                    </a:lnB>
                  </a:tcPr>
                </a:tc>
              </a:tr>
              <a:tr h="351039">
                <a:tc>
                  <a:txBody>
                    <a:bodyPr/>
                    <a:lstStyle/>
                    <a:p>
                      <a:pPr algn="ctr" latinLnBrk="1">
                        <a:lnSpc>
                          <a:spcPct val="150000"/>
                        </a:lnSpc>
                        <a:spcAft>
                          <a:spcPts val="0"/>
                        </a:spcAft>
                      </a:pPr>
                      <a:r>
                        <a:rPr lang="en-US" sz="1300" kern="100">
                          <a:latin typeface="Times New Roman"/>
                          <a:ea typeface="맑은 고딕"/>
                          <a:cs typeface="Times New Roman"/>
                        </a:rPr>
                        <a:t>6</a:t>
                      </a:r>
                      <a:endParaRPr lang="ko-KR" sz="1300" kern="100">
                        <a:latin typeface="맑은 고딕"/>
                        <a:ea typeface="맑은 고딕"/>
                        <a:cs typeface="Times New Roman"/>
                      </a:endParaRPr>
                    </a:p>
                  </a:txBody>
                  <a:tcPr marL="0" marR="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latinLnBrk="1">
                        <a:lnSpc>
                          <a:spcPct val="150000"/>
                        </a:lnSpc>
                        <a:spcAft>
                          <a:spcPts val="0"/>
                        </a:spcAft>
                      </a:pPr>
                      <a:r>
                        <a:rPr lang="en-US" sz="1300" kern="100" dirty="0">
                          <a:latin typeface="Times New Roman"/>
                          <a:ea typeface="맑은 고딕"/>
                          <a:cs typeface="Times New Roman"/>
                        </a:rPr>
                        <a:t>2,900      3,100</a:t>
                      </a:r>
                      <a:endParaRPr lang="ko-KR" sz="1300" kern="100" dirty="0">
                        <a:latin typeface="맑은 고딕"/>
                        <a:ea typeface="맑은 고딕"/>
                        <a:cs typeface="Times New Roman"/>
                      </a:endParaRPr>
                    </a:p>
                  </a:txBody>
                  <a:tcPr marL="0" marR="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latinLnBrk="1">
                        <a:lnSpc>
                          <a:spcPct val="150000"/>
                        </a:lnSpc>
                        <a:spcAft>
                          <a:spcPts val="0"/>
                        </a:spcAft>
                      </a:pPr>
                      <a:r>
                        <a:rPr lang="en-US" sz="1300" kern="100" dirty="0">
                          <a:latin typeface="Times New Roman"/>
                          <a:ea typeface="맑은 고딕"/>
                          <a:cs typeface="Times New Roman"/>
                        </a:rPr>
                        <a:t>2,500      4,000</a:t>
                      </a:r>
                      <a:endParaRPr lang="ko-KR" sz="1300" kern="100" dirty="0">
                        <a:latin typeface="맑은 고딕"/>
                        <a:ea typeface="맑은 고딕"/>
                        <a:cs typeface="Times New Roman"/>
                      </a:endParaRPr>
                    </a:p>
                  </a:txBody>
                  <a:tcPr marL="0" marR="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latinLnBrk="1">
                        <a:lnSpc>
                          <a:spcPct val="150000"/>
                        </a:lnSpc>
                        <a:spcAft>
                          <a:spcPts val="0"/>
                        </a:spcAft>
                      </a:pPr>
                      <a:r>
                        <a:rPr lang="en-US" sz="1300" kern="100" dirty="0">
                          <a:latin typeface="Times New Roman"/>
                          <a:ea typeface="맑은 고딕"/>
                          <a:cs typeface="Times New Roman"/>
                        </a:rPr>
                        <a:t>[1, 3.04</a:t>
                      </a:r>
                      <a:r>
                        <a:rPr lang="en-US" sz="1300" kern="100" dirty="0" smtClean="0">
                          <a:latin typeface="Times New Roman"/>
                          <a:ea typeface="맑은 고딕"/>
                          <a:cs typeface="Times New Roman"/>
                        </a:rPr>
                        <a:t>]   </a:t>
                      </a:r>
                      <a:endParaRPr lang="ko-KR" sz="1300" kern="100" dirty="0">
                        <a:latin typeface="맑은 고딕"/>
                        <a:ea typeface="맑은 고딕"/>
                        <a:cs typeface="Times New Roman"/>
                      </a:endParaRPr>
                    </a:p>
                  </a:txBody>
                  <a:tcPr marL="0" marR="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latinLnBrk="1">
                        <a:lnSpc>
                          <a:spcPct val="150000"/>
                        </a:lnSpc>
                        <a:spcAft>
                          <a:spcPts val="0"/>
                        </a:spcAft>
                      </a:pPr>
                      <a:r>
                        <a:rPr lang="en-US" sz="1300" kern="100" dirty="0" smtClean="0">
                          <a:latin typeface="Times New Roman"/>
                          <a:ea typeface="맑은 고딕"/>
                          <a:cs typeface="Times New Roman"/>
                        </a:rPr>
                        <a:t>       250</a:t>
                      </a:r>
                      <a:r>
                        <a:rPr lang="en-US" sz="1300" kern="100" dirty="0">
                          <a:latin typeface="Times New Roman"/>
                          <a:ea typeface="맑은 고딕"/>
                          <a:cs typeface="Times New Roman"/>
                        </a:rPr>
                        <a:t>, </a:t>
                      </a:r>
                      <a:r>
                        <a:rPr lang="en-US" sz="1300" kern="100" dirty="0" smtClean="0">
                          <a:latin typeface="Times New Roman"/>
                          <a:ea typeface="맑은 고딕"/>
                          <a:cs typeface="Times New Roman"/>
                        </a:rPr>
                        <a:t>                </a:t>
                      </a:r>
                      <a:r>
                        <a:rPr lang="en-US" sz="1300" kern="100" dirty="0">
                          <a:latin typeface="Times New Roman"/>
                          <a:ea typeface="맑은 고딕"/>
                          <a:cs typeface="Times New Roman"/>
                        </a:rPr>
                        <a:t>271,625</a:t>
                      </a:r>
                      <a:endParaRPr lang="ko-KR" sz="1300" kern="100" dirty="0">
                        <a:latin typeface="맑은 고딕"/>
                        <a:ea typeface="맑은 고딕"/>
                        <a:cs typeface="Times New Roman"/>
                      </a:endParaRPr>
                    </a:p>
                  </a:txBody>
                  <a:tcPr marL="0" marR="0" marT="0" marB="0" anchor="ctr">
                    <a:lnL>
                      <a:noFill/>
                    </a:lnL>
                    <a:lnR>
                      <a:noFill/>
                    </a:lnR>
                    <a:lnT>
                      <a:noFill/>
                    </a:lnT>
                    <a:lnB w="19050" cap="flat" cmpd="sng" algn="ctr">
                      <a:solidFill>
                        <a:srgbClr val="000000"/>
                      </a:solidFill>
                      <a:prstDash val="solid"/>
                      <a:round/>
                      <a:headEnd type="none" w="med" len="med"/>
                      <a:tailEnd type="none" w="med" len="med"/>
                    </a:lnB>
                  </a:tcPr>
                </a:tc>
              </a:tr>
            </a:tbl>
          </a:graphicData>
        </a:graphic>
      </p:graphicFrame>
      <p:sp>
        <p:nvSpPr>
          <p:cNvPr id="10" name="Rectangle 1"/>
          <p:cNvSpPr>
            <a:spLocks noChangeArrowheads="1"/>
          </p:cNvSpPr>
          <p:nvPr/>
        </p:nvSpPr>
        <p:spPr bwMode="auto">
          <a:xfrm>
            <a:off x="611560" y="2060848"/>
            <a:ext cx="7992888" cy="246221"/>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139700" algn="l" defTabSz="914400" rtl="0" eaLnBrk="1" fontAlgn="base" latinLnBrk="1" hangingPunct="1">
              <a:lnSpc>
                <a:spcPct val="100000"/>
              </a:lnSpc>
              <a:spcBef>
                <a:spcPct val="0"/>
              </a:spcBef>
              <a:spcAft>
                <a:spcPct val="0"/>
              </a:spcAft>
              <a:buClrTx/>
              <a:buSzTx/>
              <a:buFontTx/>
              <a:buNone/>
              <a:tabLst/>
            </a:pPr>
            <a:r>
              <a:rPr kumimoji="1" lang="en-US" altLang="ko-KR" sz="1600" b="1" i="0" u="none" strike="noStrike" cap="none" normalizeH="0" baseline="0" dirty="0" smtClean="0">
                <a:ln>
                  <a:noFill/>
                </a:ln>
                <a:solidFill>
                  <a:schemeClr val="tx1"/>
                </a:solidFill>
                <a:effectLst/>
                <a:latin typeface="Times New Roman" pitchFamily="18" charset="0"/>
                <a:ea typeface="맑은 고딕" pitchFamily="50" charset="-127"/>
                <a:cs typeface="Times New Roman" pitchFamily="18" charset="0"/>
              </a:rPr>
              <a:t>Table 1</a:t>
            </a:r>
            <a:r>
              <a:rPr kumimoji="1" lang="en-US" altLang="ko-KR" sz="1600" b="0" i="0" u="none" strike="noStrike" cap="none" normalizeH="0" baseline="0" dirty="0" smtClean="0">
                <a:ln>
                  <a:noFill/>
                </a:ln>
                <a:solidFill>
                  <a:schemeClr val="tx1"/>
                </a:solidFill>
                <a:effectLst/>
                <a:latin typeface="Times New Roman" pitchFamily="18" charset="0"/>
                <a:ea typeface="맑은 고딕" pitchFamily="50" charset="-127"/>
                <a:cs typeface="Times New Roman" pitchFamily="18" charset="0"/>
              </a:rPr>
              <a:t> The elicitation method: Multiple price list format</a:t>
            </a:r>
            <a:endParaRPr kumimoji="1" lang="en-US" altLang="ko-KR" sz="18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661472"/>
            <a:ext cx="8229600" cy="369332"/>
          </a:xfrm>
          <a:gradFill>
            <a:gsLst>
              <a:gs pos="0">
                <a:schemeClr val="accent1">
                  <a:tint val="66000"/>
                  <a:satMod val="160000"/>
                  <a:alpha val="50000"/>
                </a:schemeClr>
              </a:gs>
              <a:gs pos="50000">
                <a:schemeClr val="accent1">
                  <a:tint val="44500"/>
                  <a:satMod val="160000"/>
                </a:schemeClr>
              </a:gs>
              <a:gs pos="100000">
                <a:schemeClr val="accent1">
                  <a:tint val="23500"/>
                  <a:satMod val="160000"/>
                </a:schemeClr>
              </a:gs>
            </a:gsLst>
            <a:lin ang="5400000" scaled="0"/>
          </a:gradFill>
          <a:ln>
            <a:noFill/>
          </a:ln>
        </p:spPr>
        <p:txBody>
          <a:bodyPr wrap="square" lIns="0" tIns="0" rIns="0" bIns="0">
            <a:spAutoFit/>
          </a:bodyPr>
          <a:lstStyle/>
          <a:p>
            <a:pPr algn="l"/>
            <a:r>
              <a:rPr lang="en-US" altLang="ko-KR" sz="2400" b="1" dirty="0" smtClean="0">
                <a:latin typeface="Times New Roman" pitchFamily="18" charset="0"/>
                <a:cs typeface="Times New Roman" pitchFamily="18" charset="0"/>
              </a:rPr>
              <a:t>2. Experimental procedure</a:t>
            </a:r>
            <a:endParaRPr lang="ko-KR" altLang="en-US" sz="2400" dirty="0">
              <a:latin typeface="Times New Roman" pitchFamily="18" charset="0"/>
              <a:cs typeface="Times New Roman" pitchFamily="18" charset="0"/>
            </a:endParaRPr>
          </a:p>
        </p:txBody>
      </p:sp>
      <p:sp>
        <p:nvSpPr>
          <p:cNvPr id="3" name="부제목 2"/>
          <p:cNvSpPr>
            <a:spLocks noGrp="1"/>
          </p:cNvSpPr>
          <p:nvPr>
            <p:ph idx="1"/>
          </p:nvPr>
        </p:nvSpPr>
        <p:spPr>
          <a:xfrm>
            <a:off x="467544" y="1700808"/>
            <a:ext cx="8229600" cy="4525963"/>
          </a:xfrm>
          <a:noFill/>
          <a:ln>
            <a:noFill/>
          </a:ln>
        </p:spPr>
        <p:txBody>
          <a:bodyPr>
            <a:noAutofit/>
          </a:bodyPr>
          <a:lstStyle/>
          <a:p>
            <a:pPr>
              <a:lnSpc>
                <a:spcPct val="150000"/>
              </a:lnSpc>
              <a:buBlip>
                <a:blip r:embed="rId3"/>
              </a:buBlip>
            </a:pPr>
            <a:r>
              <a:rPr lang="en-US" altLang="ko-KR" sz="1800" dirty="0" smtClean="0">
                <a:latin typeface="Times New Roman" pitchFamily="18" charset="0"/>
                <a:cs typeface="Times New Roman" pitchFamily="18" charset="0"/>
              </a:rPr>
              <a:t>We construct our price list format.</a:t>
            </a:r>
          </a:p>
          <a:p>
            <a:pPr lvl="1">
              <a:lnSpc>
                <a:spcPct val="150000"/>
              </a:lnSpc>
              <a:buBlip>
                <a:blip r:embed="rId4"/>
              </a:buBlip>
            </a:pPr>
            <a:r>
              <a:rPr lang="en-US" altLang="ko-KR" sz="1600" dirty="0" smtClean="0">
                <a:latin typeface="Times New Roman" pitchFamily="18" charset="0"/>
                <a:cs typeface="Times New Roman" pitchFamily="18" charset="0"/>
              </a:rPr>
              <a:t>Subjects make 6 choices between options A and B.</a:t>
            </a:r>
          </a:p>
          <a:p>
            <a:pPr lvl="1">
              <a:lnSpc>
                <a:spcPct val="150000"/>
              </a:lnSpc>
              <a:buBlip>
                <a:blip r:embed="rId4"/>
              </a:buBlip>
            </a:pPr>
            <a:r>
              <a:rPr lang="en-US" altLang="ko-KR" sz="1600" dirty="0" smtClean="0">
                <a:latin typeface="Times New Roman" pitchFamily="18" charset="0"/>
                <a:cs typeface="Times New Roman" pitchFamily="18" charset="0"/>
              </a:rPr>
              <a:t>In option B, rewards change, holding the probability constant, 1/2. </a:t>
            </a:r>
          </a:p>
          <a:p>
            <a:pPr lvl="1">
              <a:lnSpc>
                <a:spcPct val="150000"/>
              </a:lnSpc>
              <a:buBlip>
                <a:blip r:embed="rId4"/>
              </a:buBlip>
            </a:pPr>
            <a:r>
              <a:rPr lang="en-US" altLang="ko-KR" sz="1600" dirty="0" smtClean="0">
                <a:latin typeface="Times New Roman" pitchFamily="18" charset="0"/>
                <a:cs typeface="Times New Roman" pitchFamily="18" charset="0"/>
              </a:rPr>
              <a:t>Option B is more risky than option A in terms of mean and variance.</a:t>
            </a:r>
          </a:p>
          <a:p>
            <a:pPr lvl="1">
              <a:lnSpc>
                <a:spcPct val="150000"/>
              </a:lnSpc>
              <a:buBlip>
                <a:blip r:embed="rId4"/>
              </a:buBlip>
            </a:pPr>
            <a:r>
              <a:rPr lang="en-US" altLang="ko-KR" sz="1600" dirty="0" smtClean="0">
                <a:latin typeface="Times New Roman" pitchFamily="18" charset="0"/>
                <a:cs typeface="Times New Roman" pitchFamily="18" charset="0"/>
              </a:rPr>
              <a:t>Degree of risk in option B rises from the sixth row to the first row.</a:t>
            </a:r>
          </a:p>
          <a:p>
            <a:pPr lvl="1">
              <a:lnSpc>
                <a:spcPct val="150000"/>
              </a:lnSpc>
              <a:buBlip>
                <a:blip r:embed="rId4"/>
              </a:buBlip>
            </a:pPr>
            <a:r>
              <a:rPr lang="en-US" altLang="ko-KR" sz="1600" dirty="0" smtClean="0">
                <a:latin typeface="Times New Roman" pitchFamily="18" charset="0"/>
                <a:cs typeface="Times New Roman" pitchFamily="18" charset="0"/>
              </a:rPr>
              <a:t>Ranger of RRA is calculated with                          .</a:t>
            </a:r>
          </a:p>
          <a:p>
            <a:pPr lvl="1">
              <a:lnSpc>
                <a:spcPct val="150000"/>
              </a:lnSpc>
              <a:buBlip>
                <a:blip r:embed="rId4"/>
              </a:buBlip>
            </a:pPr>
            <a:r>
              <a:rPr lang="en-US" altLang="ko-KR" sz="1600" dirty="0" smtClean="0">
                <a:latin typeface="Times New Roman" pitchFamily="18" charset="0"/>
                <a:cs typeface="Times New Roman" pitchFamily="18" charset="0"/>
              </a:rPr>
              <a:t>The coarser classification: 7 ranks of risk aversion, depending on in which row subjects move to B.</a:t>
            </a: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800" dirty="0" smtClean="0">
              <a:latin typeface="Times New Roman" pitchFamily="18" charset="0"/>
              <a:cs typeface="Times New Roman" pitchFamily="18" charset="0"/>
            </a:endParaRPr>
          </a:p>
        </p:txBody>
      </p:sp>
      <p:pic>
        <p:nvPicPr>
          <p:cNvPr id="1032" name="Picture 8"/>
          <p:cNvPicPr>
            <a:picLocks noChangeAspect="1" noChangeArrowheads="1"/>
          </p:cNvPicPr>
          <p:nvPr/>
        </p:nvPicPr>
        <p:blipFill>
          <a:blip r:embed="rId5" cstate="print"/>
          <a:srcRect/>
          <a:stretch>
            <a:fillRect/>
          </a:stretch>
        </p:blipFill>
        <p:spPr bwMode="auto">
          <a:xfrm>
            <a:off x="7740352" y="116632"/>
            <a:ext cx="1279798" cy="179834"/>
          </a:xfrm>
          <a:prstGeom prst="rect">
            <a:avLst/>
          </a:prstGeom>
          <a:noFill/>
          <a:ln w="9525">
            <a:noFill/>
            <a:miter lim="800000"/>
            <a:headEnd/>
            <a:tailEnd/>
          </a:ln>
        </p:spPr>
      </p:pic>
      <p:sp>
        <p:nvSpPr>
          <p:cNvPr id="6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pic>
        <p:nvPicPr>
          <p:cNvPr id="6147" name="Picture 3"/>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4162822" y="3962028"/>
            <a:ext cx="1153641" cy="203584"/>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661472"/>
            <a:ext cx="8229600" cy="369332"/>
          </a:xfrm>
          <a:gradFill>
            <a:gsLst>
              <a:gs pos="0">
                <a:schemeClr val="accent1">
                  <a:tint val="66000"/>
                  <a:satMod val="160000"/>
                  <a:alpha val="50000"/>
                </a:schemeClr>
              </a:gs>
              <a:gs pos="50000">
                <a:schemeClr val="accent1">
                  <a:tint val="44500"/>
                  <a:satMod val="160000"/>
                </a:schemeClr>
              </a:gs>
              <a:gs pos="100000">
                <a:schemeClr val="accent1">
                  <a:tint val="23500"/>
                  <a:satMod val="160000"/>
                </a:schemeClr>
              </a:gs>
            </a:gsLst>
            <a:lin ang="5400000" scaled="0"/>
          </a:gradFill>
          <a:ln>
            <a:noFill/>
          </a:ln>
        </p:spPr>
        <p:txBody>
          <a:bodyPr wrap="square" lIns="0" tIns="0" rIns="0" bIns="0">
            <a:spAutoFit/>
          </a:bodyPr>
          <a:lstStyle/>
          <a:p>
            <a:pPr algn="l"/>
            <a:r>
              <a:rPr lang="en-US" altLang="ko-KR" sz="2400" b="1" dirty="0" smtClean="0">
                <a:latin typeface="Times New Roman" pitchFamily="18" charset="0"/>
                <a:cs typeface="Times New Roman" pitchFamily="18" charset="0"/>
              </a:rPr>
              <a:t>2. Experimental procedure</a:t>
            </a:r>
            <a:endParaRPr lang="ko-KR" altLang="en-US" sz="2400" dirty="0">
              <a:latin typeface="Times New Roman" pitchFamily="18" charset="0"/>
              <a:cs typeface="Times New Roman" pitchFamily="18" charset="0"/>
            </a:endParaRPr>
          </a:p>
        </p:txBody>
      </p:sp>
      <p:sp>
        <p:nvSpPr>
          <p:cNvPr id="3" name="부제목 2"/>
          <p:cNvSpPr>
            <a:spLocks noGrp="1"/>
          </p:cNvSpPr>
          <p:nvPr>
            <p:ph idx="1"/>
          </p:nvPr>
        </p:nvSpPr>
        <p:spPr>
          <a:noFill/>
          <a:ln>
            <a:noFill/>
          </a:ln>
        </p:spPr>
        <p:txBody>
          <a:bodyPr>
            <a:noAutofit/>
          </a:bodyPr>
          <a:lstStyle/>
          <a:p>
            <a:pPr lvl="1">
              <a:lnSpc>
                <a:spcPct val="150000"/>
              </a:lnSpc>
              <a:buBlip>
                <a:blip r:embed="rId3"/>
              </a:buBlip>
            </a:pPr>
            <a:r>
              <a:rPr lang="en-US" altLang="ko-KR" sz="1600" dirty="0" smtClean="0">
                <a:latin typeface="Times New Roman" pitchFamily="18" charset="0"/>
                <a:cs typeface="Times New Roman" pitchFamily="18" charset="0"/>
              </a:rPr>
              <a:t>Subjects choose one option on each 6 pop-up windows which appears randomly as the following </a:t>
            </a:r>
          </a:p>
          <a:p>
            <a:pPr>
              <a:lnSpc>
                <a:spcPct val="150000"/>
              </a:lnSpc>
              <a:buBlip>
                <a:blip r:embed="rId4"/>
              </a:buBlip>
            </a:pPr>
            <a:endParaRPr lang="en-US" altLang="ko-KR" sz="1800" dirty="0" smtClean="0">
              <a:latin typeface="Times New Roman" pitchFamily="18" charset="0"/>
              <a:cs typeface="Times New Roman" pitchFamily="18" charset="0"/>
            </a:endParaRPr>
          </a:p>
          <a:p>
            <a:pPr>
              <a:lnSpc>
                <a:spcPct val="150000"/>
              </a:lnSpc>
              <a:buBlip>
                <a:blip r:embed="rId4"/>
              </a:buBlip>
            </a:pPr>
            <a:endParaRPr lang="en-US" altLang="ko-KR" sz="1800" dirty="0" smtClean="0">
              <a:latin typeface="Times New Roman" pitchFamily="18" charset="0"/>
              <a:cs typeface="Times New Roman" pitchFamily="18" charset="0"/>
            </a:endParaRPr>
          </a:p>
          <a:p>
            <a:pPr>
              <a:lnSpc>
                <a:spcPct val="150000"/>
              </a:lnSpc>
              <a:buBlip>
                <a:blip r:embed="rId4"/>
              </a:buBlip>
            </a:pPr>
            <a:endParaRPr lang="en-US" altLang="ko-KR" sz="1800" dirty="0" smtClean="0">
              <a:latin typeface="Times New Roman" pitchFamily="18" charset="0"/>
              <a:cs typeface="Times New Roman" pitchFamily="18" charset="0"/>
            </a:endParaRPr>
          </a:p>
          <a:p>
            <a:pPr>
              <a:lnSpc>
                <a:spcPct val="150000"/>
              </a:lnSpc>
              <a:buBlip>
                <a:blip r:embed="rId4"/>
              </a:buBlip>
            </a:pPr>
            <a:endParaRPr lang="en-US" altLang="ko-KR" sz="1800" dirty="0" smtClean="0">
              <a:latin typeface="Times New Roman" pitchFamily="18" charset="0"/>
              <a:cs typeface="Times New Roman" pitchFamily="18" charset="0"/>
            </a:endParaRPr>
          </a:p>
          <a:p>
            <a:pPr>
              <a:lnSpc>
                <a:spcPct val="150000"/>
              </a:lnSpc>
              <a:buBlip>
                <a:blip r:embed="rId4"/>
              </a:buBlip>
            </a:pPr>
            <a:endParaRPr lang="en-US" altLang="ko-KR" sz="1800" dirty="0" smtClean="0">
              <a:latin typeface="Times New Roman" pitchFamily="18" charset="0"/>
              <a:cs typeface="Times New Roman" pitchFamily="18" charset="0"/>
            </a:endParaRPr>
          </a:p>
          <a:p>
            <a:pPr>
              <a:lnSpc>
                <a:spcPct val="150000"/>
              </a:lnSpc>
              <a:buBlip>
                <a:blip r:embed="rId4"/>
              </a:buBlip>
            </a:pPr>
            <a:endParaRPr lang="en-US" altLang="ko-KR" sz="1800" dirty="0" smtClean="0">
              <a:latin typeface="Times New Roman" pitchFamily="18" charset="0"/>
              <a:cs typeface="Times New Roman" pitchFamily="18" charset="0"/>
            </a:endParaRPr>
          </a:p>
          <a:p>
            <a:pPr>
              <a:lnSpc>
                <a:spcPct val="150000"/>
              </a:lnSpc>
              <a:buBlip>
                <a:blip r:embed="rId4"/>
              </a:buBlip>
            </a:pPr>
            <a:endParaRPr lang="en-US" altLang="ko-KR" sz="1800" dirty="0" smtClean="0">
              <a:solidFill>
                <a:schemeClr val="tx1"/>
              </a:solidFill>
              <a:latin typeface="Times New Roman" pitchFamily="18" charset="0"/>
              <a:cs typeface="Times New Roman" pitchFamily="18" charset="0"/>
            </a:endParaRPr>
          </a:p>
          <a:p>
            <a:pPr>
              <a:lnSpc>
                <a:spcPct val="150000"/>
              </a:lnSpc>
              <a:buBlip>
                <a:blip r:embed="rId4"/>
              </a:buBlip>
            </a:pPr>
            <a:endParaRPr lang="en-US" altLang="ko-KR" sz="1800" dirty="0" smtClean="0">
              <a:latin typeface="Times New Roman" pitchFamily="18" charset="0"/>
              <a:cs typeface="Times New Roman" pitchFamily="18" charset="0"/>
            </a:endParaRPr>
          </a:p>
          <a:p>
            <a:pPr>
              <a:lnSpc>
                <a:spcPct val="150000"/>
              </a:lnSpc>
              <a:buBlip>
                <a:blip r:embed="rId4"/>
              </a:buBlip>
            </a:pPr>
            <a:endParaRPr lang="en-US" altLang="ko-KR" sz="1800" dirty="0" smtClean="0">
              <a:solidFill>
                <a:schemeClr val="tx1"/>
              </a:solidFill>
              <a:latin typeface="Times New Roman" pitchFamily="18" charset="0"/>
              <a:cs typeface="Times New Roman" pitchFamily="18" charset="0"/>
            </a:endParaRPr>
          </a:p>
        </p:txBody>
      </p:sp>
      <p:pic>
        <p:nvPicPr>
          <p:cNvPr id="1032" name="Picture 8"/>
          <p:cNvPicPr>
            <a:picLocks noChangeAspect="1" noChangeArrowheads="1"/>
          </p:cNvPicPr>
          <p:nvPr/>
        </p:nvPicPr>
        <p:blipFill>
          <a:blip r:embed="rId5" cstate="print"/>
          <a:srcRect/>
          <a:stretch>
            <a:fillRect/>
          </a:stretch>
        </p:blipFill>
        <p:spPr bwMode="auto">
          <a:xfrm>
            <a:off x="7740352" y="116632"/>
            <a:ext cx="1279798" cy="179834"/>
          </a:xfrm>
          <a:prstGeom prst="rect">
            <a:avLst/>
          </a:prstGeom>
          <a:noFill/>
          <a:ln w="9525">
            <a:noFill/>
            <a:miter lim="800000"/>
            <a:headEnd/>
            <a:tailEnd/>
          </a:ln>
        </p:spPr>
      </p:pic>
      <p:pic>
        <p:nvPicPr>
          <p:cNvPr id="2051" name="Picture 3"/>
          <p:cNvPicPr>
            <a:picLocks noChangeAspect="1" noChangeArrowheads="1"/>
          </p:cNvPicPr>
          <p:nvPr/>
        </p:nvPicPr>
        <p:blipFill>
          <a:blip r:embed="rId6" cstate="print"/>
          <a:srcRect/>
          <a:stretch>
            <a:fillRect/>
          </a:stretch>
        </p:blipFill>
        <p:spPr bwMode="auto">
          <a:xfrm>
            <a:off x="1979712" y="2492896"/>
            <a:ext cx="5544616" cy="1693168"/>
          </a:xfrm>
          <a:prstGeom prst="rect">
            <a:avLst/>
          </a:prstGeom>
          <a:noFill/>
          <a:ln w="9525">
            <a:noFill/>
            <a:miter lim="800000"/>
            <a:headEnd/>
            <a:tailEnd/>
          </a:ln>
        </p:spPr>
      </p:pic>
      <p:pic>
        <p:nvPicPr>
          <p:cNvPr id="2052" name="Picture 4"/>
          <p:cNvPicPr>
            <a:picLocks noChangeAspect="1" noChangeArrowheads="1"/>
          </p:cNvPicPr>
          <p:nvPr/>
        </p:nvPicPr>
        <p:blipFill>
          <a:blip r:embed="rId7" cstate="print"/>
          <a:srcRect/>
          <a:stretch>
            <a:fillRect/>
          </a:stretch>
        </p:blipFill>
        <p:spPr bwMode="auto">
          <a:xfrm>
            <a:off x="1979712" y="4293096"/>
            <a:ext cx="5553075" cy="17008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661472"/>
            <a:ext cx="8229600" cy="369332"/>
          </a:xfrm>
          <a:gradFill>
            <a:gsLst>
              <a:gs pos="0">
                <a:schemeClr val="accent1">
                  <a:tint val="66000"/>
                  <a:satMod val="160000"/>
                  <a:alpha val="50000"/>
                </a:schemeClr>
              </a:gs>
              <a:gs pos="50000">
                <a:schemeClr val="accent1">
                  <a:tint val="44500"/>
                  <a:satMod val="160000"/>
                </a:schemeClr>
              </a:gs>
              <a:gs pos="100000">
                <a:schemeClr val="accent1">
                  <a:tint val="23500"/>
                  <a:satMod val="160000"/>
                </a:schemeClr>
              </a:gs>
            </a:gsLst>
            <a:lin ang="5400000" scaled="0"/>
          </a:gradFill>
          <a:ln>
            <a:noFill/>
          </a:ln>
        </p:spPr>
        <p:txBody>
          <a:bodyPr wrap="square" lIns="0" tIns="0" rIns="0" bIns="0">
            <a:spAutoFit/>
          </a:bodyPr>
          <a:lstStyle/>
          <a:p>
            <a:pPr algn="l"/>
            <a:r>
              <a:rPr lang="en-US" altLang="ko-KR" sz="2400" b="1" dirty="0" smtClean="0">
                <a:latin typeface="Times New Roman" pitchFamily="18" charset="0"/>
                <a:cs typeface="Times New Roman" pitchFamily="18" charset="0"/>
              </a:rPr>
              <a:t>3.1 Advantage of our experiment</a:t>
            </a:r>
            <a:endParaRPr lang="ko-KR" altLang="en-US" sz="2400" dirty="0">
              <a:latin typeface="Times New Roman" pitchFamily="18" charset="0"/>
              <a:cs typeface="Times New Roman" pitchFamily="18" charset="0"/>
            </a:endParaRPr>
          </a:p>
        </p:txBody>
      </p:sp>
      <p:sp>
        <p:nvSpPr>
          <p:cNvPr id="3" name="부제목 2"/>
          <p:cNvSpPr>
            <a:spLocks noGrp="1"/>
          </p:cNvSpPr>
          <p:nvPr>
            <p:ph idx="1"/>
          </p:nvPr>
        </p:nvSpPr>
        <p:spPr>
          <a:xfrm>
            <a:off x="467544" y="1340768"/>
            <a:ext cx="8229600" cy="4525963"/>
          </a:xfrm>
          <a:noFill/>
          <a:ln>
            <a:noFill/>
          </a:ln>
        </p:spPr>
        <p:txBody>
          <a:bodyPr>
            <a:noAutofit/>
          </a:bodyPr>
          <a:lstStyle/>
          <a:p>
            <a:pPr>
              <a:lnSpc>
                <a:spcPct val="150000"/>
              </a:lnSpc>
              <a:buBlip>
                <a:blip r:embed="rId3"/>
              </a:buBlip>
            </a:pPr>
            <a:r>
              <a:rPr lang="en-US" altLang="ko-KR" sz="1800" dirty="0" smtClean="0">
                <a:latin typeface="Times New Roman" pitchFamily="18" charset="0"/>
                <a:cs typeface="Times New Roman" pitchFamily="18" charset="0"/>
              </a:rPr>
              <a:t>Advantages of our experiment are</a:t>
            </a:r>
          </a:p>
          <a:p>
            <a:pPr lvl="1">
              <a:lnSpc>
                <a:spcPct val="150000"/>
              </a:lnSpc>
              <a:buBlip>
                <a:blip r:embed="rId4"/>
              </a:buBlip>
            </a:pPr>
            <a:r>
              <a:rPr lang="en-US" altLang="ko-KR" sz="1600" dirty="0" smtClean="0">
                <a:latin typeface="Times New Roman" pitchFamily="18" charset="0"/>
                <a:cs typeface="Times New Roman" pitchFamily="18" charset="0"/>
              </a:rPr>
              <a:t>Independence axiom is valid in the sense that the risk preference is linear in probability</a:t>
            </a:r>
          </a:p>
          <a:p>
            <a:pPr lvl="1">
              <a:lnSpc>
                <a:spcPct val="150000"/>
              </a:lnSpc>
              <a:buBlip>
                <a:blip r:embed="rId4"/>
              </a:buBlip>
            </a:pPr>
            <a:r>
              <a:rPr lang="en-US" altLang="ko-KR" sz="1600" dirty="0" smtClean="0">
                <a:latin typeface="Times New Roman" pitchFamily="18" charset="0"/>
                <a:cs typeface="Times New Roman" pitchFamily="18" charset="0"/>
              </a:rPr>
              <a:t>Out method is immune to the probability weighting.</a:t>
            </a:r>
          </a:p>
          <a:p>
            <a:pPr lvl="1">
              <a:lnSpc>
                <a:spcPct val="150000"/>
              </a:lnSpc>
              <a:buBlip>
                <a:blip r:embed="rId4"/>
              </a:buBlip>
            </a:pPr>
            <a:r>
              <a:rPr lang="en-US" altLang="ko-KR" sz="1600" dirty="0" smtClean="0">
                <a:latin typeface="Times New Roman" pitchFamily="18" charset="0"/>
                <a:cs typeface="Times New Roman" pitchFamily="18" charset="0"/>
              </a:rPr>
              <a:t>By random selection, our method is free of the framing effect</a:t>
            </a:r>
          </a:p>
          <a:p>
            <a:pPr lvl="1">
              <a:lnSpc>
                <a:spcPct val="150000"/>
              </a:lnSpc>
              <a:buBlip>
                <a:blip r:embed="rId4"/>
              </a:buBlip>
            </a:pPr>
            <a:r>
              <a:rPr lang="en-US" altLang="ko-KR" sz="1600" dirty="0" smtClean="0">
                <a:latin typeface="Times New Roman" pitchFamily="18" charset="0"/>
                <a:cs typeface="Times New Roman" pitchFamily="18" charset="0"/>
              </a:rPr>
              <a:t>Due to the coarser classification, we successfully accomplish to reduce noisy decision makers, i.e., multiple switching problems</a:t>
            </a: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800" dirty="0" smtClean="0">
              <a:latin typeface="Times New Roman" pitchFamily="18" charset="0"/>
              <a:cs typeface="Times New Roman" pitchFamily="18" charset="0"/>
            </a:endParaRPr>
          </a:p>
        </p:txBody>
      </p:sp>
      <p:pic>
        <p:nvPicPr>
          <p:cNvPr id="1032" name="Picture 8"/>
          <p:cNvPicPr>
            <a:picLocks noChangeAspect="1" noChangeArrowheads="1"/>
          </p:cNvPicPr>
          <p:nvPr/>
        </p:nvPicPr>
        <p:blipFill>
          <a:blip r:embed="rId5" cstate="print"/>
          <a:srcRect/>
          <a:stretch>
            <a:fillRect/>
          </a:stretch>
        </p:blipFill>
        <p:spPr bwMode="auto">
          <a:xfrm>
            <a:off x="7740352" y="116632"/>
            <a:ext cx="1279798" cy="179834"/>
          </a:xfrm>
          <a:prstGeom prst="rect">
            <a:avLst/>
          </a:prstGeom>
          <a:noFill/>
          <a:ln w="9525">
            <a:noFill/>
            <a:miter lim="800000"/>
            <a:headEnd/>
            <a:tailEnd/>
          </a:ln>
        </p:spPr>
      </p:pic>
      <p:sp>
        <p:nvSpPr>
          <p:cNvPr id="6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nvGraphicFramePr>
        <p:xfrm>
          <a:off x="1691680" y="4005064"/>
          <a:ext cx="5889625" cy="2313432"/>
        </p:xfrm>
        <a:graphic>
          <a:graphicData uri="http://schemas.openxmlformats.org/drawingml/2006/table">
            <a:tbl>
              <a:tblPr/>
              <a:tblGrid>
                <a:gridCol w="1490980"/>
                <a:gridCol w="1491615"/>
                <a:gridCol w="1492250"/>
                <a:gridCol w="1414780"/>
              </a:tblGrid>
              <a:tr h="163195">
                <a:tc>
                  <a:txBody>
                    <a:bodyPr/>
                    <a:lstStyle/>
                    <a:p>
                      <a:pPr algn="just" latinLnBrk="1">
                        <a:lnSpc>
                          <a:spcPct val="115000"/>
                        </a:lnSpc>
                        <a:spcAft>
                          <a:spcPts val="0"/>
                        </a:spcAft>
                      </a:pPr>
                      <a:endParaRPr lang="en-US" sz="1100" kern="100" dirty="0">
                        <a:latin typeface="Times New Roman"/>
                        <a:ea typeface="맑은 고딕"/>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ct val="115000"/>
                        </a:lnSpc>
                        <a:spcAft>
                          <a:spcPts val="0"/>
                        </a:spcAft>
                      </a:pPr>
                      <a:r>
                        <a:rPr lang="en-US" sz="1100" kern="100">
                          <a:latin typeface="Times New Roman"/>
                          <a:ea typeface="맑은 고딕"/>
                          <a:cs typeface="Times New Roman"/>
                        </a:rPr>
                        <a:t>HL(2002)</a:t>
                      </a:r>
                      <a:endParaRPr lang="ko-KR" sz="10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ct val="115000"/>
                        </a:lnSpc>
                        <a:spcAft>
                          <a:spcPts val="0"/>
                        </a:spcAft>
                      </a:pPr>
                      <a:r>
                        <a:rPr lang="en-US" sz="1100" kern="100">
                          <a:latin typeface="Times New Roman"/>
                          <a:ea typeface="맑은 고딕"/>
                          <a:cs typeface="Times New Roman"/>
                        </a:rPr>
                        <a:t>Step 5-1</a:t>
                      </a:r>
                      <a:endParaRPr lang="ko-KR" sz="10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lnSpc>
                          <a:spcPct val="115000"/>
                        </a:lnSpc>
                        <a:spcAft>
                          <a:spcPts val="0"/>
                        </a:spcAft>
                      </a:pPr>
                      <a:r>
                        <a:rPr lang="en-US" sz="1100" kern="100">
                          <a:latin typeface="Times New Roman"/>
                          <a:ea typeface="맑은 고딕"/>
                          <a:cs typeface="Times New Roman"/>
                        </a:rPr>
                        <a:t>Step 6-1</a:t>
                      </a:r>
                      <a:endParaRPr lang="ko-KR" sz="10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195">
                <a:tc>
                  <a:txBody>
                    <a:bodyPr/>
                    <a:lstStyle/>
                    <a:p>
                      <a:pPr algn="ctr" latinLnBrk="1">
                        <a:lnSpc>
                          <a:spcPct val="115000"/>
                        </a:lnSpc>
                        <a:spcAft>
                          <a:spcPts val="0"/>
                        </a:spcAft>
                      </a:pPr>
                      <a:r>
                        <a:rPr lang="en-US" sz="1100" kern="100">
                          <a:latin typeface="Times New Roman"/>
                          <a:ea typeface="맑은 고딕"/>
                          <a:cs typeface="Times New Roman"/>
                        </a:rPr>
                        <a:t>0</a:t>
                      </a:r>
                      <a:endParaRPr lang="ko-KR" sz="1000" kern="100">
                        <a:latin typeface="맑은 고딕"/>
                        <a:ea typeface="맑은 고딕"/>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1(0.47)</a:t>
                      </a:r>
                      <a:endParaRPr lang="ko-KR" sz="10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11 (6.83)</a:t>
                      </a:r>
                      <a:endParaRPr lang="ko-KR" sz="1000" kern="100">
                        <a:latin typeface="맑은 고딕"/>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18 (11.2)</a:t>
                      </a:r>
                      <a:endParaRPr lang="ko-KR" sz="1000" kern="100">
                        <a:latin typeface="맑은 고딕"/>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163195">
                <a:tc>
                  <a:txBody>
                    <a:bodyPr/>
                    <a:lstStyle/>
                    <a:p>
                      <a:pPr algn="ctr" latinLnBrk="1">
                        <a:lnSpc>
                          <a:spcPct val="115000"/>
                        </a:lnSpc>
                        <a:spcAft>
                          <a:spcPts val="0"/>
                        </a:spcAft>
                      </a:pPr>
                      <a:r>
                        <a:rPr lang="en-US" sz="1100" kern="100">
                          <a:latin typeface="Times New Roman"/>
                          <a:ea typeface="맑은 고딕"/>
                          <a:cs typeface="Times New Roman"/>
                        </a:rPr>
                        <a:t>1</a:t>
                      </a:r>
                      <a:endParaRPr lang="ko-KR" sz="1000" kern="100">
                        <a:latin typeface="맑은 고딕"/>
                        <a:ea typeface="맑은 고딕"/>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183(86.3)</a:t>
                      </a:r>
                      <a:endParaRPr lang="ko-KR" sz="10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87 (54.0)</a:t>
                      </a:r>
                      <a:endParaRPr lang="ko-KR" sz="1000" kern="100">
                        <a:latin typeface="맑은 고딕"/>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113 (70.2)</a:t>
                      </a:r>
                      <a:endParaRPr lang="ko-KR" sz="1000" kern="100">
                        <a:latin typeface="맑은 고딕"/>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r>
              <a:tr h="163195">
                <a:tc>
                  <a:txBody>
                    <a:bodyPr/>
                    <a:lstStyle/>
                    <a:p>
                      <a:pPr algn="ctr" latinLnBrk="1">
                        <a:lnSpc>
                          <a:spcPct val="115000"/>
                        </a:lnSpc>
                        <a:spcAft>
                          <a:spcPts val="0"/>
                        </a:spcAft>
                      </a:pPr>
                      <a:r>
                        <a:rPr lang="en-US" sz="1100" kern="100">
                          <a:latin typeface="Times New Roman"/>
                          <a:ea typeface="맑은 고딕"/>
                          <a:cs typeface="Times New Roman"/>
                        </a:rPr>
                        <a:t>2</a:t>
                      </a:r>
                      <a:endParaRPr lang="ko-KR" sz="1000" kern="100">
                        <a:latin typeface="맑은 고딕"/>
                        <a:ea typeface="맑은 고딕"/>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0(0.00)</a:t>
                      </a:r>
                      <a:endParaRPr lang="ko-KR" sz="10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9 (5.59)</a:t>
                      </a:r>
                      <a:endParaRPr lang="ko-KR" sz="1000" kern="100">
                        <a:latin typeface="맑은 고딕"/>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8 (4.97)</a:t>
                      </a:r>
                      <a:endParaRPr lang="ko-KR" sz="1000" kern="100">
                        <a:latin typeface="맑은 고딕"/>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r>
              <a:tr h="163195">
                <a:tc>
                  <a:txBody>
                    <a:bodyPr/>
                    <a:lstStyle/>
                    <a:p>
                      <a:pPr algn="ctr" latinLnBrk="1">
                        <a:lnSpc>
                          <a:spcPct val="115000"/>
                        </a:lnSpc>
                        <a:spcAft>
                          <a:spcPts val="0"/>
                        </a:spcAft>
                      </a:pPr>
                      <a:r>
                        <a:rPr lang="en-US" sz="1100" kern="100">
                          <a:latin typeface="Times New Roman"/>
                          <a:ea typeface="맑은 고딕"/>
                          <a:cs typeface="Times New Roman"/>
                        </a:rPr>
                        <a:t>3</a:t>
                      </a:r>
                      <a:endParaRPr lang="ko-KR" sz="1000" kern="100">
                        <a:latin typeface="맑은 고딕"/>
                        <a:ea typeface="맑은 고딕"/>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21(9.91)</a:t>
                      </a:r>
                      <a:endParaRPr lang="ko-KR" sz="10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44 (27.3)</a:t>
                      </a:r>
                      <a:endParaRPr lang="ko-KR" sz="1000" kern="100">
                        <a:latin typeface="맑은 고딕"/>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22 (13.7)</a:t>
                      </a:r>
                      <a:endParaRPr lang="ko-KR" sz="1000" kern="100">
                        <a:latin typeface="맑은 고딕"/>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r>
              <a:tr h="163195">
                <a:tc>
                  <a:txBody>
                    <a:bodyPr/>
                    <a:lstStyle/>
                    <a:p>
                      <a:pPr algn="ctr" latinLnBrk="1">
                        <a:lnSpc>
                          <a:spcPct val="115000"/>
                        </a:lnSpc>
                        <a:spcAft>
                          <a:spcPts val="0"/>
                        </a:spcAft>
                      </a:pPr>
                      <a:r>
                        <a:rPr lang="en-US" sz="1100" kern="100">
                          <a:latin typeface="Times New Roman"/>
                          <a:ea typeface="맑은 고딕"/>
                          <a:cs typeface="Times New Roman"/>
                        </a:rPr>
                        <a:t>4</a:t>
                      </a:r>
                      <a:endParaRPr lang="ko-KR" sz="1000" kern="100">
                        <a:latin typeface="맑은 고딕"/>
                        <a:ea typeface="맑은 고딕"/>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1(0.47)</a:t>
                      </a:r>
                      <a:endParaRPr lang="ko-KR" sz="10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3 (1.86)</a:t>
                      </a:r>
                      <a:endParaRPr lang="ko-KR" sz="1000" kern="100">
                        <a:latin typeface="맑은 고딕"/>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 (0.00)</a:t>
                      </a:r>
                      <a:endParaRPr lang="ko-KR" sz="1000" kern="100">
                        <a:latin typeface="맑은 고딕"/>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r>
              <a:tr h="163195">
                <a:tc>
                  <a:txBody>
                    <a:bodyPr/>
                    <a:lstStyle/>
                    <a:p>
                      <a:pPr algn="ctr" latinLnBrk="1">
                        <a:lnSpc>
                          <a:spcPct val="115000"/>
                        </a:lnSpc>
                        <a:spcAft>
                          <a:spcPts val="0"/>
                        </a:spcAft>
                      </a:pPr>
                      <a:r>
                        <a:rPr lang="en-US" sz="1100" kern="100">
                          <a:latin typeface="Times New Roman"/>
                          <a:ea typeface="맑은 고딕"/>
                          <a:cs typeface="Times New Roman"/>
                        </a:rPr>
                        <a:t>5</a:t>
                      </a:r>
                      <a:endParaRPr lang="ko-KR" sz="1000" kern="100">
                        <a:latin typeface="맑은 고딕"/>
                        <a:ea typeface="맑은 고딕"/>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latinLnBrk="1">
                        <a:lnSpc>
                          <a:spcPct val="115000"/>
                        </a:lnSpc>
                        <a:spcAft>
                          <a:spcPts val="0"/>
                        </a:spcAft>
                        <a:tabLst>
                          <a:tab pos="1060450" algn="l"/>
                        </a:tabLst>
                      </a:pPr>
                      <a:r>
                        <a:rPr lang="en-US" sz="1100" kern="100">
                          <a:solidFill>
                            <a:srgbClr val="000000"/>
                          </a:solidFill>
                          <a:latin typeface="Times New Roman"/>
                          <a:ea typeface="맑은 고딕"/>
                          <a:cs typeface="Times New Roman"/>
                        </a:rPr>
                        <a:t>3(1.42)</a:t>
                      </a:r>
                      <a:endParaRPr lang="ko-KR" sz="10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4 (2.48)</a:t>
                      </a:r>
                      <a:endParaRPr lang="ko-KR" sz="1000" kern="100">
                        <a:latin typeface="맑은 고딕"/>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 (0.00)</a:t>
                      </a:r>
                      <a:endParaRPr lang="ko-KR" sz="1000" kern="100">
                        <a:latin typeface="맑은 고딕"/>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r>
              <a:tr h="163195">
                <a:tc>
                  <a:txBody>
                    <a:bodyPr/>
                    <a:lstStyle/>
                    <a:p>
                      <a:pPr algn="ctr" latinLnBrk="1">
                        <a:lnSpc>
                          <a:spcPct val="115000"/>
                        </a:lnSpc>
                        <a:spcAft>
                          <a:spcPts val="0"/>
                        </a:spcAft>
                      </a:pPr>
                      <a:r>
                        <a:rPr lang="en-US" sz="1100" kern="100">
                          <a:latin typeface="Times New Roman"/>
                          <a:ea typeface="맑은 고딕"/>
                          <a:cs typeface="Times New Roman"/>
                        </a:rPr>
                        <a:t>6</a:t>
                      </a:r>
                      <a:endParaRPr lang="ko-KR" sz="1000" kern="100">
                        <a:latin typeface="맑은 고딕"/>
                        <a:ea typeface="맑은 고딕"/>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1(0.47)</a:t>
                      </a:r>
                      <a:endParaRPr lang="ko-KR" sz="10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2 (1.24)</a:t>
                      </a:r>
                      <a:endParaRPr lang="ko-KR" sz="1000" kern="100">
                        <a:latin typeface="맑은 고딕"/>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r>
              <a:tr h="163195">
                <a:tc>
                  <a:txBody>
                    <a:bodyPr/>
                    <a:lstStyle/>
                    <a:p>
                      <a:pPr algn="ctr" latinLnBrk="1">
                        <a:lnSpc>
                          <a:spcPct val="115000"/>
                        </a:lnSpc>
                        <a:spcAft>
                          <a:spcPts val="0"/>
                        </a:spcAft>
                      </a:pPr>
                      <a:r>
                        <a:rPr lang="en-US" sz="1100" kern="100">
                          <a:latin typeface="Times New Roman"/>
                          <a:ea typeface="맑은 고딕"/>
                          <a:cs typeface="Times New Roman"/>
                        </a:rPr>
                        <a:t>7</a:t>
                      </a:r>
                      <a:endParaRPr lang="ko-KR" sz="1000" kern="100">
                        <a:latin typeface="맑은 고딕"/>
                        <a:ea typeface="맑은 고딕"/>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1(0.47)</a:t>
                      </a:r>
                      <a:endParaRPr lang="ko-KR" sz="10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 (0.00)</a:t>
                      </a:r>
                      <a:endParaRPr lang="ko-KR" sz="1000" kern="100">
                        <a:latin typeface="맑은 고딕"/>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r>
              <a:tr h="163195">
                <a:tc>
                  <a:txBody>
                    <a:bodyPr/>
                    <a:lstStyle/>
                    <a:p>
                      <a:pPr algn="ctr" latinLnBrk="1">
                        <a:lnSpc>
                          <a:spcPct val="115000"/>
                        </a:lnSpc>
                        <a:spcAft>
                          <a:spcPts val="0"/>
                        </a:spcAft>
                      </a:pPr>
                      <a:r>
                        <a:rPr lang="en-US" sz="1100" kern="100">
                          <a:latin typeface="Times New Roman"/>
                          <a:ea typeface="맑은 고딕"/>
                          <a:cs typeface="Times New Roman"/>
                        </a:rPr>
                        <a:t>8</a:t>
                      </a:r>
                      <a:endParaRPr lang="ko-KR" sz="1000" kern="100">
                        <a:latin typeface="맑은 고딕"/>
                        <a:ea typeface="맑은 고딕"/>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r" latinLnBrk="1">
                        <a:lnSpc>
                          <a:spcPct val="115000"/>
                        </a:lnSpc>
                        <a:spcAft>
                          <a:spcPts val="0"/>
                        </a:spcAft>
                        <a:tabLst>
                          <a:tab pos="1053465" algn="l"/>
                        </a:tabLst>
                      </a:pPr>
                      <a:r>
                        <a:rPr lang="en-US" sz="1100" kern="100">
                          <a:solidFill>
                            <a:srgbClr val="000000"/>
                          </a:solidFill>
                          <a:latin typeface="Times New Roman"/>
                          <a:ea typeface="맑은 고딕"/>
                          <a:cs typeface="Times New Roman"/>
                        </a:rPr>
                        <a:t>0(0.00)</a:t>
                      </a:r>
                      <a:endParaRPr lang="ko-KR" sz="10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 (0.00)</a:t>
                      </a:r>
                      <a:endParaRPr lang="ko-KR" sz="1000" kern="100">
                        <a:latin typeface="맑은 고딕"/>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r>
              <a:tr h="155575">
                <a:tc>
                  <a:txBody>
                    <a:bodyPr/>
                    <a:lstStyle/>
                    <a:p>
                      <a:pPr algn="ctr" latinLnBrk="1">
                        <a:lnSpc>
                          <a:spcPct val="115000"/>
                        </a:lnSpc>
                        <a:spcAft>
                          <a:spcPts val="0"/>
                        </a:spcAft>
                      </a:pPr>
                      <a:r>
                        <a:rPr lang="en-US" sz="1100" kern="100">
                          <a:latin typeface="Times New Roman"/>
                          <a:ea typeface="맑은 고딕"/>
                          <a:cs typeface="Times New Roman"/>
                        </a:rPr>
                        <a:t>9</a:t>
                      </a:r>
                      <a:endParaRPr lang="ko-KR" sz="1000" kern="100">
                        <a:latin typeface="맑은 고딕"/>
                        <a:ea typeface="맑은 고딕"/>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latinLnBrk="1">
                        <a:lnSpc>
                          <a:spcPct val="115000"/>
                        </a:lnSpc>
                        <a:spcAft>
                          <a:spcPts val="0"/>
                        </a:spcAft>
                      </a:pPr>
                      <a:r>
                        <a:rPr lang="en-US" sz="1100" kern="100" dirty="0">
                          <a:solidFill>
                            <a:srgbClr val="000000"/>
                          </a:solidFill>
                          <a:latin typeface="Times New Roman"/>
                          <a:ea typeface="맑은 고딕"/>
                          <a:cs typeface="Times New Roman"/>
                        </a:rPr>
                        <a:t>1(0.47)</a:t>
                      </a:r>
                      <a:endParaRPr lang="ko-KR" sz="1000" kern="100" dirty="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1 (0.62)</a:t>
                      </a:r>
                      <a:endParaRPr lang="ko-KR" sz="1000" kern="100">
                        <a:latin typeface="맑은 고딕"/>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r>
              <a:tr h="170815">
                <a:tc>
                  <a:txBody>
                    <a:bodyPr/>
                    <a:lstStyle/>
                    <a:p>
                      <a:pPr algn="ctr" latinLnBrk="1">
                        <a:lnSpc>
                          <a:spcPct val="115000"/>
                        </a:lnSpc>
                        <a:spcAft>
                          <a:spcPts val="0"/>
                        </a:spcAft>
                      </a:pPr>
                      <a:r>
                        <a:rPr lang="en-US" sz="1100" kern="100">
                          <a:latin typeface="Times New Roman"/>
                          <a:ea typeface="맑은 고딕"/>
                          <a:cs typeface="Times New Roman"/>
                        </a:rPr>
                        <a:t>Total obs.(Prob.)</a:t>
                      </a:r>
                      <a:endParaRPr lang="ko-KR" sz="1000" kern="100">
                        <a:latin typeface="맑은 고딕"/>
                        <a:ea typeface="맑은 고딕"/>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212(100%)</a:t>
                      </a:r>
                      <a:endParaRPr lang="ko-KR" sz="1000" kern="100">
                        <a:latin typeface="맑은 고딕"/>
                        <a:ea typeface="맑은 고딕"/>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161 (100%)</a:t>
                      </a:r>
                      <a:endParaRPr lang="ko-KR" sz="1000" kern="100">
                        <a:latin typeface="맑은 고딕"/>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latinLnBrk="1">
                        <a:lnSpc>
                          <a:spcPct val="115000"/>
                        </a:lnSpc>
                        <a:spcAft>
                          <a:spcPts val="0"/>
                        </a:spcAft>
                      </a:pPr>
                      <a:r>
                        <a:rPr lang="en-US" sz="1100" kern="100" dirty="0">
                          <a:solidFill>
                            <a:srgbClr val="000000"/>
                          </a:solidFill>
                          <a:latin typeface="Times New Roman"/>
                          <a:ea typeface="맑은 고딕"/>
                          <a:cs typeface="Times New Roman"/>
                        </a:rPr>
                        <a:t>161 (100%)</a:t>
                      </a:r>
                      <a:endParaRPr lang="ko-KR" sz="1000" kern="100" dirty="0">
                        <a:latin typeface="맑은 고딕"/>
                        <a:ea typeface="맑은 고딕"/>
                        <a:cs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661472"/>
            <a:ext cx="8229600" cy="369332"/>
          </a:xfrm>
          <a:gradFill>
            <a:gsLst>
              <a:gs pos="0">
                <a:schemeClr val="accent1">
                  <a:tint val="66000"/>
                  <a:satMod val="160000"/>
                  <a:alpha val="50000"/>
                </a:schemeClr>
              </a:gs>
              <a:gs pos="50000">
                <a:schemeClr val="accent1">
                  <a:tint val="44500"/>
                  <a:satMod val="160000"/>
                </a:schemeClr>
              </a:gs>
              <a:gs pos="100000">
                <a:schemeClr val="accent1">
                  <a:tint val="23500"/>
                  <a:satMod val="160000"/>
                </a:schemeClr>
              </a:gs>
            </a:gsLst>
            <a:lin ang="5400000" scaled="0"/>
          </a:gradFill>
          <a:ln>
            <a:noFill/>
          </a:ln>
        </p:spPr>
        <p:txBody>
          <a:bodyPr wrap="square" lIns="0" tIns="0" rIns="0" bIns="0">
            <a:spAutoFit/>
          </a:bodyPr>
          <a:lstStyle/>
          <a:p>
            <a:pPr algn="l"/>
            <a:r>
              <a:rPr lang="en-US" altLang="ko-KR" sz="2400" b="1" dirty="0" smtClean="0">
                <a:latin typeface="Times New Roman" pitchFamily="18" charset="0"/>
                <a:cs typeface="Times New Roman" pitchFamily="18" charset="0"/>
              </a:rPr>
              <a:t>3.1 Supplemental process: use of additional information</a:t>
            </a:r>
            <a:endParaRPr lang="ko-KR" altLang="en-US" sz="2400" dirty="0">
              <a:latin typeface="Times New Roman" pitchFamily="18" charset="0"/>
              <a:cs typeface="Times New Roman" pitchFamily="18" charset="0"/>
            </a:endParaRPr>
          </a:p>
        </p:txBody>
      </p:sp>
      <p:sp>
        <p:nvSpPr>
          <p:cNvPr id="3" name="부제목 2"/>
          <p:cNvSpPr>
            <a:spLocks noGrp="1"/>
          </p:cNvSpPr>
          <p:nvPr>
            <p:ph idx="1"/>
          </p:nvPr>
        </p:nvSpPr>
        <p:spPr>
          <a:noFill/>
          <a:ln>
            <a:noFill/>
          </a:ln>
        </p:spPr>
        <p:txBody>
          <a:bodyPr>
            <a:noAutofit/>
          </a:bodyPr>
          <a:lstStyle/>
          <a:p>
            <a:pPr>
              <a:lnSpc>
                <a:spcPct val="150000"/>
              </a:lnSpc>
              <a:buBlip>
                <a:blip r:embed="rId3"/>
              </a:buBlip>
            </a:pPr>
            <a:r>
              <a:rPr lang="en-US" altLang="ko-KR" sz="1800" dirty="0" smtClean="0">
                <a:latin typeface="Times New Roman" pitchFamily="18" charset="0"/>
                <a:cs typeface="Times New Roman" pitchFamily="18" charset="0"/>
              </a:rPr>
              <a:t>Now, we supplement the coarser classification with individual risk preferences</a:t>
            </a:r>
          </a:p>
          <a:p>
            <a:pPr lvl="1">
              <a:lnSpc>
                <a:spcPct val="150000"/>
              </a:lnSpc>
              <a:buBlip>
                <a:blip r:embed="rId4"/>
              </a:buBlip>
            </a:pPr>
            <a:r>
              <a:rPr lang="en-US" altLang="ko-KR" sz="1600" dirty="0" smtClean="0">
                <a:latin typeface="Times New Roman" pitchFamily="18" charset="0"/>
                <a:cs typeface="Times New Roman" pitchFamily="18" charset="0"/>
              </a:rPr>
              <a:t>While we effectively reduce multiple switching points, we may have too simple risk aversion measure compared to previous studies.</a:t>
            </a:r>
          </a:p>
          <a:p>
            <a:pPr lvl="1">
              <a:lnSpc>
                <a:spcPct val="150000"/>
              </a:lnSpc>
              <a:buBlip>
                <a:blip r:embed="rId4"/>
              </a:buBlip>
            </a:pPr>
            <a:r>
              <a:rPr lang="en-US" altLang="ko-KR" sz="1600" dirty="0" smtClean="0">
                <a:latin typeface="Times New Roman" pitchFamily="18" charset="0"/>
                <a:cs typeface="Times New Roman" pitchFamily="18" charset="0"/>
              </a:rPr>
              <a:t>The predictive accuracy may depend on subjects’ numerical skills, so that we have to take heterogeneity into account (Dave et al. (2010))</a:t>
            </a:r>
          </a:p>
          <a:p>
            <a:pPr lvl="1">
              <a:lnSpc>
                <a:spcPct val="150000"/>
              </a:lnSpc>
              <a:buBlip>
                <a:blip r:embed="rId4"/>
              </a:buBlip>
            </a:pPr>
            <a:r>
              <a:rPr lang="en-US" altLang="ko-KR" sz="1600" dirty="0" smtClean="0">
                <a:latin typeface="Times New Roman" pitchFamily="18" charset="0"/>
                <a:cs typeface="Times New Roman" pitchFamily="18" charset="0"/>
              </a:rPr>
              <a:t>We supplement our experiment with individual characteristics of past risk behaviors </a:t>
            </a:r>
          </a:p>
          <a:p>
            <a:pPr lvl="1">
              <a:lnSpc>
                <a:spcPct val="150000"/>
              </a:lnSpc>
              <a:buBlip>
                <a:blip r:embed="rId4"/>
              </a:buBlip>
            </a:pPr>
            <a:r>
              <a:rPr lang="en-US" altLang="ko-KR" sz="1600" dirty="0" smtClean="0">
                <a:latin typeface="Times New Roman" pitchFamily="18" charset="0"/>
                <a:cs typeface="Times New Roman" pitchFamily="18" charset="0"/>
              </a:rPr>
              <a:t>Make binary variables with respect to experiences of lottery purchases, gambles, stock investment, and money lending, respectively and count the number of  experience from 0 to 4.</a:t>
            </a:r>
          </a:p>
          <a:p>
            <a:pPr lvl="1">
              <a:lnSpc>
                <a:spcPct val="150000"/>
              </a:lnSpc>
              <a:buBlip>
                <a:blip r:embed="rId4"/>
              </a:buBlip>
            </a:pPr>
            <a:r>
              <a:rPr lang="en-US" altLang="ko-KR" sz="1600" dirty="0" smtClean="0">
                <a:latin typeface="Times New Roman" pitchFamily="18" charset="0"/>
                <a:cs typeface="Times New Roman" pitchFamily="18" charset="0"/>
              </a:rPr>
              <a:t>Categorize subjects into 2 groups, low risk group with 0-2, and high risk group with 3-4 experiences, two groups are almost evenly distributed (0.4969 </a:t>
            </a:r>
            <a:r>
              <a:rPr lang="en-US" altLang="ko-KR" sz="1600" dirty="0" err="1" smtClean="0">
                <a:latin typeface="Times New Roman" pitchFamily="18" charset="0"/>
                <a:cs typeface="Times New Roman" pitchFamily="18" charset="0"/>
              </a:rPr>
              <a:t>vs</a:t>
            </a:r>
            <a:r>
              <a:rPr lang="en-US" altLang="ko-KR" sz="1600" dirty="0" smtClean="0">
                <a:latin typeface="Times New Roman" pitchFamily="18" charset="0"/>
                <a:cs typeface="Times New Roman" pitchFamily="18" charset="0"/>
              </a:rPr>
              <a:t> 0.503) . </a:t>
            </a: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800" dirty="0" smtClean="0">
              <a:latin typeface="Times New Roman" pitchFamily="18" charset="0"/>
              <a:cs typeface="Times New Roman" pitchFamily="18" charset="0"/>
            </a:endParaRPr>
          </a:p>
        </p:txBody>
      </p:sp>
      <p:pic>
        <p:nvPicPr>
          <p:cNvPr id="1032" name="Picture 8"/>
          <p:cNvPicPr>
            <a:picLocks noChangeAspect="1" noChangeArrowheads="1"/>
          </p:cNvPicPr>
          <p:nvPr/>
        </p:nvPicPr>
        <p:blipFill>
          <a:blip r:embed="rId5" cstate="print"/>
          <a:srcRect/>
          <a:stretch>
            <a:fillRect/>
          </a:stretch>
        </p:blipFill>
        <p:spPr bwMode="auto">
          <a:xfrm>
            <a:off x="7740352" y="116632"/>
            <a:ext cx="1279798" cy="179834"/>
          </a:xfrm>
          <a:prstGeom prst="rect">
            <a:avLst/>
          </a:prstGeom>
          <a:noFill/>
          <a:ln w="9525">
            <a:noFill/>
            <a:miter lim="800000"/>
            <a:headEnd/>
            <a:tailEnd/>
          </a:ln>
        </p:spPr>
      </p:pic>
      <p:sp>
        <p:nvSpPr>
          <p:cNvPr id="6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661472"/>
            <a:ext cx="8229600" cy="369332"/>
          </a:xfrm>
          <a:gradFill>
            <a:gsLst>
              <a:gs pos="0">
                <a:schemeClr val="accent1">
                  <a:tint val="66000"/>
                  <a:satMod val="160000"/>
                  <a:alpha val="50000"/>
                </a:schemeClr>
              </a:gs>
              <a:gs pos="50000">
                <a:schemeClr val="accent1">
                  <a:tint val="44500"/>
                  <a:satMod val="160000"/>
                </a:schemeClr>
              </a:gs>
              <a:gs pos="100000">
                <a:schemeClr val="accent1">
                  <a:tint val="23500"/>
                  <a:satMod val="160000"/>
                </a:schemeClr>
              </a:gs>
            </a:gsLst>
            <a:lin ang="5400000" scaled="0"/>
          </a:gradFill>
          <a:ln>
            <a:noFill/>
          </a:ln>
        </p:spPr>
        <p:txBody>
          <a:bodyPr wrap="square" lIns="0" tIns="0" rIns="0" bIns="0">
            <a:spAutoFit/>
          </a:bodyPr>
          <a:lstStyle/>
          <a:p>
            <a:pPr algn="l"/>
            <a:r>
              <a:rPr lang="en-US" altLang="ko-KR" sz="2400" b="1" dirty="0" smtClean="0">
                <a:latin typeface="Times New Roman" pitchFamily="18" charset="0"/>
                <a:cs typeface="Times New Roman" pitchFamily="18" charset="0"/>
              </a:rPr>
              <a:t>3.1 Supplemental process (</a:t>
            </a:r>
            <a:r>
              <a:rPr lang="en-US" altLang="ko-KR" sz="2400" b="1" dirty="0" err="1" smtClean="0">
                <a:latin typeface="Times New Roman" pitchFamily="18" charset="0"/>
                <a:cs typeface="Times New Roman" pitchFamily="18" charset="0"/>
              </a:rPr>
              <a:t>con’t</a:t>
            </a:r>
            <a:r>
              <a:rPr lang="en-US" altLang="ko-KR" sz="2400" b="1" dirty="0" smtClean="0">
                <a:latin typeface="Times New Roman" pitchFamily="18" charset="0"/>
                <a:cs typeface="Times New Roman" pitchFamily="18" charset="0"/>
              </a:rPr>
              <a:t>)</a:t>
            </a:r>
            <a:endParaRPr lang="ko-KR" altLang="en-US" sz="2400" dirty="0">
              <a:latin typeface="Times New Roman" pitchFamily="18" charset="0"/>
              <a:cs typeface="Times New Roman" pitchFamily="18" charset="0"/>
            </a:endParaRPr>
          </a:p>
        </p:txBody>
      </p:sp>
      <p:sp>
        <p:nvSpPr>
          <p:cNvPr id="3" name="부제목 2"/>
          <p:cNvSpPr>
            <a:spLocks noGrp="1"/>
          </p:cNvSpPr>
          <p:nvPr>
            <p:ph idx="1"/>
          </p:nvPr>
        </p:nvSpPr>
        <p:spPr>
          <a:xfrm>
            <a:off x="395536" y="1556792"/>
            <a:ext cx="8229600" cy="4525963"/>
          </a:xfrm>
          <a:noFill/>
          <a:ln>
            <a:noFill/>
          </a:ln>
        </p:spPr>
        <p:txBody>
          <a:bodyPr>
            <a:noAutofit/>
          </a:bodyPr>
          <a:lstStyle/>
          <a:p>
            <a:pPr lvl="1">
              <a:lnSpc>
                <a:spcPct val="150000"/>
              </a:lnSpc>
              <a:buBlip>
                <a:blip r:embed="rId3"/>
              </a:buBlip>
            </a:pPr>
            <a:r>
              <a:rPr lang="en-US" altLang="ko-KR" sz="1600" dirty="0" smtClean="0">
                <a:latin typeface="Times New Roman" pitchFamily="18" charset="0"/>
                <a:cs typeface="Times New Roman" pitchFamily="18" charset="0"/>
              </a:rPr>
              <a:t>Split each rank of risk aversion in the experiment into 2 distinct ranks, hence we have 14 ordered ranks of risk aversion. </a:t>
            </a:r>
          </a:p>
          <a:p>
            <a:pPr lvl="1">
              <a:lnSpc>
                <a:spcPct val="150000"/>
              </a:lnSpc>
              <a:buBlip>
                <a:blip r:embed="rId3"/>
              </a:buBlip>
            </a:pPr>
            <a:r>
              <a:rPr lang="en-US" altLang="ko-KR" sz="1600" dirty="0" smtClean="0">
                <a:latin typeface="Times New Roman" pitchFamily="18" charset="0"/>
                <a:cs typeface="Times New Roman" pitchFamily="18" charset="0"/>
              </a:rPr>
              <a:t>Supplemental process is illustrated in Fig. 1</a:t>
            </a:r>
          </a:p>
        </p:txBody>
      </p:sp>
      <p:pic>
        <p:nvPicPr>
          <p:cNvPr id="1032" name="Picture 8"/>
          <p:cNvPicPr>
            <a:picLocks noChangeAspect="1" noChangeArrowheads="1"/>
          </p:cNvPicPr>
          <p:nvPr/>
        </p:nvPicPr>
        <p:blipFill>
          <a:blip r:embed="rId4" cstate="print"/>
          <a:srcRect/>
          <a:stretch>
            <a:fillRect/>
          </a:stretch>
        </p:blipFill>
        <p:spPr bwMode="auto">
          <a:xfrm>
            <a:off x="7740352" y="116632"/>
            <a:ext cx="1279798" cy="179834"/>
          </a:xfrm>
          <a:prstGeom prst="rect">
            <a:avLst/>
          </a:prstGeom>
          <a:noFill/>
          <a:ln w="9525">
            <a:noFill/>
            <a:miter lim="800000"/>
            <a:headEnd/>
            <a:tailEnd/>
          </a:ln>
        </p:spPr>
      </p:pic>
      <p:sp>
        <p:nvSpPr>
          <p:cNvPr id="6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36" name="표 35"/>
          <p:cNvGraphicFramePr>
            <a:graphicFrameLocks noGrp="1"/>
          </p:cNvGraphicFramePr>
          <p:nvPr/>
        </p:nvGraphicFramePr>
        <p:xfrm>
          <a:off x="1524000" y="2759639"/>
          <a:ext cx="6096000" cy="1338721"/>
        </p:xfrm>
        <a:graphic>
          <a:graphicData uri="http://schemas.openxmlformats.org/drawingml/2006/table">
            <a:tbl>
              <a:tblPr/>
              <a:tblGrid>
                <a:gridCol w="3048000"/>
                <a:gridCol w="3048000"/>
              </a:tblGrid>
              <a:tr h="250469">
                <a:tc rowSpan="2">
                  <a:txBody>
                    <a:bodyPr/>
                    <a:lstStyle/>
                    <a:p>
                      <a:pPr algn="just" latinLnBrk="1">
                        <a:lnSpc>
                          <a:spcPct val="150000"/>
                        </a:lnSpc>
                        <a:spcAft>
                          <a:spcPts val="0"/>
                        </a:spcAft>
                      </a:pPr>
                      <a:endParaRPr lang="en-US" sz="1100" kern="100" dirty="0">
                        <a:latin typeface="Times New Roman"/>
                        <a:cs typeface="Times New Roman"/>
                      </a:endParaRPr>
                    </a:p>
                  </a:txBody>
                  <a:tcPr marL="68310" marR="68310" marT="0" marB="0">
                    <a:lnL>
                      <a:noFill/>
                    </a:lnL>
                    <a:lnR>
                      <a:noFill/>
                    </a:lnR>
                    <a:lnT>
                      <a:noFill/>
                    </a:lnT>
                    <a:lnB>
                      <a:noFill/>
                    </a:lnB>
                  </a:tcPr>
                </a:tc>
                <a:tc>
                  <a:txBody>
                    <a:bodyPr/>
                    <a:lstStyle/>
                    <a:p>
                      <a:pPr algn="just" latinLnBrk="1">
                        <a:lnSpc>
                          <a:spcPct val="150000"/>
                        </a:lnSpc>
                        <a:spcAft>
                          <a:spcPts val="0"/>
                        </a:spcAft>
                      </a:pPr>
                      <a:endParaRPr lang="en-US" sz="1100" kern="100">
                        <a:latin typeface="Times New Roman"/>
                        <a:cs typeface="Times New Roman"/>
                      </a:endParaRPr>
                    </a:p>
                  </a:txBody>
                  <a:tcPr marL="68310" marR="68310" marT="0" marB="0">
                    <a:lnL>
                      <a:noFill/>
                    </a:lnL>
                    <a:lnR>
                      <a:noFill/>
                    </a:lnR>
                    <a:lnT>
                      <a:noFill/>
                    </a:lnT>
                    <a:lnB>
                      <a:noFill/>
                    </a:lnB>
                  </a:tcPr>
                </a:tc>
              </a:tr>
              <a:tr h="1087261">
                <a:tc vMerge="1">
                  <a:txBody>
                    <a:bodyPr/>
                    <a:lstStyle/>
                    <a:p>
                      <a:pPr latinLnBrk="1"/>
                      <a:endParaRPr lang="ko-KR" altLang="en-US"/>
                    </a:p>
                  </a:txBody>
                  <a:tcPr/>
                </a:tc>
                <a:tc>
                  <a:txBody>
                    <a:bodyPr/>
                    <a:lstStyle/>
                    <a:p>
                      <a:pPr algn="just" latinLnBrk="1">
                        <a:lnSpc>
                          <a:spcPct val="150000"/>
                        </a:lnSpc>
                        <a:spcAft>
                          <a:spcPts val="0"/>
                        </a:spcAft>
                      </a:pPr>
                      <a:endParaRPr lang="en-US" sz="1100" kern="100" dirty="0">
                        <a:latin typeface="Times New Roman"/>
                        <a:cs typeface="Times New Roman"/>
                      </a:endParaRPr>
                    </a:p>
                  </a:txBody>
                  <a:tcPr marL="68310" marR="68310" marT="0" marB="0">
                    <a:lnL>
                      <a:noFill/>
                    </a:lnL>
                    <a:lnR>
                      <a:noFill/>
                    </a:lnR>
                    <a:lnT>
                      <a:noFill/>
                    </a:lnT>
                    <a:lnB>
                      <a:noFill/>
                    </a:lnB>
                  </a:tcPr>
                </a:tc>
              </a:tr>
            </a:tbl>
          </a:graphicData>
        </a:graphic>
      </p:graphicFrame>
      <p:graphicFrame>
        <p:nvGraphicFramePr>
          <p:cNvPr id="37" name="다이어그램 36"/>
          <p:cNvGraphicFramePr/>
          <p:nvPr/>
        </p:nvGraphicFramePr>
        <p:xfrm>
          <a:off x="2483768" y="2996952"/>
          <a:ext cx="1391478" cy="234055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38" name="다이어그램 37"/>
          <p:cNvGraphicFramePr/>
          <p:nvPr/>
        </p:nvGraphicFramePr>
        <p:xfrm>
          <a:off x="3923928" y="3068960"/>
          <a:ext cx="2872077" cy="1176793"/>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aphicFrame>
        <p:nvGraphicFramePr>
          <p:cNvPr id="39" name="다이어그램 38"/>
          <p:cNvGraphicFramePr/>
          <p:nvPr/>
        </p:nvGraphicFramePr>
        <p:xfrm>
          <a:off x="3923928" y="4293096"/>
          <a:ext cx="2872436" cy="1073426"/>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
        <p:nvSpPr>
          <p:cNvPr id="6160" name="Rectangle 16"/>
          <p:cNvSpPr>
            <a:spLocks noChangeArrowheads="1"/>
          </p:cNvSpPr>
          <p:nvPr/>
        </p:nvSpPr>
        <p:spPr bwMode="auto">
          <a:xfrm>
            <a:off x="2483768" y="5805264"/>
            <a:ext cx="4679504"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ko-KR" sz="1600" b="1" i="0" u="none" strike="noStrike" cap="none" normalizeH="0" baseline="0" dirty="0" smtClean="0">
                <a:ln>
                  <a:noFill/>
                </a:ln>
                <a:solidFill>
                  <a:schemeClr val="tx1"/>
                </a:solidFill>
                <a:effectLst/>
                <a:latin typeface="Times New Roman" pitchFamily="18" charset="0"/>
                <a:ea typeface="맑은 고딕" pitchFamily="50" charset="-127"/>
                <a:cs typeface="Times New Roman" pitchFamily="18" charset="0"/>
              </a:rPr>
              <a:t>Fig 1</a:t>
            </a:r>
            <a:r>
              <a:rPr kumimoji="1" lang="en-US" altLang="ko-KR" sz="1600" b="0" i="0" u="none" strike="noStrike" cap="none" normalizeH="0" baseline="0" dirty="0" smtClean="0">
                <a:ln>
                  <a:noFill/>
                </a:ln>
                <a:solidFill>
                  <a:schemeClr val="tx1"/>
                </a:solidFill>
                <a:effectLst/>
                <a:latin typeface="Times New Roman" pitchFamily="18" charset="0"/>
                <a:ea typeface="맑은 고딕" pitchFamily="50" charset="-127"/>
                <a:cs typeface="Times New Roman" pitchFamily="18" charset="0"/>
              </a:rPr>
              <a:t>. Illustration of Ordered Rank of Risk Aversion</a:t>
            </a:r>
            <a:endParaRPr kumimoji="1" lang="en-US" altLang="ko-KR" sz="16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661472"/>
            <a:ext cx="8229600" cy="369332"/>
          </a:xfrm>
          <a:gradFill>
            <a:gsLst>
              <a:gs pos="0">
                <a:schemeClr val="accent1">
                  <a:tint val="66000"/>
                  <a:satMod val="160000"/>
                  <a:alpha val="50000"/>
                </a:schemeClr>
              </a:gs>
              <a:gs pos="50000">
                <a:schemeClr val="accent1">
                  <a:tint val="44500"/>
                  <a:satMod val="160000"/>
                </a:schemeClr>
              </a:gs>
              <a:gs pos="100000">
                <a:schemeClr val="accent1">
                  <a:tint val="23500"/>
                  <a:satMod val="160000"/>
                </a:schemeClr>
              </a:gs>
            </a:gsLst>
            <a:lin ang="5400000" scaled="0"/>
          </a:gradFill>
          <a:ln>
            <a:noFill/>
          </a:ln>
        </p:spPr>
        <p:txBody>
          <a:bodyPr wrap="square" lIns="0" tIns="0" rIns="0" bIns="0">
            <a:spAutoFit/>
          </a:bodyPr>
          <a:lstStyle/>
          <a:p>
            <a:pPr algn="l"/>
            <a:r>
              <a:rPr lang="en-US" altLang="ko-KR" sz="2400" b="1" dirty="0" smtClean="0">
                <a:latin typeface="Times New Roman" pitchFamily="18" charset="0"/>
                <a:cs typeface="Times New Roman" pitchFamily="18" charset="0"/>
              </a:rPr>
              <a:t>3.1 Ordered risk aversion</a:t>
            </a:r>
            <a:endParaRPr lang="ko-KR" altLang="en-US" sz="2400" dirty="0">
              <a:latin typeface="Times New Roman" pitchFamily="18" charset="0"/>
              <a:cs typeface="Times New Roman" pitchFamily="18" charset="0"/>
            </a:endParaRPr>
          </a:p>
        </p:txBody>
      </p:sp>
      <p:sp>
        <p:nvSpPr>
          <p:cNvPr id="3" name="부제목 2"/>
          <p:cNvSpPr>
            <a:spLocks noGrp="1"/>
          </p:cNvSpPr>
          <p:nvPr>
            <p:ph idx="1"/>
          </p:nvPr>
        </p:nvSpPr>
        <p:spPr>
          <a:noFill/>
          <a:ln>
            <a:noFill/>
          </a:ln>
        </p:spPr>
        <p:txBody>
          <a:bodyPr>
            <a:noAutofit/>
          </a:bodyPr>
          <a:lstStyle/>
          <a:p>
            <a:pPr>
              <a:lnSpc>
                <a:spcPct val="150000"/>
              </a:lnSpc>
              <a:buBlip>
                <a:blip r:embed="rId3"/>
              </a:buBlip>
            </a:pPr>
            <a:r>
              <a:rPr lang="en-US" altLang="ko-KR" sz="1800" dirty="0" smtClean="0">
                <a:latin typeface="Times New Roman" pitchFamily="18" charset="0"/>
                <a:cs typeface="Times New Roman" pitchFamily="18" charset="0"/>
              </a:rPr>
              <a:t>By supplemental process, </a:t>
            </a:r>
          </a:p>
          <a:p>
            <a:pPr lvl="1">
              <a:lnSpc>
                <a:spcPct val="150000"/>
              </a:lnSpc>
              <a:buBlip>
                <a:blip r:embed="rId4"/>
              </a:buBlip>
            </a:pPr>
            <a:r>
              <a:rPr lang="en-US" altLang="ko-KR" sz="1600" dirty="0" smtClean="0">
                <a:latin typeface="Times New Roman" pitchFamily="18" charset="0"/>
                <a:cs typeface="Times New Roman" pitchFamily="18" charset="0"/>
              </a:rPr>
              <a:t>The measurement depends on only rank of risk aversion, by imposing ‘duality’ stating that the risk averse should choose less risky gambles (Diamond and </a:t>
            </a:r>
            <a:r>
              <a:rPr lang="en-US" altLang="ko-KR" sz="1600" dirty="0" err="1" smtClean="0">
                <a:latin typeface="Times New Roman" pitchFamily="18" charset="0"/>
                <a:cs typeface="Times New Roman" pitchFamily="18" charset="0"/>
              </a:rPr>
              <a:t>Stiglitz</a:t>
            </a:r>
            <a:r>
              <a:rPr lang="en-US" altLang="ko-KR" sz="1600" dirty="0" smtClean="0">
                <a:latin typeface="Times New Roman" pitchFamily="18" charset="0"/>
                <a:cs typeface="Times New Roman" pitchFamily="18" charset="0"/>
              </a:rPr>
              <a:t> (1974))</a:t>
            </a:r>
          </a:p>
          <a:p>
            <a:pPr lvl="1">
              <a:lnSpc>
                <a:spcPct val="150000"/>
              </a:lnSpc>
              <a:buBlip>
                <a:blip r:embed="rId4"/>
              </a:buBlip>
            </a:pPr>
            <a:r>
              <a:rPr lang="en-US" altLang="ko-KR" sz="1600" dirty="0" smtClean="0">
                <a:latin typeface="Times New Roman" pitchFamily="18" charset="0"/>
                <a:cs typeface="Times New Roman" pitchFamily="18" charset="0"/>
              </a:rPr>
              <a:t>The method makes up the coarser classification with the real observed risk preferences.</a:t>
            </a:r>
          </a:p>
          <a:p>
            <a:pPr lvl="1">
              <a:lnSpc>
                <a:spcPct val="150000"/>
              </a:lnSpc>
              <a:buBlip>
                <a:blip r:embed="rId4"/>
              </a:buBlip>
            </a:pPr>
            <a:endParaRPr lang="en-US" altLang="ko-KR" sz="1800" dirty="0" smtClean="0">
              <a:latin typeface="Times New Roman" pitchFamily="18" charset="0"/>
              <a:cs typeface="Times New Roman" pitchFamily="18" charset="0"/>
            </a:endParaRPr>
          </a:p>
        </p:txBody>
      </p:sp>
      <p:pic>
        <p:nvPicPr>
          <p:cNvPr id="1032" name="Picture 8"/>
          <p:cNvPicPr>
            <a:picLocks noChangeAspect="1" noChangeArrowheads="1"/>
          </p:cNvPicPr>
          <p:nvPr/>
        </p:nvPicPr>
        <p:blipFill>
          <a:blip r:embed="rId5" cstate="print"/>
          <a:srcRect/>
          <a:stretch>
            <a:fillRect/>
          </a:stretch>
        </p:blipFill>
        <p:spPr bwMode="auto">
          <a:xfrm>
            <a:off x="7740352" y="116632"/>
            <a:ext cx="1279798" cy="179834"/>
          </a:xfrm>
          <a:prstGeom prst="rect">
            <a:avLst/>
          </a:prstGeom>
          <a:noFill/>
          <a:ln w="9525">
            <a:noFill/>
            <a:miter lim="800000"/>
            <a:headEnd/>
            <a:tailEnd/>
          </a:ln>
        </p:spPr>
      </p:pic>
      <p:sp>
        <p:nvSpPr>
          <p:cNvPr id="6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pic>
        <p:nvPicPr>
          <p:cNvPr id="8" name="그림 7"/>
          <p:cNvPicPr/>
          <p:nvPr/>
        </p:nvPicPr>
        <p:blipFill>
          <a:blip r:embed="rId6" cstate="print"/>
          <a:srcRect/>
          <a:stretch>
            <a:fillRect/>
          </a:stretch>
        </p:blipFill>
        <p:spPr bwMode="auto">
          <a:xfrm>
            <a:off x="2771800" y="3356992"/>
            <a:ext cx="3736975" cy="2664296"/>
          </a:xfrm>
          <a:prstGeom prst="rect">
            <a:avLst/>
          </a:prstGeom>
          <a:noFill/>
          <a:ln w="9525">
            <a:noFill/>
            <a:miter lim="800000"/>
            <a:headEnd/>
            <a:tailEnd/>
          </a:ln>
        </p:spPr>
      </p:pic>
      <p:sp>
        <p:nvSpPr>
          <p:cNvPr id="47105" name="Rectangle 1"/>
          <p:cNvSpPr>
            <a:spLocks noChangeArrowheads="1"/>
          </p:cNvSpPr>
          <p:nvPr/>
        </p:nvSpPr>
        <p:spPr bwMode="auto">
          <a:xfrm>
            <a:off x="1979712" y="6093296"/>
            <a:ext cx="5544616"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1" lang="en-US" altLang="ko-KR" sz="1600" b="1" i="0" u="none" strike="noStrike" cap="none" normalizeH="0" baseline="0" dirty="0" smtClean="0">
                <a:ln>
                  <a:noFill/>
                </a:ln>
                <a:solidFill>
                  <a:schemeClr val="tx1"/>
                </a:solidFill>
                <a:effectLst/>
                <a:latin typeface="Times New Roman" pitchFamily="18" charset="0"/>
                <a:ea typeface="맑은 고딕" pitchFamily="50" charset="-127"/>
                <a:cs typeface="Times New Roman" pitchFamily="18" charset="0"/>
              </a:rPr>
              <a:t>Fig. 2</a:t>
            </a:r>
            <a:r>
              <a:rPr kumimoji="1" lang="en-US" altLang="ko-KR" sz="1600" b="0" i="0" u="none" strike="noStrike" cap="none" normalizeH="0" baseline="0" dirty="0" smtClean="0">
                <a:ln>
                  <a:noFill/>
                </a:ln>
                <a:solidFill>
                  <a:schemeClr val="tx1"/>
                </a:solidFill>
                <a:effectLst/>
                <a:latin typeface="Times New Roman" pitchFamily="18" charset="0"/>
                <a:ea typeface="맑은 고딕" pitchFamily="50" charset="-127"/>
                <a:cs typeface="Times New Roman" pitchFamily="18" charset="0"/>
              </a:rPr>
              <a:t> Cumulative Distribution of Ordered Risk Aversion</a:t>
            </a:r>
            <a:endParaRPr kumimoji="1" lang="en-US" altLang="ko-KR" sz="16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661472"/>
            <a:ext cx="8229600" cy="369332"/>
          </a:xfrm>
          <a:gradFill>
            <a:gsLst>
              <a:gs pos="0">
                <a:schemeClr val="accent1">
                  <a:tint val="66000"/>
                  <a:satMod val="160000"/>
                  <a:alpha val="50000"/>
                </a:schemeClr>
              </a:gs>
              <a:gs pos="50000">
                <a:schemeClr val="accent1">
                  <a:tint val="44500"/>
                  <a:satMod val="160000"/>
                </a:schemeClr>
              </a:gs>
              <a:gs pos="100000">
                <a:schemeClr val="accent1">
                  <a:tint val="23500"/>
                  <a:satMod val="160000"/>
                </a:schemeClr>
              </a:gs>
            </a:gsLst>
            <a:lin ang="5400000" scaled="0"/>
          </a:gradFill>
          <a:ln>
            <a:noFill/>
          </a:ln>
        </p:spPr>
        <p:txBody>
          <a:bodyPr wrap="square" lIns="0" tIns="0" rIns="0" bIns="0">
            <a:spAutoFit/>
          </a:bodyPr>
          <a:lstStyle/>
          <a:p>
            <a:pPr algn="l"/>
            <a:r>
              <a:rPr lang="en-US" altLang="ko-KR" sz="2400" b="1" dirty="0" smtClean="0">
                <a:latin typeface="Times New Roman" pitchFamily="18" charset="0"/>
                <a:cs typeface="Times New Roman" pitchFamily="18" charset="0"/>
              </a:rPr>
              <a:t>3.1 </a:t>
            </a:r>
            <a:r>
              <a:rPr lang="en-US" altLang="ko-KR" sz="2400" b="1" dirty="0" err="1" smtClean="0">
                <a:latin typeface="Times New Roman" pitchFamily="18" charset="0"/>
                <a:cs typeface="Times New Roman" pitchFamily="18" charset="0"/>
              </a:rPr>
              <a:t>Quantile</a:t>
            </a:r>
            <a:r>
              <a:rPr lang="en-US" altLang="ko-KR" sz="2400" b="1" dirty="0" smtClean="0">
                <a:latin typeface="Times New Roman" pitchFamily="18" charset="0"/>
                <a:cs typeface="Times New Roman" pitchFamily="18" charset="0"/>
              </a:rPr>
              <a:t> normalization</a:t>
            </a:r>
            <a:endParaRPr lang="ko-KR" altLang="en-US" sz="2400" dirty="0">
              <a:latin typeface="Times New Roman" pitchFamily="18" charset="0"/>
              <a:cs typeface="Times New Roman" pitchFamily="18" charset="0"/>
            </a:endParaRPr>
          </a:p>
        </p:txBody>
      </p:sp>
      <p:sp>
        <p:nvSpPr>
          <p:cNvPr id="3" name="부제목 2"/>
          <p:cNvSpPr>
            <a:spLocks noGrp="1"/>
          </p:cNvSpPr>
          <p:nvPr>
            <p:ph idx="1"/>
          </p:nvPr>
        </p:nvSpPr>
        <p:spPr>
          <a:noFill/>
          <a:ln>
            <a:noFill/>
          </a:ln>
        </p:spPr>
        <p:txBody>
          <a:bodyPr>
            <a:noAutofit/>
          </a:bodyPr>
          <a:lstStyle/>
          <a:p>
            <a:pPr>
              <a:lnSpc>
                <a:spcPct val="150000"/>
              </a:lnSpc>
              <a:buBlip>
                <a:blip r:embed="rId3"/>
              </a:buBlip>
            </a:pPr>
            <a:r>
              <a:rPr lang="en-US" altLang="ko-KR" sz="1800" dirty="0" smtClean="0">
                <a:latin typeface="Times New Roman" pitchFamily="18" charset="0"/>
                <a:cs typeface="Times New Roman" pitchFamily="18" charset="0"/>
              </a:rPr>
              <a:t>Third, we standardize ordered rank of risk aversion with </a:t>
            </a:r>
            <a:r>
              <a:rPr lang="en-US" altLang="ko-KR" sz="1800" dirty="0" err="1" smtClean="0">
                <a:latin typeface="Times New Roman" pitchFamily="18" charset="0"/>
                <a:cs typeface="Times New Roman" pitchFamily="18" charset="0"/>
              </a:rPr>
              <a:t>quantile</a:t>
            </a:r>
            <a:r>
              <a:rPr lang="en-US" altLang="ko-KR" sz="1800" dirty="0" smtClean="0">
                <a:latin typeface="Times New Roman" pitchFamily="18" charset="0"/>
                <a:cs typeface="Times New Roman" pitchFamily="18" charset="0"/>
              </a:rPr>
              <a:t> normalization</a:t>
            </a:r>
          </a:p>
          <a:p>
            <a:pPr lvl="1">
              <a:lnSpc>
                <a:spcPct val="150000"/>
              </a:lnSpc>
              <a:buBlip>
                <a:blip r:embed="rId4"/>
              </a:buBlip>
            </a:pPr>
            <a:r>
              <a:rPr lang="en-US" altLang="ko-KR" sz="1600" dirty="0" smtClean="0">
                <a:latin typeface="Times New Roman" pitchFamily="18" charset="0"/>
                <a:cs typeface="Times New Roman" pitchFamily="18" charset="0"/>
              </a:rPr>
              <a:t>To remove unwanted variations induced from different experimental condition, e.g., different levels of incentives, different laboratories, different environments belonging to subjects etc. </a:t>
            </a:r>
          </a:p>
          <a:p>
            <a:pPr lvl="1">
              <a:lnSpc>
                <a:spcPct val="150000"/>
              </a:lnSpc>
              <a:buBlip>
                <a:blip r:embed="rId4"/>
              </a:buBlip>
            </a:pPr>
            <a:r>
              <a:rPr lang="en-US" altLang="ko-KR" sz="1600" dirty="0" smtClean="0">
                <a:latin typeface="Times New Roman" pitchFamily="18" charset="0"/>
                <a:cs typeface="Times New Roman" pitchFamily="18" charset="0"/>
              </a:rPr>
              <a:t>To reduce the effect of the aberrations in the data which distort the estimates in regression analysis of risk aversion </a:t>
            </a:r>
          </a:p>
          <a:p>
            <a:pPr lvl="1">
              <a:lnSpc>
                <a:spcPct val="150000"/>
              </a:lnSpc>
              <a:buBlip>
                <a:blip r:embed="rId4"/>
              </a:buBlip>
            </a:pPr>
            <a:r>
              <a:rPr lang="en-US" altLang="ko-KR" sz="1600" dirty="0" smtClean="0">
                <a:latin typeface="Times New Roman" pitchFamily="18" charset="0"/>
                <a:cs typeface="Times New Roman" pitchFamily="18" charset="0"/>
              </a:rPr>
              <a:t>We transform ordered rank of risk aversion to a index by </a:t>
            </a:r>
            <a:r>
              <a:rPr lang="en-US" altLang="ko-KR" sz="1600" dirty="0" err="1" smtClean="0">
                <a:latin typeface="Times New Roman" pitchFamily="18" charset="0"/>
                <a:cs typeface="Times New Roman" pitchFamily="18" charset="0"/>
              </a:rPr>
              <a:t>quantile</a:t>
            </a:r>
            <a:r>
              <a:rPr lang="en-US" altLang="ko-KR" sz="1600" dirty="0" smtClean="0">
                <a:latin typeface="Times New Roman" pitchFamily="18" charset="0"/>
                <a:cs typeface="Times New Roman" pitchFamily="18" charset="0"/>
              </a:rPr>
              <a:t> normalization by </a:t>
            </a:r>
            <a:r>
              <a:rPr lang="en-US" altLang="ko-KR" sz="1600" dirty="0" err="1" smtClean="0">
                <a:latin typeface="Times New Roman" pitchFamily="18" charset="0"/>
                <a:cs typeface="Times New Roman" pitchFamily="18" charset="0"/>
              </a:rPr>
              <a:t>Bolstad</a:t>
            </a:r>
            <a:r>
              <a:rPr lang="en-US" altLang="ko-KR" sz="1600" dirty="0" smtClean="0">
                <a:latin typeface="Times New Roman" pitchFamily="18" charset="0"/>
                <a:cs typeface="Times New Roman" pitchFamily="18" charset="0"/>
              </a:rPr>
              <a:t> et al. (2003)</a:t>
            </a:r>
          </a:p>
          <a:p>
            <a:pPr lvl="1">
              <a:lnSpc>
                <a:spcPct val="150000"/>
              </a:lnSpc>
              <a:buBlip>
                <a:blip r:embed="rId4"/>
              </a:buBlip>
            </a:pPr>
            <a:r>
              <a:rPr lang="en-US" altLang="ko-KR" sz="1600" dirty="0" smtClean="0">
                <a:latin typeface="Times New Roman" pitchFamily="18" charset="0"/>
                <a:cs typeface="Times New Roman" pitchFamily="18" charset="0"/>
              </a:rPr>
              <a:t>The continuity axiom on risk preferences guarantees the existence of the monotone transformation, i.e., rank preserved. </a:t>
            </a: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800" dirty="0" smtClean="0">
              <a:latin typeface="Times New Roman" pitchFamily="18" charset="0"/>
              <a:cs typeface="Times New Roman" pitchFamily="18" charset="0"/>
            </a:endParaRPr>
          </a:p>
        </p:txBody>
      </p:sp>
      <p:pic>
        <p:nvPicPr>
          <p:cNvPr id="1032" name="Picture 8"/>
          <p:cNvPicPr>
            <a:picLocks noChangeAspect="1" noChangeArrowheads="1"/>
          </p:cNvPicPr>
          <p:nvPr/>
        </p:nvPicPr>
        <p:blipFill>
          <a:blip r:embed="rId5" cstate="print"/>
          <a:srcRect/>
          <a:stretch>
            <a:fillRect/>
          </a:stretch>
        </p:blipFill>
        <p:spPr bwMode="auto">
          <a:xfrm>
            <a:off x="7740352" y="116632"/>
            <a:ext cx="1279798" cy="179834"/>
          </a:xfrm>
          <a:prstGeom prst="rect">
            <a:avLst/>
          </a:prstGeom>
          <a:noFill/>
          <a:ln w="9525">
            <a:noFill/>
            <a:miter lim="800000"/>
            <a:headEnd/>
            <a:tailEnd/>
          </a:ln>
        </p:spPr>
      </p:pic>
      <p:sp>
        <p:nvSpPr>
          <p:cNvPr id="6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661472"/>
            <a:ext cx="8229600" cy="369332"/>
          </a:xfrm>
          <a:gradFill>
            <a:gsLst>
              <a:gs pos="0">
                <a:schemeClr val="accent1">
                  <a:tint val="66000"/>
                  <a:satMod val="160000"/>
                  <a:alpha val="50000"/>
                </a:schemeClr>
              </a:gs>
              <a:gs pos="50000">
                <a:schemeClr val="accent1">
                  <a:tint val="44500"/>
                  <a:satMod val="160000"/>
                </a:schemeClr>
              </a:gs>
              <a:gs pos="100000">
                <a:schemeClr val="accent1">
                  <a:tint val="23500"/>
                  <a:satMod val="160000"/>
                </a:schemeClr>
              </a:gs>
            </a:gsLst>
            <a:lin ang="5400000" scaled="0"/>
          </a:gradFill>
          <a:ln>
            <a:noFill/>
          </a:ln>
        </p:spPr>
        <p:txBody>
          <a:bodyPr wrap="square" lIns="0" tIns="0" rIns="0" bIns="0">
            <a:spAutoFit/>
          </a:bodyPr>
          <a:lstStyle/>
          <a:p>
            <a:pPr algn="l"/>
            <a:r>
              <a:rPr lang="en-US" altLang="ko-KR" sz="2400" b="1" dirty="0" smtClean="0">
                <a:latin typeface="Times New Roman" pitchFamily="18" charset="0"/>
                <a:cs typeface="Times New Roman" pitchFamily="18" charset="0"/>
              </a:rPr>
              <a:t>3.1 </a:t>
            </a:r>
            <a:r>
              <a:rPr lang="en-US" altLang="ko-KR" sz="2400" b="1" dirty="0" err="1" smtClean="0">
                <a:latin typeface="Times New Roman" pitchFamily="18" charset="0"/>
                <a:cs typeface="Times New Roman" pitchFamily="18" charset="0"/>
              </a:rPr>
              <a:t>Quantile</a:t>
            </a:r>
            <a:r>
              <a:rPr lang="en-US" altLang="ko-KR" sz="2400" b="1" dirty="0" smtClean="0">
                <a:latin typeface="Times New Roman" pitchFamily="18" charset="0"/>
                <a:cs typeface="Times New Roman" pitchFamily="18" charset="0"/>
              </a:rPr>
              <a:t> normalization (</a:t>
            </a:r>
            <a:r>
              <a:rPr lang="en-US" altLang="ko-KR" sz="2400" b="1" dirty="0" err="1" smtClean="0">
                <a:latin typeface="Times New Roman" pitchFamily="18" charset="0"/>
                <a:cs typeface="Times New Roman" pitchFamily="18" charset="0"/>
              </a:rPr>
              <a:t>con’t</a:t>
            </a:r>
            <a:r>
              <a:rPr lang="en-US" altLang="ko-KR" sz="2400" b="1" dirty="0" smtClean="0">
                <a:latin typeface="Times New Roman" pitchFamily="18" charset="0"/>
                <a:cs typeface="Times New Roman" pitchFamily="18" charset="0"/>
              </a:rPr>
              <a:t>)</a:t>
            </a:r>
            <a:endParaRPr lang="ko-KR" altLang="en-US" sz="2400" dirty="0">
              <a:latin typeface="Times New Roman" pitchFamily="18" charset="0"/>
              <a:cs typeface="Times New Roman" pitchFamily="18" charset="0"/>
            </a:endParaRPr>
          </a:p>
        </p:txBody>
      </p:sp>
      <p:sp>
        <p:nvSpPr>
          <p:cNvPr id="3" name="부제목 2"/>
          <p:cNvSpPr>
            <a:spLocks noGrp="1"/>
          </p:cNvSpPr>
          <p:nvPr>
            <p:ph idx="1"/>
          </p:nvPr>
        </p:nvSpPr>
        <p:spPr>
          <a:noFill/>
          <a:ln>
            <a:noFill/>
          </a:ln>
        </p:spPr>
        <p:txBody>
          <a:bodyPr>
            <a:noAutofit/>
          </a:bodyPr>
          <a:lstStyle/>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None/>
            </a:pPr>
            <a:endParaRPr lang="en-US" altLang="ko-KR" sz="1800" dirty="0" smtClean="0">
              <a:latin typeface="Times New Roman" pitchFamily="18" charset="0"/>
              <a:cs typeface="Times New Roman" pitchFamily="18" charset="0"/>
            </a:endParaRPr>
          </a:p>
          <a:p>
            <a:pPr>
              <a:lnSpc>
                <a:spcPct val="150000"/>
              </a:lnSpc>
              <a:buBlip>
                <a:blip r:embed="rId3"/>
              </a:buBlip>
            </a:pPr>
            <a:r>
              <a:rPr lang="en-US" altLang="ko-KR" sz="1800" dirty="0" smtClean="0">
                <a:latin typeface="Times New Roman" pitchFamily="18" charset="0"/>
                <a:cs typeface="Times New Roman" pitchFamily="18" charset="0"/>
              </a:rPr>
              <a:t>By </a:t>
            </a:r>
            <a:r>
              <a:rPr lang="en-US" altLang="ko-KR" sz="1800" dirty="0" err="1" smtClean="0">
                <a:latin typeface="Times New Roman" pitchFamily="18" charset="0"/>
                <a:cs typeface="Times New Roman" pitchFamily="18" charset="0"/>
              </a:rPr>
              <a:t>quantile</a:t>
            </a:r>
            <a:r>
              <a:rPr lang="en-US" altLang="ko-KR" sz="1800" dirty="0" smtClean="0">
                <a:latin typeface="Times New Roman" pitchFamily="18" charset="0"/>
                <a:cs typeface="Times New Roman" pitchFamily="18" charset="0"/>
              </a:rPr>
              <a:t> normalization,</a:t>
            </a:r>
          </a:p>
          <a:p>
            <a:pPr lvl="1">
              <a:lnSpc>
                <a:spcPct val="150000"/>
              </a:lnSpc>
              <a:buBlip>
                <a:blip r:embed="rId4"/>
              </a:buBlip>
            </a:pPr>
            <a:r>
              <a:rPr lang="en-US" altLang="ko-KR" sz="1600" dirty="0" smtClean="0">
                <a:latin typeface="Times New Roman" pitchFamily="18" charset="0"/>
                <a:cs typeface="Times New Roman" pitchFamily="18" charset="0"/>
              </a:rPr>
              <a:t>The index is generally compatible regardless of experimental circumstances.</a:t>
            </a:r>
          </a:p>
          <a:p>
            <a:pPr lvl="1">
              <a:lnSpc>
                <a:spcPct val="150000"/>
              </a:lnSpc>
              <a:buBlip>
                <a:blip r:embed="rId4"/>
              </a:buBlip>
            </a:pPr>
            <a:r>
              <a:rPr lang="en-US" altLang="ko-KR" sz="1600" dirty="0" smtClean="0">
                <a:latin typeface="Times New Roman" pitchFamily="18" charset="0"/>
                <a:cs typeface="Times New Roman" pitchFamily="18" charset="0"/>
              </a:rPr>
              <a:t>Now we complete the index of risk aversion</a:t>
            </a: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800" dirty="0" smtClean="0">
              <a:latin typeface="Times New Roman" pitchFamily="18" charset="0"/>
              <a:cs typeface="Times New Roman" pitchFamily="18" charset="0"/>
            </a:endParaRPr>
          </a:p>
        </p:txBody>
      </p:sp>
      <p:pic>
        <p:nvPicPr>
          <p:cNvPr id="1032" name="Picture 8"/>
          <p:cNvPicPr>
            <a:picLocks noChangeAspect="1" noChangeArrowheads="1"/>
          </p:cNvPicPr>
          <p:nvPr/>
        </p:nvPicPr>
        <p:blipFill>
          <a:blip r:embed="rId5" cstate="print"/>
          <a:srcRect/>
          <a:stretch>
            <a:fillRect/>
          </a:stretch>
        </p:blipFill>
        <p:spPr bwMode="auto">
          <a:xfrm>
            <a:off x="7740352" y="116632"/>
            <a:ext cx="1279798" cy="179834"/>
          </a:xfrm>
          <a:prstGeom prst="rect">
            <a:avLst/>
          </a:prstGeom>
          <a:noFill/>
          <a:ln w="9525">
            <a:noFill/>
            <a:miter lim="800000"/>
            <a:headEnd/>
            <a:tailEnd/>
          </a:ln>
        </p:spPr>
      </p:pic>
      <p:sp>
        <p:nvSpPr>
          <p:cNvPr id="6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pic>
        <p:nvPicPr>
          <p:cNvPr id="9" name="그림 8"/>
          <p:cNvPicPr/>
          <p:nvPr/>
        </p:nvPicPr>
        <p:blipFill>
          <a:blip r:embed="rId6" cstate="print"/>
          <a:srcRect/>
          <a:stretch>
            <a:fillRect/>
          </a:stretch>
        </p:blipFill>
        <p:spPr bwMode="auto">
          <a:xfrm>
            <a:off x="1259632" y="1556793"/>
            <a:ext cx="6624736" cy="2376264"/>
          </a:xfrm>
          <a:prstGeom prst="rect">
            <a:avLst/>
          </a:prstGeom>
          <a:noFill/>
          <a:ln w="9525">
            <a:noFill/>
            <a:miter lim="800000"/>
            <a:headEnd/>
            <a:tailEnd/>
          </a:ln>
        </p:spPr>
      </p:pic>
      <p:sp>
        <p:nvSpPr>
          <p:cNvPr id="49153" name="Rectangle 1"/>
          <p:cNvSpPr>
            <a:spLocks noChangeArrowheads="1"/>
          </p:cNvSpPr>
          <p:nvPr/>
        </p:nvSpPr>
        <p:spPr bwMode="auto">
          <a:xfrm>
            <a:off x="1259632" y="3894584"/>
            <a:ext cx="4499992"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ko-KR" sz="1600" b="1" i="0" u="none" strike="noStrike" cap="none" normalizeH="0" baseline="0" dirty="0" smtClean="0">
                <a:ln>
                  <a:noFill/>
                </a:ln>
                <a:solidFill>
                  <a:schemeClr val="tx1"/>
                </a:solidFill>
                <a:effectLst/>
                <a:latin typeface="Times New Roman" pitchFamily="18" charset="0"/>
                <a:ea typeface="맑은 고딕" pitchFamily="50" charset="-127"/>
                <a:cs typeface="Times New Roman" pitchFamily="18" charset="0"/>
              </a:rPr>
              <a:t>Fig. 3</a:t>
            </a:r>
            <a:r>
              <a:rPr kumimoji="1" lang="en-US" altLang="ko-KR" sz="1600" b="0" i="0" u="none" strike="noStrike" cap="none" normalizeH="0" baseline="0" dirty="0" smtClean="0">
                <a:ln>
                  <a:noFill/>
                </a:ln>
                <a:solidFill>
                  <a:schemeClr val="tx1"/>
                </a:solidFill>
                <a:effectLst/>
                <a:latin typeface="Times New Roman" pitchFamily="18" charset="0"/>
                <a:ea typeface="맑은 고딕" pitchFamily="50" charset="-127"/>
                <a:cs typeface="Times New Roman" pitchFamily="18" charset="0"/>
              </a:rPr>
              <a:t> Transformation with </a:t>
            </a:r>
            <a:r>
              <a:rPr kumimoji="1" lang="en-US" altLang="ko-KR" sz="1600" b="0" i="0" u="none" strike="noStrike" cap="none" normalizeH="0" baseline="0" dirty="0" err="1" smtClean="0">
                <a:ln>
                  <a:noFill/>
                </a:ln>
                <a:solidFill>
                  <a:schemeClr val="tx1"/>
                </a:solidFill>
                <a:effectLst/>
                <a:latin typeface="Times New Roman" pitchFamily="18" charset="0"/>
                <a:ea typeface="맑은 고딕" pitchFamily="50" charset="-127"/>
                <a:cs typeface="Times New Roman" pitchFamily="18" charset="0"/>
              </a:rPr>
              <a:t>quantile</a:t>
            </a:r>
            <a:r>
              <a:rPr kumimoji="1" lang="en-US" altLang="ko-KR" sz="1600" b="0" i="0" u="none" strike="noStrike" cap="none" normalizeH="0" baseline="0" dirty="0" smtClean="0">
                <a:ln>
                  <a:noFill/>
                </a:ln>
                <a:solidFill>
                  <a:schemeClr val="tx1"/>
                </a:solidFill>
                <a:effectLst/>
                <a:latin typeface="Times New Roman" pitchFamily="18" charset="0"/>
                <a:ea typeface="맑은 고딕" pitchFamily="50" charset="-127"/>
                <a:cs typeface="Times New Roman" pitchFamily="18" charset="0"/>
              </a:rPr>
              <a:t> normalization</a:t>
            </a:r>
            <a:endParaRPr kumimoji="1" lang="en-US" altLang="ko-KR" sz="16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661472"/>
            <a:ext cx="8229600" cy="369332"/>
          </a:xfrm>
          <a:gradFill>
            <a:gsLst>
              <a:gs pos="0">
                <a:schemeClr val="accent1">
                  <a:tint val="66000"/>
                  <a:satMod val="160000"/>
                  <a:alpha val="50000"/>
                </a:schemeClr>
              </a:gs>
              <a:gs pos="50000">
                <a:schemeClr val="accent1">
                  <a:tint val="44500"/>
                  <a:satMod val="160000"/>
                </a:schemeClr>
              </a:gs>
              <a:gs pos="100000">
                <a:schemeClr val="accent1">
                  <a:tint val="23500"/>
                  <a:satMod val="160000"/>
                </a:schemeClr>
              </a:gs>
            </a:gsLst>
            <a:lin ang="5400000" scaled="0"/>
          </a:gradFill>
          <a:ln>
            <a:noFill/>
          </a:ln>
        </p:spPr>
        <p:txBody>
          <a:bodyPr wrap="square" lIns="0" tIns="0" rIns="0" bIns="0">
            <a:spAutoFit/>
          </a:bodyPr>
          <a:lstStyle/>
          <a:p>
            <a:pPr algn="l"/>
            <a:r>
              <a:rPr lang="en-US" altLang="ko-KR" sz="2400" b="1" dirty="0" smtClean="0">
                <a:latin typeface="Times New Roman" pitchFamily="18" charset="0"/>
                <a:cs typeface="Times New Roman" pitchFamily="18" charset="0"/>
              </a:rPr>
              <a:t>3.2 Data</a:t>
            </a:r>
            <a:endParaRPr lang="ko-KR" altLang="en-US" sz="2400" dirty="0">
              <a:latin typeface="Times New Roman" pitchFamily="18" charset="0"/>
              <a:cs typeface="Times New Roman" pitchFamily="18" charset="0"/>
            </a:endParaRPr>
          </a:p>
        </p:txBody>
      </p:sp>
      <p:sp>
        <p:nvSpPr>
          <p:cNvPr id="3" name="부제목 2"/>
          <p:cNvSpPr>
            <a:spLocks noGrp="1"/>
          </p:cNvSpPr>
          <p:nvPr>
            <p:ph idx="1"/>
          </p:nvPr>
        </p:nvSpPr>
        <p:spPr>
          <a:noFill/>
          <a:ln>
            <a:noFill/>
          </a:ln>
        </p:spPr>
        <p:txBody>
          <a:bodyPr>
            <a:noAutofit/>
          </a:bodyPr>
          <a:lstStyle/>
          <a:p>
            <a:pPr>
              <a:lnSpc>
                <a:spcPct val="150000"/>
              </a:lnSpc>
              <a:buBlip>
                <a:blip r:embed="rId3"/>
              </a:buBlip>
            </a:pPr>
            <a:r>
              <a:rPr lang="en-US" altLang="ko-KR" sz="1800" dirty="0" smtClean="0">
                <a:latin typeface="Times New Roman" pitchFamily="18" charset="0"/>
                <a:cs typeface="Times New Roman" pitchFamily="18" charset="0"/>
              </a:rPr>
              <a:t>Description of data</a:t>
            </a: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800" dirty="0" smtClean="0">
              <a:latin typeface="Times New Roman" pitchFamily="18" charset="0"/>
              <a:cs typeface="Times New Roman" pitchFamily="18" charset="0"/>
            </a:endParaRPr>
          </a:p>
        </p:txBody>
      </p:sp>
      <p:pic>
        <p:nvPicPr>
          <p:cNvPr id="1032" name="Picture 8"/>
          <p:cNvPicPr>
            <a:picLocks noChangeAspect="1" noChangeArrowheads="1"/>
          </p:cNvPicPr>
          <p:nvPr/>
        </p:nvPicPr>
        <p:blipFill>
          <a:blip r:embed="rId5" cstate="print"/>
          <a:srcRect/>
          <a:stretch>
            <a:fillRect/>
          </a:stretch>
        </p:blipFill>
        <p:spPr bwMode="auto">
          <a:xfrm>
            <a:off x="7740352" y="116632"/>
            <a:ext cx="1279798" cy="179834"/>
          </a:xfrm>
          <a:prstGeom prst="rect">
            <a:avLst/>
          </a:prstGeom>
          <a:noFill/>
          <a:ln w="9525">
            <a:noFill/>
            <a:miter lim="800000"/>
            <a:headEnd/>
            <a:tailEnd/>
          </a:ln>
        </p:spPr>
      </p:pic>
      <p:sp>
        <p:nvSpPr>
          <p:cNvPr id="6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nvGraphicFramePr>
        <p:xfrm>
          <a:off x="1187624" y="2132860"/>
          <a:ext cx="6912768" cy="3520384"/>
        </p:xfrm>
        <a:graphic>
          <a:graphicData uri="http://schemas.openxmlformats.org/drawingml/2006/table">
            <a:tbl>
              <a:tblPr/>
              <a:tblGrid>
                <a:gridCol w="1259245"/>
                <a:gridCol w="4229119"/>
                <a:gridCol w="1424404"/>
              </a:tblGrid>
              <a:tr h="220024">
                <a:tc>
                  <a:txBody>
                    <a:bodyPr/>
                    <a:lstStyle/>
                    <a:p>
                      <a:pPr algn="l" latinLnBrk="1">
                        <a:spcAft>
                          <a:spcPts val="0"/>
                        </a:spcAft>
                      </a:pPr>
                      <a:r>
                        <a:rPr lang="en-US" sz="1200" kern="100" dirty="0">
                          <a:latin typeface="Times New Roman"/>
                          <a:cs typeface="Times New Roman"/>
                        </a:rPr>
                        <a:t>Variables</a:t>
                      </a:r>
                      <a:endParaRPr lang="ko-KR" sz="1200" kern="100" dirty="0">
                        <a:latin typeface="맑은 고딕"/>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latinLnBrk="1">
                        <a:spcAft>
                          <a:spcPts val="0"/>
                        </a:spcAft>
                      </a:pPr>
                      <a:r>
                        <a:rPr lang="en-US" sz="1200" kern="100">
                          <a:latin typeface="Times New Roman"/>
                          <a:cs typeface="Times New Roman"/>
                        </a:rPr>
                        <a:t>Definition</a:t>
                      </a:r>
                      <a:endParaRPr lang="ko-KR" sz="1200" kern="100">
                        <a:latin typeface="맑은 고딕"/>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7000" algn="l" latinLnBrk="1">
                        <a:spcAft>
                          <a:spcPts val="0"/>
                        </a:spcAft>
                      </a:pPr>
                      <a:r>
                        <a:rPr lang="en-US" sz="1200" kern="100">
                          <a:latin typeface="Times New Roman"/>
                          <a:cs typeface="Times New Roman"/>
                        </a:rPr>
                        <a:t>Min ~ Max</a:t>
                      </a:r>
                      <a:endParaRPr lang="ko-KR" sz="1200" kern="100">
                        <a:latin typeface="맑은 고딕"/>
                        <a:cs typeface="Times New Roman"/>
                      </a:endParaRPr>
                    </a:p>
                  </a:txBody>
                  <a:tcPr marL="68580" marR="68580" marT="0" marB="0">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024">
                <a:tc>
                  <a:txBody>
                    <a:bodyPr/>
                    <a:lstStyle/>
                    <a:p>
                      <a:pPr algn="l" latinLnBrk="1">
                        <a:spcAft>
                          <a:spcPts val="0"/>
                        </a:spcAft>
                      </a:pPr>
                      <a:r>
                        <a:rPr lang="en-US" sz="1200" kern="100" dirty="0">
                          <a:latin typeface="Times New Roman"/>
                          <a:cs typeface="Times New Roman"/>
                        </a:rPr>
                        <a:t>index6.1</a:t>
                      </a:r>
                      <a:endParaRPr lang="ko-KR" sz="1200" kern="100" dirty="0">
                        <a:latin typeface="맑은 고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latinLnBrk="1">
                        <a:spcAft>
                          <a:spcPts val="0"/>
                        </a:spcAft>
                      </a:pPr>
                      <a:r>
                        <a:rPr lang="en-US" sz="1200" kern="100">
                          <a:latin typeface="Times New Roman"/>
                          <a:cs typeface="Times New Roman"/>
                        </a:rPr>
                        <a:t>Risk aversion index at session 6.1, quantile normalized</a:t>
                      </a:r>
                      <a:endParaRPr lang="ko-KR" sz="1200" kern="100">
                        <a:latin typeface="맑은 고딕"/>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latinLnBrk="1">
                        <a:spcAft>
                          <a:spcPts val="0"/>
                        </a:spcAft>
                      </a:pPr>
                      <a:endParaRPr lang="en-US" sz="1200" kern="100">
                        <a:latin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220024">
                <a:tc>
                  <a:txBody>
                    <a:bodyPr/>
                    <a:lstStyle/>
                    <a:p>
                      <a:pPr algn="l" latinLnBrk="1">
                        <a:spcAft>
                          <a:spcPts val="0"/>
                        </a:spcAft>
                      </a:pPr>
                      <a:r>
                        <a:rPr lang="en-US" sz="1200" kern="100" dirty="0">
                          <a:latin typeface="Times New Roman"/>
                          <a:cs typeface="Times New Roman"/>
                        </a:rPr>
                        <a:t>time6.1</a:t>
                      </a:r>
                      <a:endParaRPr lang="ko-KR" sz="1200" kern="100" dirty="0">
                        <a:latin typeface="맑은 고딕"/>
                        <a:cs typeface="Times New Roman"/>
                      </a:endParaRPr>
                    </a:p>
                  </a:txBody>
                  <a:tcPr marL="68580" marR="68580" marT="0" marB="0">
                    <a:lnL>
                      <a:noFill/>
                    </a:lnL>
                    <a:lnR>
                      <a:noFill/>
                    </a:lnR>
                    <a:lnT>
                      <a:noFill/>
                    </a:lnT>
                    <a:lnB>
                      <a:noFill/>
                    </a:lnB>
                  </a:tcPr>
                </a:tc>
                <a:tc>
                  <a:txBody>
                    <a:bodyPr/>
                    <a:lstStyle/>
                    <a:p>
                      <a:pPr algn="l" latinLnBrk="1">
                        <a:spcAft>
                          <a:spcPts val="0"/>
                        </a:spcAft>
                      </a:pPr>
                      <a:r>
                        <a:rPr lang="en-US" sz="1200" kern="100">
                          <a:latin typeface="Times New Roman"/>
                          <a:cs typeface="Times New Roman"/>
                        </a:rPr>
                        <a:t>Time spent in session 6.1(unit : sec)</a:t>
                      </a:r>
                      <a:endParaRPr lang="ko-KR" sz="1200" kern="100">
                        <a:latin typeface="맑은 고딕"/>
                        <a:cs typeface="Times New Roman"/>
                      </a:endParaRPr>
                    </a:p>
                  </a:txBody>
                  <a:tcPr marL="68580" marR="68580" marT="0" marB="0">
                    <a:lnL>
                      <a:noFill/>
                    </a:lnL>
                    <a:lnR>
                      <a:noFill/>
                    </a:lnR>
                    <a:lnT>
                      <a:noFill/>
                    </a:lnT>
                    <a:lnB>
                      <a:noFill/>
                    </a:lnB>
                  </a:tcPr>
                </a:tc>
                <a:tc>
                  <a:txBody>
                    <a:bodyPr/>
                    <a:lstStyle/>
                    <a:p>
                      <a:pPr algn="l" latinLnBrk="1">
                        <a:spcAft>
                          <a:spcPts val="0"/>
                        </a:spcAft>
                      </a:pPr>
                      <a:r>
                        <a:rPr lang="en-US" sz="1200" kern="100">
                          <a:latin typeface="Times New Roman"/>
                          <a:cs typeface="Times New Roman"/>
                        </a:rPr>
                        <a:t>10 ~ 164</a:t>
                      </a:r>
                      <a:endParaRPr lang="ko-KR" sz="1200" kern="100">
                        <a:latin typeface="맑은 고딕"/>
                        <a:cs typeface="Times New Roman"/>
                      </a:endParaRPr>
                    </a:p>
                  </a:txBody>
                  <a:tcPr marL="68580" marR="68580" marT="0" marB="0">
                    <a:lnL>
                      <a:noFill/>
                    </a:lnL>
                    <a:lnR>
                      <a:noFill/>
                    </a:lnR>
                    <a:lnT>
                      <a:noFill/>
                    </a:lnT>
                    <a:lnB>
                      <a:noFill/>
                    </a:lnB>
                  </a:tcPr>
                </a:tc>
              </a:tr>
              <a:tr h="220024">
                <a:tc>
                  <a:txBody>
                    <a:bodyPr/>
                    <a:lstStyle/>
                    <a:p>
                      <a:pPr algn="l" latinLnBrk="1">
                        <a:spcAft>
                          <a:spcPts val="0"/>
                        </a:spcAft>
                      </a:pPr>
                      <a:r>
                        <a:rPr lang="en-US" sz="1200" kern="100" dirty="0">
                          <a:latin typeface="Times New Roman"/>
                          <a:cs typeface="Times New Roman"/>
                        </a:rPr>
                        <a:t>intelligence</a:t>
                      </a:r>
                      <a:endParaRPr lang="ko-KR" sz="1200" kern="100" dirty="0">
                        <a:latin typeface="맑은 고딕"/>
                        <a:cs typeface="Times New Roman"/>
                      </a:endParaRPr>
                    </a:p>
                  </a:txBody>
                  <a:tcPr marL="68580" marR="68580" marT="0" marB="0">
                    <a:lnL>
                      <a:noFill/>
                    </a:lnL>
                    <a:lnR>
                      <a:noFill/>
                    </a:lnR>
                    <a:lnT>
                      <a:noFill/>
                    </a:lnT>
                    <a:lnB>
                      <a:noFill/>
                    </a:lnB>
                  </a:tcPr>
                </a:tc>
                <a:tc>
                  <a:txBody>
                    <a:bodyPr/>
                    <a:lstStyle/>
                    <a:p>
                      <a:pPr algn="l" latinLnBrk="1">
                        <a:spcAft>
                          <a:spcPts val="0"/>
                        </a:spcAft>
                      </a:pPr>
                      <a:r>
                        <a:rPr lang="en-US" sz="1200" kern="100">
                          <a:latin typeface="Times New Roman"/>
                          <a:cs typeface="Times New Roman"/>
                        </a:rPr>
                        <a:t>IQ test score(6 questions, per 1 point)</a:t>
                      </a:r>
                      <a:endParaRPr lang="ko-KR" sz="1200" kern="100">
                        <a:latin typeface="맑은 고딕"/>
                        <a:cs typeface="Times New Roman"/>
                      </a:endParaRPr>
                    </a:p>
                  </a:txBody>
                  <a:tcPr marL="68580" marR="68580" marT="0" marB="0">
                    <a:lnL>
                      <a:noFill/>
                    </a:lnL>
                    <a:lnR>
                      <a:noFill/>
                    </a:lnR>
                    <a:lnT>
                      <a:noFill/>
                    </a:lnT>
                    <a:lnB>
                      <a:noFill/>
                    </a:lnB>
                  </a:tcPr>
                </a:tc>
                <a:tc>
                  <a:txBody>
                    <a:bodyPr/>
                    <a:lstStyle/>
                    <a:p>
                      <a:pPr algn="l" latinLnBrk="1">
                        <a:spcAft>
                          <a:spcPts val="0"/>
                        </a:spcAft>
                      </a:pPr>
                      <a:r>
                        <a:rPr lang="en-US" sz="1200" kern="100">
                          <a:latin typeface="Times New Roman"/>
                          <a:cs typeface="Times New Roman"/>
                        </a:rPr>
                        <a:t>0 ~ 6</a:t>
                      </a:r>
                      <a:endParaRPr lang="ko-KR" sz="1200" kern="100">
                        <a:latin typeface="맑은 고딕"/>
                        <a:cs typeface="Times New Roman"/>
                      </a:endParaRPr>
                    </a:p>
                  </a:txBody>
                  <a:tcPr marL="68580" marR="68580" marT="0" marB="0">
                    <a:lnL>
                      <a:noFill/>
                    </a:lnL>
                    <a:lnR>
                      <a:noFill/>
                    </a:lnR>
                    <a:lnT>
                      <a:noFill/>
                    </a:lnT>
                    <a:lnB>
                      <a:noFill/>
                    </a:lnB>
                  </a:tcPr>
                </a:tc>
              </a:tr>
              <a:tr h="220024">
                <a:tc>
                  <a:txBody>
                    <a:bodyPr/>
                    <a:lstStyle/>
                    <a:p>
                      <a:pPr algn="l" latinLnBrk="1">
                        <a:spcAft>
                          <a:spcPts val="0"/>
                        </a:spcAft>
                      </a:pPr>
                      <a:r>
                        <a:rPr lang="en-US" sz="1200" kern="100" dirty="0">
                          <a:latin typeface="Times New Roman"/>
                          <a:cs typeface="Times New Roman"/>
                        </a:rPr>
                        <a:t>Knowledge</a:t>
                      </a:r>
                      <a:endParaRPr lang="ko-KR" sz="1200" kern="100" dirty="0">
                        <a:latin typeface="맑은 고딕"/>
                        <a:cs typeface="Times New Roman"/>
                      </a:endParaRPr>
                    </a:p>
                  </a:txBody>
                  <a:tcPr marL="68580" marR="68580" marT="0" marB="0">
                    <a:lnL>
                      <a:noFill/>
                    </a:lnL>
                    <a:lnR>
                      <a:noFill/>
                    </a:lnR>
                    <a:lnT>
                      <a:noFill/>
                    </a:lnT>
                    <a:lnB>
                      <a:noFill/>
                    </a:lnB>
                  </a:tcPr>
                </a:tc>
                <a:tc>
                  <a:txBody>
                    <a:bodyPr/>
                    <a:lstStyle/>
                    <a:p>
                      <a:pPr algn="l" latinLnBrk="1">
                        <a:spcAft>
                          <a:spcPts val="0"/>
                        </a:spcAft>
                      </a:pPr>
                      <a:r>
                        <a:rPr lang="en-US" sz="1200" kern="100" dirty="0">
                          <a:latin typeface="Times New Roman"/>
                          <a:cs typeface="Times New Roman"/>
                        </a:rPr>
                        <a:t>Economic knowledge test score(6 questions, per 1 point)</a:t>
                      </a:r>
                      <a:endParaRPr lang="ko-KR" sz="1200" kern="100" dirty="0">
                        <a:latin typeface="맑은 고딕"/>
                        <a:cs typeface="Times New Roman"/>
                      </a:endParaRPr>
                    </a:p>
                  </a:txBody>
                  <a:tcPr marL="68580" marR="68580" marT="0" marB="0">
                    <a:lnL>
                      <a:noFill/>
                    </a:lnL>
                    <a:lnR>
                      <a:noFill/>
                    </a:lnR>
                    <a:lnT>
                      <a:noFill/>
                    </a:lnT>
                    <a:lnB>
                      <a:noFill/>
                    </a:lnB>
                  </a:tcPr>
                </a:tc>
                <a:tc>
                  <a:txBody>
                    <a:bodyPr/>
                    <a:lstStyle/>
                    <a:p>
                      <a:pPr algn="l" latinLnBrk="1">
                        <a:spcAft>
                          <a:spcPts val="0"/>
                        </a:spcAft>
                      </a:pPr>
                      <a:r>
                        <a:rPr lang="en-US" sz="1200" kern="100">
                          <a:latin typeface="Times New Roman"/>
                          <a:cs typeface="Times New Roman"/>
                        </a:rPr>
                        <a:t>2 ~ 6</a:t>
                      </a:r>
                      <a:endParaRPr lang="ko-KR" sz="1200" kern="100">
                        <a:latin typeface="맑은 고딕"/>
                        <a:cs typeface="Times New Roman"/>
                      </a:endParaRPr>
                    </a:p>
                  </a:txBody>
                  <a:tcPr marL="68580" marR="68580" marT="0" marB="0">
                    <a:lnL>
                      <a:noFill/>
                    </a:lnL>
                    <a:lnR>
                      <a:noFill/>
                    </a:lnR>
                    <a:lnT>
                      <a:noFill/>
                    </a:lnT>
                    <a:lnB>
                      <a:noFill/>
                    </a:lnB>
                  </a:tcPr>
                </a:tc>
              </a:tr>
              <a:tr h="220024">
                <a:tc>
                  <a:txBody>
                    <a:bodyPr/>
                    <a:lstStyle/>
                    <a:p>
                      <a:pPr algn="l" latinLnBrk="1">
                        <a:spcAft>
                          <a:spcPts val="0"/>
                        </a:spcAft>
                      </a:pPr>
                      <a:r>
                        <a:rPr lang="en-US" sz="1200" kern="100" dirty="0">
                          <a:latin typeface="Times New Roman"/>
                          <a:cs typeface="Times New Roman"/>
                        </a:rPr>
                        <a:t>Sex</a:t>
                      </a:r>
                      <a:endParaRPr lang="ko-KR" sz="1200" kern="100" dirty="0">
                        <a:latin typeface="맑은 고딕"/>
                        <a:cs typeface="Times New Roman"/>
                      </a:endParaRPr>
                    </a:p>
                  </a:txBody>
                  <a:tcPr marL="68580" marR="68580" marT="0" marB="0">
                    <a:lnL>
                      <a:noFill/>
                    </a:lnL>
                    <a:lnR>
                      <a:noFill/>
                    </a:lnR>
                    <a:lnT>
                      <a:noFill/>
                    </a:lnT>
                    <a:lnB>
                      <a:noFill/>
                    </a:lnB>
                  </a:tcPr>
                </a:tc>
                <a:tc>
                  <a:txBody>
                    <a:bodyPr/>
                    <a:lstStyle/>
                    <a:p>
                      <a:pPr algn="l" latinLnBrk="1">
                        <a:spcAft>
                          <a:spcPts val="0"/>
                        </a:spcAft>
                      </a:pPr>
                      <a:r>
                        <a:rPr lang="en-US" sz="1200" kern="100">
                          <a:latin typeface="Times New Roman"/>
                          <a:cs typeface="Times New Roman"/>
                        </a:rPr>
                        <a:t>gender(male 1, female 0)</a:t>
                      </a:r>
                      <a:endParaRPr lang="ko-KR" sz="1200" kern="100">
                        <a:latin typeface="맑은 고딕"/>
                        <a:cs typeface="Times New Roman"/>
                      </a:endParaRPr>
                    </a:p>
                  </a:txBody>
                  <a:tcPr marL="68580" marR="68580" marT="0" marB="0">
                    <a:lnL>
                      <a:noFill/>
                    </a:lnL>
                    <a:lnR>
                      <a:noFill/>
                    </a:lnR>
                    <a:lnT>
                      <a:noFill/>
                    </a:lnT>
                    <a:lnB>
                      <a:noFill/>
                    </a:lnB>
                  </a:tcPr>
                </a:tc>
                <a:tc>
                  <a:txBody>
                    <a:bodyPr/>
                    <a:lstStyle/>
                    <a:p>
                      <a:pPr algn="l" latinLnBrk="1">
                        <a:spcAft>
                          <a:spcPts val="0"/>
                        </a:spcAft>
                      </a:pPr>
                      <a:endParaRPr lang="en-US" sz="1200" kern="100">
                        <a:latin typeface="Times New Roman"/>
                        <a:cs typeface="Times New Roman"/>
                      </a:endParaRPr>
                    </a:p>
                  </a:txBody>
                  <a:tcPr marL="68580" marR="68580" marT="0" marB="0">
                    <a:lnL>
                      <a:noFill/>
                    </a:lnL>
                    <a:lnR>
                      <a:noFill/>
                    </a:lnR>
                    <a:lnT>
                      <a:noFill/>
                    </a:lnT>
                    <a:lnB>
                      <a:noFill/>
                    </a:lnB>
                  </a:tcPr>
                </a:tc>
              </a:tr>
              <a:tr h="220024">
                <a:tc>
                  <a:txBody>
                    <a:bodyPr/>
                    <a:lstStyle/>
                    <a:p>
                      <a:pPr algn="l" latinLnBrk="1">
                        <a:spcAft>
                          <a:spcPts val="0"/>
                        </a:spcAft>
                      </a:pPr>
                      <a:r>
                        <a:rPr lang="en-US" sz="1200" kern="100" dirty="0">
                          <a:latin typeface="Times New Roman"/>
                          <a:cs typeface="Times New Roman"/>
                        </a:rPr>
                        <a:t>Age</a:t>
                      </a:r>
                      <a:endParaRPr lang="ko-KR" sz="1200" kern="100" dirty="0">
                        <a:latin typeface="맑은 고딕"/>
                        <a:cs typeface="Times New Roman"/>
                      </a:endParaRPr>
                    </a:p>
                  </a:txBody>
                  <a:tcPr marL="68580" marR="68580" marT="0" marB="0">
                    <a:lnL>
                      <a:noFill/>
                    </a:lnL>
                    <a:lnR>
                      <a:noFill/>
                    </a:lnR>
                    <a:lnT>
                      <a:noFill/>
                    </a:lnT>
                    <a:lnB>
                      <a:noFill/>
                    </a:lnB>
                  </a:tcPr>
                </a:tc>
                <a:tc>
                  <a:txBody>
                    <a:bodyPr/>
                    <a:lstStyle/>
                    <a:p>
                      <a:pPr algn="l" latinLnBrk="1">
                        <a:spcAft>
                          <a:spcPts val="0"/>
                        </a:spcAft>
                      </a:pPr>
                      <a:r>
                        <a:rPr lang="en-US" sz="1200" kern="100" dirty="0">
                          <a:latin typeface="Times New Roman"/>
                          <a:cs typeface="Times New Roman"/>
                        </a:rPr>
                        <a:t>Age(unit : years old)</a:t>
                      </a:r>
                      <a:endParaRPr lang="ko-KR" sz="1200" kern="100" dirty="0">
                        <a:latin typeface="맑은 고딕"/>
                        <a:cs typeface="Times New Roman"/>
                      </a:endParaRPr>
                    </a:p>
                  </a:txBody>
                  <a:tcPr marL="68580" marR="68580" marT="0" marB="0">
                    <a:lnL>
                      <a:noFill/>
                    </a:lnL>
                    <a:lnR>
                      <a:noFill/>
                    </a:lnR>
                    <a:lnT>
                      <a:noFill/>
                    </a:lnT>
                    <a:lnB>
                      <a:noFill/>
                    </a:lnB>
                  </a:tcPr>
                </a:tc>
                <a:tc>
                  <a:txBody>
                    <a:bodyPr/>
                    <a:lstStyle/>
                    <a:p>
                      <a:pPr algn="l" latinLnBrk="1">
                        <a:spcAft>
                          <a:spcPts val="0"/>
                        </a:spcAft>
                      </a:pPr>
                      <a:r>
                        <a:rPr lang="en-US" sz="1200" kern="100">
                          <a:latin typeface="Times New Roman"/>
                          <a:cs typeface="Times New Roman"/>
                        </a:rPr>
                        <a:t>19 ~ 30</a:t>
                      </a:r>
                      <a:endParaRPr lang="ko-KR" sz="1200" kern="100">
                        <a:latin typeface="맑은 고딕"/>
                        <a:cs typeface="Times New Roman"/>
                      </a:endParaRPr>
                    </a:p>
                  </a:txBody>
                  <a:tcPr marL="68580" marR="68580" marT="0" marB="0">
                    <a:lnL>
                      <a:noFill/>
                    </a:lnL>
                    <a:lnR>
                      <a:noFill/>
                    </a:lnR>
                    <a:lnT>
                      <a:noFill/>
                    </a:lnT>
                    <a:lnB>
                      <a:noFill/>
                    </a:lnB>
                  </a:tcPr>
                </a:tc>
              </a:tr>
              <a:tr h="220024">
                <a:tc>
                  <a:txBody>
                    <a:bodyPr/>
                    <a:lstStyle/>
                    <a:p>
                      <a:pPr algn="l" latinLnBrk="1">
                        <a:spcAft>
                          <a:spcPts val="0"/>
                        </a:spcAft>
                      </a:pPr>
                      <a:r>
                        <a:rPr lang="en-US" sz="1200" kern="100">
                          <a:latin typeface="Times New Roman"/>
                          <a:cs typeface="Times New Roman"/>
                        </a:rPr>
                        <a:t>Major</a:t>
                      </a:r>
                      <a:endParaRPr lang="ko-KR" sz="1200" kern="100">
                        <a:latin typeface="맑은 고딕"/>
                        <a:cs typeface="Times New Roman"/>
                      </a:endParaRPr>
                    </a:p>
                  </a:txBody>
                  <a:tcPr marL="68580" marR="68580" marT="0" marB="0">
                    <a:lnL>
                      <a:noFill/>
                    </a:lnL>
                    <a:lnR>
                      <a:noFill/>
                    </a:lnR>
                    <a:lnT>
                      <a:noFill/>
                    </a:lnT>
                    <a:lnB>
                      <a:noFill/>
                    </a:lnB>
                  </a:tcPr>
                </a:tc>
                <a:tc>
                  <a:txBody>
                    <a:bodyPr/>
                    <a:lstStyle/>
                    <a:p>
                      <a:pPr algn="l" latinLnBrk="1">
                        <a:spcAft>
                          <a:spcPts val="0"/>
                        </a:spcAft>
                      </a:pPr>
                      <a:r>
                        <a:rPr lang="en-US" sz="1200" kern="100" dirty="0">
                          <a:latin typeface="Times New Roman"/>
                          <a:cs typeface="Times New Roman"/>
                        </a:rPr>
                        <a:t>Is your major Economics?(yes 1, no 0)</a:t>
                      </a:r>
                      <a:endParaRPr lang="ko-KR" sz="1200" kern="100" dirty="0">
                        <a:latin typeface="맑은 고딕"/>
                        <a:cs typeface="Times New Roman"/>
                      </a:endParaRPr>
                    </a:p>
                  </a:txBody>
                  <a:tcPr marL="68580" marR="68580" marT="0" marB="0">
                    <a:lnL>
                      <a:noFill/>
                    </a:lnL>
                    <a:lnR>
                      <a:noFill/>
                    </a:lnR>
                    <a:lnT>
                      <a:noFill/>
                    </a:lnT>
                    <a:lnB>
                      <a:noFill/>
                    </a:lnB>
                  </a:tcPr>
                </a:tc>
                <a:tc>
                  <a:txBody>
                    <a:bodyPr/>
                    <a:lstStyle/>
                    <a:p>
                      <a:pPr algn="l" latinLnBrk="1">
                        <a:spcAft>
                          <a:spcPts val="0"/>
                        </a:spcAft>
                      </a:pPr>
                      <a:endParaRPr lang="en-US" sz="1200" kern="100">
                        <a:latin typeface="Times New Roman"/>
                        <a:cs typeface="Times New Roman"/>
                      </a:endParaRPr>
                    </a:p>
                  </a:txBody>
                  <a:tcPr marL="68580" marR="68580" marT="0" marB="0">
                    <a:lnL>
                      <a:noFill/>
                    </a:lnL>
                    <a:lnR>
                      <a:noFill/>
                    </a:lnR>
                    <a:lnT>
                      <a:noFill/>
                    </a:lnT>
                    <a:lnB>
                      <a:noFill/>
                    </a:lnB>
                  </a:tcPr>
                </a:tc>
              </a:tr>
              <a:tr h="220024">
                <a:tc>
                  <a:txBody>
                    <a:bodyPr/>
                    <a:lstStyle/>
                    <a:p>
                      <a:pPr algn="l" latinLnBrk="1">
                        <a:spcAft>
                          <a:spcPts val="0"/>
                        </a:spcAft>
                      </a:pPr>
                      <a:r>
                        <a:rPr lang="en-US" sz="1200" kern="100">
                          <a:latin typeface="Times New Roman"/>
                          <a:cs typeface="Times New Roman"/>
                        </a:rPr>
                        <a:t>Score</a:t>
                      </a:r>
                      <a:endParaRPr lang="ko-KR" sz="1200" kern="100">
                        <a:latin typeface="맑은 고딕"/>
                        <a:cs typeface="Times New Roman"/>
                      </a:endParaRPr>
                    </a:p>
                  </a:txBody>
                  <a:tcPr marL="68580" marR="68580" marT="0" marB="0">
                    <a:lnL>
                      <a:noFill/>
                    </a:lnL>
                    <a:lnR>
                      <a:noFill/>
                    </a:lnR>
                    <a:lnT>
                      <a:noFill/>
                    </a:lnT>
                    <a:lnB>
                      <a:noFill/>
                    </a:lnB>
                  </a:tcPr>
                </a:tc>
                <a:tc>
                  <a:txBody>
                    <a:bodyPr/>
                    <a:lstStyle/>
                    <a:p>
                      <a:pPr algn="l" latinLnBrk="1">
                        <a:spcAft>
                          <a:spcPts val="0"/>
                        </a:spcAft>
                      </a:pPr>
                      <a:r>
                        <a:rPr lang="en-US" sz="1200" kern="100" dirty="0">
                          <a:latin typeface="Times New Roman"/>
                          <a:cs typeface="Times New Roman"/>
                        </a:rPr>
                        <a:t>Average grade, previous semester(basis : 4.5 point)</a:t>
                      </a:r>
                      <a:endParaRPr lang="ko-KR" sz="1200" kern="100" dirty="0">
                        <a:latin typeface="맑은 고딕"/>
                        <a:cs typeface="Times New Roman"/>
                      </a:endParaRPr>
                    </a:p>
                  </a:txBody>
                  <a:tcPr marL="68580" marR="68580" marT="0" marB="0">
                    <a:lnL>
                      <a:noFill/>
                    </a:lnL>
                    <a:lnR>
                      <a:noFill/>
                    </a:lnR>
                    <a:lnT>
                      <a:noFill/>
                    </a:lnT>
                    <a:lnB>
                      <a:noFill/>
                    </a:lnB>
                  </a:tcPr>
                </a:tc>
                <a:tc>
                  <a:txBody>
                    <a:bodyPr/>
                    <a:lstStyle/>
                    <a:p>
                      <a:pPr algn="l" latinLnBrk="1">
                        <a:spcAft>
                          <a:spcPts val="0"/>
                        </a:spcAft>
                      </a:pPr>
                      <a:r>
                        <a:rPr lang="en-US" sz="1200" kern="100">
                          <a:latin typeface="Times New Roman"/>
                          <a:cs typeface="Times New Roman"/>
                        </a:rPr>
                        <a:t>1.15 ~ 4.5</a:t>
                      </a:r>
                      <a:endParaRPr lang="ko-KR" sz="1200" kern="100">
                        <a:latin typeface="맑은 고딕"/>
                        <a:cs typeface="Times New Roman"/>
                      </a:endParaRPr>
                    </a:p>
                  </a:txBody>
                  <a:tcPr marL="68580" marR="68580" marT="0" marB="0">
                    <a:lnL>
                      <a:noFill/>
                    </a:lnL>
                    <a:lnR>
                      <a:noFill/>
                    </a:lnR>
                    <a:lnT>
                      <a:noFill/>
                    </a:lnT>
                    <a:lnB>
                      <a:noFill/>
                    </a:lnB>
                  </a:tcPr>
                </a:tc>
              </a:tr>
              <a:tr h="220024">
                <a:tc>
                  <a:txBody>
                    <a:bodyPr/>
                    <a:lstStyle/>
                    <a:p>
                      <a:pPr algn="l" latinLnBrk="1">
                        <a:spcAft>
                          <a:spcPts val="0"/>
                        </a:spcAft>
                      </a:pPr>
                      <a:r>
                        <a:rPr lang="en-US" sz="1200" kern="100">
                          <a:latin typeface="Times New Roman"/>
                          <a:cs typeface="Times New Roman"/>
                        </a:rPr>
                        <a:t>Military</a:t>
                      </a:r>
                      <a:endParaRPr lang="ko-KR" sz="1200" kern="100">
                        <a:latin typeface="맑은 고딕"/>
                        <a:cs typeface="Times New Roman"/>
                      </a:endParaRPr>
                    </a:p>
                  </a:txBody>
                  <a:tcPr marL="68580" marR="68580" marT="0" marB="0">
                    <a:lnL>
                      <a:noFill/>
                    </a:lnL>
                    <a:lnR>
                      <a:noFill/>
                    </a:lnR>
                    <a:lnT>
                      <a:noFill/>
                    </a:lnT>
                    <a:lnB>
                      <a:noFill/>
                    </a:lnB>
                  </a:tcPr>
                </a:tc>
                <a:tc>
                  <a:txBody>
                    <a:bodyPr/>
                    <a:lstStyle/>
                    <a:p>
                      <a:pPr algn="l" latinLnBrk="1">
                        <a:spcAft>
                          <a:spcPts val="0"/>
                        </a:spcAft>
                      </a:pPr>
                      <a:r>
                        <a:rPr lang="en-US" sz="1200" kern="100" dirty="0">
                          <a:latin typeface="Times New Roman"/>
                          <a:cs typeface="Times New Roman"/>
                        </a:rPr>
                        <a:t>Military service(yes 1, no 0)</a:t>
                      </a:r>
                      <a:endParaRPr lang="ko-KR" sz="1200" kern="100" dirty="0">
                        <a:latin typeface="맑은 고딕"/>
                        <a:cs typeface="Times New Roman"/>
                      </a:endParaRPr>
                    </a:p>
                  </a:txBody>
                  <a:tcPr marL="68580" marR="68580" marT="0" marB="0">
                    <a:lnL>
                      <a:noFill/>
                    </a:lnL>
                    <a:lnR>
                      <a:noFill/>
                    </a:lnR>
                    <a:lnT>
                      <a:noFill/>
                    </a:lnT>
                    <a:lnB>
                      <a:noFill/>
                    </a:lnB>
                  </a:tcPr>
                </a:tc>
                <a:tc>
                  <a:txBody>
                    <a:bodyPr/>
                    <a:lstStyle/>
                    <a:p>
                      <a:pPr algn="l" latinLnBrk="1">
                        <a:spcAft>
                          <a:spcPts val="0"/>
                        </a:spcAft>
                      </a:pPr>
                      <a:endParaRPr lang="en-US" sz="1200" kern="100">
                        <a:latin typeface="Times New Roman"/>
                        <a:cs typeface="Times New Roman"/>
                      </a:endParaRPr>
                    </a:p>
                  </a:txBody>
                  <a:tcPr marL="68580" marR="68580" marT="0" marB="0">
                    <a:lnL>
                      <a:noFill/>
                    </a:lnL>
                    <a:lnR>
                      <a:noFill/>
                    </a:lnR>
                    <a:lnT>
                      <a:noFill/>
                    </a:lnT>
                    <a:lnB>
                      <a:noFill/>
                    </a:lnB>
                  </a:tcPr>
                </a:tc>
              </a:tr>
              <a:tr h="220024">
                <a:tc>
                  <a:txBody>
                    <a:bodyPr/>
                    <a:lstStyle/>
                    <a:p>
                      <a:pPr algn="l" latinLnBrk="1">
                        <a:spcAft>
                          <a:spcPts val="0"/>
                        </a:spcAft>
                      </a:pPr>
                      <a:r>
                        <a:rPr lang="en-US" sz="1200" kern="100">
                          <a:latin typeface="Times New Roman"/>
                          <a:cs typeface="Times New Roman"/>
                        </a:rPr>
                        <a:t>Num.class</a:t>
                      </a:r>
                      <a:endParaRPr lang="ko-KR" sz="1200" kern="100">
                        <a:latin typeface="맑은 고딕"/>
                        <a:cs typeface="Times New Roman"/>
                      </a:endParaRPr>
                    </a:p>
                  </a:txBody>
                  <a:tcPr marL="68580" marR="68580" marT="0" marB="0">
                    <a:lnL>
                      <a:noFill/>
                    </a:lnL>
                    <a:lnR>
                      <a:noFill/>
                    </a:lnR>
                    <a:lnT>
                      <a:noFill/>
                    </a:lnT>
                    <a:lnB>
                      <a:noFill/>
                    </a:lnB>
                  </a:tcPr>
                </a:tc>
                <a:tc>
                  <a:txBody>
                    <a:bodyPr/>
                    <a:lstStyle/>
                    <a:p>
                      <a:pPr algn="l" latinLnBrk="1">
                        <a:spcAft>
                          <a:spcPts val="0"/>
                        </a:spcAft>
                      </a:pPr>
                      <a:r>
                        <a:rPr lang="en-US" sz="1200" kern="100" dirty="0">
                          <a:latin typeface="Times New Roman"/>
                          <a:cs typeface="Times New Roman"/>
                        </a:rPr>
                        <a:t>How many Economic classes have you taken?</a:t>
                      </a:r>
                      <a:endParaRPr lang="ko-KR" sz="1200" kern="100" dirty="0">
                        <a:latin typeface="맑은 고딕"/>
                        <a:cs typeface="Times New Roman"/>
                      </a:endParaRPr>
                    </a:p>
                  </a:txBody>
                  <a:tcPr marL="68580" marR="68580" marT="0" marB="0">
                    <a:lnL>
                      <a:noFill/>
                    </a:lnL>
                    <a:lnR>
                      <a:noFill/>
                    </a:lnR>
                    <a:lnT>
                      <a:noFill/>
                    </a:lnT>
                    <a:lnB>
                      <a:noFill/>
                    </a:lnB>
                  </a:tcPr>
                </a:tc>
                <a:tc>
                  <a:txBody>
                    <a:bodyPr/>
                    <a:lstStyle/>
                    <a:p>
                      <a:pPr algn="l" latinLnBrk="1">
                        <a:spcAft>
                          <a:spcPts val="0"/>
                        </a:spcAft>
                      </a:pPr>
                      <a:r>
                        <a:rPr lang="en-US" sz="1200" kern="100">
                          <a:latin typeface="Times New Roman"/>
                          <a:cs typeface="Times New Roman"/>
                        </a:rPr>
                        <a:t>0 ~ 26</a:t>
                      </a:r>
                      <a:endParaRPr lang="ko-KR" sz="1200" kern="100">
                        <a:latin typeface="맑은 고딕"/>
                        <a:cs typeface="Times New Roman"/>
                      </a:endParaRPr>
                    </a:p>
                  </a:txBody>
                  <a:tcPr marL="68580" marR="68580" marT="0" marB="0">
                    <a:lnL>
                      <a:noFill/>
                    </a:lnL>
                    <a:lnR>
                      <a:noFill/>
                    </a:lnR>
                    <a:lnT>
                      <a:noFill/>
                    </a:lnT>
                    <a:lnB>
                      <a:noFill/>
                    </a:lnB>
                  </a:tcPr>
                </a:tc>
              </a:tr>
              <a:tr h="220024">
                <a:tc>
                  <a:txBody>
                    <a:bodyPr/>
                    <a:lstStyle/>
                    <a:p>
                      <a:pPr algn="l" latinLnBrk="1">
                        <a:spcAft>
                          <a:spcPts val="0"/>
                        </a:spcAft>
                      </a:pPr>
                      <a:r>
                        <a:rPr lang="en-US" sz="1200" kern="100">
                          <a:latin typeface="Times New Roman"/>
                          <a:cs typeface="Times New Roman"/>
                        </a:rPr>
                        <a:t>Num.family</a:t>
                      </a:r>
                      <a:endParaRPr lang="ko-KR" sz="1200" kern="100">
                        <a:latin typeface="맑은 고딕"/>
                        <a:cs typeface="Times New Roman"/>
                      </a:endParaRPr>
                    </a:p>
                  </a:txBody>
                  <a:tcPr marL="68580" marR="68580" marT="0" marB="0">
                    <a:lnL>
                      <a:noFill/>
                    </a:lnL>
                    <a:lnR>
                      <a:noFill/>
                    </a:lnR>
                    <a:lnT>
                      <a:noFill/>
                    </a:lnT>
                    <a:lnB>
                      <a:noFill/>
                    </a:lnB>
                  </a:tcPr>
                </a:tc>
                <a:tc>
                  <a:txBody>
                    <a:bodyPr/>
                    <a:lstStyle/>
                    <a:p>
                      <a:pPr algn="l" latinLnBrk="1">
                        <a:spcAft>
                          <a:spcPts val="0"/>
                        </a:spcAft>
                      </a:pPr>
                      <a:r>
                        <a:rPr lang="en-US" sz="1200" kern="100" dirty="0">
                          <a:latin typeface="Times New Roman"/>
                          <a:cs typeface="Times New Roman"/>
                        </a:rPr>
                        <a:t>Number of family members</a:t>
                      </a:r>
                      <a:endParaRPr lang="ko-KR" sz="1200" kern="100" dirty="0">
                        <a:latin typeface="맑은 고딕"/>
                        <a:cs typeface="Times New Roman"/>
                      </a:endParaRPr>
                    </a:p>
                  </a:txBody>
                  <a:tcPr marL="68580" marR="68580" marT="0" marB="0">
                    <a:lnL>
                      <a:noFill/>
                    </a:lnL>
                    <a:lnR>
                      <a:noFill/>
                    </a:lnR>
                    <a:lnT>
                      <a:noFill/>
                    </a:lnT>
                    <a:lnB>
                      <a:noFill/>
                    </a:lnB>
                  </a:tcPr>
                </a:tc>
                <a:tc>
                  <a:txBody>
                    <a:bodyPr/>
                    <a:lstStyle/>
                    <a:p>
                      <a:pPr algn="l" latinLnBrk="1">
                        <a:spcAft>
                          <a:spcPts val="0"/>
                        </a:spcAft>
                      </a:pPr>
                      <a:r>
                        <a:rPr lang="en-US" sz="1200" kern="100">
                          <a:latin typeface="Times New Roman"/>
                          <a:cs typeface="Times New Roman"/>
                        </a:rPr>
                        <a:t>2 ~ 7</a:t>
                      </a:r>
                      <a:endParaRPr lang="ko-KR" sz="1200" kern="100">
                        <a:latin typeface="맑은 고딕"/>
                        <a:cs typeface="Times New Roman"/>
                      </a:endParaRPr>
                    </a:p>
                  </a:txBody>
                  <a:tcPr marL="68580" marR="68580" marT="0" marB="0">
                    <a:lnL>
                      <a:noFill/>
                    </a:lnL>
                    <a:lnR>
                      <a:noFill/>
                    </a:lnR>
                    <a:lnT>
                      <a:noFill/>
                    </a:lnT>
                    <a:lnB>
                      <a:noFill/>
                    </a:lnB>
                  </a:tcPr>
                </a:tc>
              </a:tr>
              <a:tr h="220024">
                <a:tc>
                  <a:txBody>
                    <a:bodyPr/>
                    <a:lstStyle/>
                    <a:p>
                      <a:pPr algn="l" latinLnBrk="1">
                        <a:spcAft>
                          <a:spcPts val="0"/>
                        </a:spcAft>
                      </a:pPr>
                      <a:r>
                        <a:rPr lang="en-US" sz="1200" kern="100">
                          <a:latin typeface="Times New Roman"/>
                          <a:cs typeface="Times New Roman"/>
                        </a:rPr>
                        <a:t>Religion</a:t>
                      </a:r>
                      <a:endParaRPr lang="ko-KR" sz="1200" kern="100">
                        <a:latin typeface="맑은 고딕"/>
                        <a:cs typeface="Times New Roman"/>
                      </a:endParaRPr>
                    </a:p>
                  </a:txBody>
                  <a:tcPr marL="68580" marR="68580" marT="0" marB="0">
                    <a:lnL>
                      <a:noFill/>
                    </a:lnL>
                    <a:lnR>
                      <a:noFill/>
                    </a:lnR>
                    <a:lnT>
                      <a:noFill/>
                    </a:lnT>
                    <a:lnB>
                      <a:noFill/>
                    </a:lnB>
                  </a:tcPr>
                </a:tc>
                <a:tc>
                  <a:txBody>
                    <a:bodyPr/>
                    <a:lstStyle/>
                    <a:p>
                      <a:pPr algn="l" latinLnBrk="1">
                        <a:spcAft>
                          <a:spcPts val="0"/>
                        </a:spcAft>
                      </a:pPr>
                      <a:r>
                        <a:rPr lang="en-US" sz="1200" kern="100" dirty="0">
                          <a:latin typeface="Times New Roman"/>
                          <a:cs typeface="Times New Roman"/>
                        </a:rPr>
                        <a:t>Have you got religion?(yes 1, no 0)</a:t>
                      </a:r>
                      <a:endParaRPr lang="ko-KR" sz="1200" kern="100" dirty="0">
                        <a:latin typeface="맑은 고딕"/>
                        <a:cs typeface="Times New Roman"/>
                      </a:endParaRPr>
                    </a:p>
                  </a:txBody>
                  <a:tcPr marL="68580" marR="68580" marT="0" marB="0">
                    <a:lnL>
                      <a:noFill/>
                    </a:lnL>
                    <a:lnR>
                      <a:noFill/>
                    </a:lnR>
                    <a:lnT>
                      <a:noFill/>
                    </a:lnT>
                    <a:lnB>
                      <a:noFill/>
                    </a:lnB>
                  </a:tcPr>
                </a:tc>
                <a:tc>
                  <a:txBody>
                    <a:bodyPr/>
                    <a:lstStyle/>
                    <a:p>
                      <a:pPr algn="l" latinLnBrk="1">
                        <a:spcAft>
                          <a:spcPts val="0"/>
                        </a:spcAft>
                      </a:pPr>
                      <a:endParaRPr lang="en-US" sz="1200" kern="100">
                        <a:latin typeface="Times New Roman"/>
                        <a:cs typeface="Times New Roman"/>
                      </a:endParaRPr>
                    </a:p>
                  </a:txBody>
                  <a:tcPr marL="68580" marR="68580" marT="0" marB="0">
                    <a:lnL>
                      <a:noFill/>
                    </a:lnL>
                    <a:lnR>
                      <a:noFill/>
                    </a:lnR>
                    <a:lnT>
                      <a:noFill/>
                    </a:lnT>
                    <a:lnB>
                      <a:noFill/>
                    </a:lnB>
                  </a:tcPr>
                </a:tc>
              </a:tr>
              <a:tr h="220024">
                <a:tc>
                  <a:txBody>
                    <a:bodyPr/>
                    <a:lstStyle/>
                    <a:p>
                      <a:pPr algn="l" latinLnBrk="1">
                        <a:spcAft>
                          <a:spcPts val="0"/>
                        </a:spcAft>
                      </a:pPr>
                      <a:r>
                        <a:rPr lang="en-US" sz="1200" kern="100">
                          <a:latin typeface="Times New Roman"/>
                          <a:cs typeface="Times New Roman"/>
                        </a:rPr>
                        <a:t>Father</a:t>
                      </a:r>
                      <a:endParaRPr lang="ko-KR" sz="1200" kern="100">
                        <a:latin typeface="맑은 고딕"/>
                        <a:cs typeface="Times New Roman"/>
                      </a:endParaRPr>
                    </a:p>
                  </a:txBody>
                  <a:tcPr marL="68580" marR="68580" marT="0" marB="0">
                    <a:lnL>
                      <a:noFill/>
                    </a:lnL>
                    <a:lnR>
                      <a:noFill/>
                    </a:lnR>
                    <a:lnT>
                      <a:noFill/>
                    </a:lnT>
                    <a:lnB>
                      <a:noFill/>
                    </a:lnB>
                  </a:tcPr>
                </a:tc>
                <a:tc>
                  <a:txBody>
                    <a:bodyPr/>
                    <a:lstStyle/>
                    <a:p>
                      <a:pPr algn="l" latinLnBrk="1">
                        <a:spcAft>
                          <a:spcPts val="0"/>
                        </a:spcAft>
                      </a:pPr>
                      <a:r>
                        <a:rPr lang="en-US" sz="1200" kern="100" dirty="0">
                          <a:latin typeface="Times New Roman"/>
                          <a:cs typeface="Times New Roman"/>
                        </a:rPr>
                        <a:t>Academic ability of father (college graduate 1, lower 0)</a:t>
                      </a:r>
                      <a:endParaRPr lang="ko-KR" sz="1200" kern="100" dirty="0">
                        <a:latin typeface="맑은 고딕"/>
                        <a:cs typeface="Times New Roman"/>
                      </a:endParaRPr>
                    </a:p>
                  </a:txBody>
                  <a:tcPr marL="68580" marR="68580" marT="0" marB="0">
                    <a:lnL>
                      <a:noFill/>
                    </a:lnL>
                    <a:lnR>
                      <a:noFill/>
                    </a:lnR>
                    <a:lnT>
                      <a:noFill/>
                    </a:lnT>
                    <a:lnB>
                      <a:noFill/>
                    </a:lnB>
                  </a:tcPr>
                </a:tc>
                <a:tc>
                  <a:txBody>
                    <a:bodyPr/>
                    <a:lstStyle/>
                    <a:p>
                      <a:pPr algn="l" latinLnBrk="1">
                        <a:spcAft>
                          <a:spcPts val="0"/>
                        </a:spcAft>
                      </a:pPr>
                      <a:endParaRPr lang="en-US" sz="1200" kern="100">
                        <a:latin typeface="Times New Roman"/>
                        <a:cs typeface="Times New Roman"/>
                      </a:endParaRPr>
                    </a:p>
                  </a:txBody>
                  <a:tcPr marL="68580" marR="68580" marT="0" marB="0">
                    <a:lnL>
                      <a:noFill/>
                    </a:lnL>
                    <a:lnR>
                      <a:noFill/>
                    </a:lnR>
                    <a:lnT>
                      <a:noFill/>
                    </a:lnT>
                    <a:lnB>
                      <a:noFill/>
                    </a:lnB>
                  </a:tcPr>
                </a:tc>
              </a:tr>
              <a:tr h="220024">
                <a:tc>
                  <a:txBody>
                    <a:bodyPr/>
                    <a:lstStyle/>
                    <a:p>
                      <a:pPr algn="l" latinLnBrk="1">
                        <a:spcAft>
                          <a:spcPts val="0"/>
                        </a:spcAft>
                      </a:pPr>
                      <a:r>
                        <a:rPr lang="en-US" sz="1200" kern="100">
                          <a:latin typeface="Times New Roman"/>
                          <a:cs typeface="Times New Roman"/>
                        </a:rPr>
                        <a:t>Mother</a:t>
                      </a:r>
                      <a:endParaRPr lang="ko-KR" sz="1200" kern="100">
                        <a:latin typeface="맑은 고딕"/>
                        <a:cs typeface="Times New Roman"/>
                      </a:endParaRPr>
                    </a:p>
                  </a:txBody>
                  <a:tcPr marL="68580" marR="68580" marT="0" marB="0">
                    <a:lnL>
                      <a:noFill/>
                    </a:lnL>
                    <a:lnR>
                      <a:noFill/>
                    </a:lnR>
                    <a:lnT>
                      <a:noFill/>
                    </a:lnT>
                    <a:lnB>
                      <a:noFill/>
                    </a:lnB>
                  </a:tcPr>
                </a:tc>
                <a:tc>
                  <a:txBody>
                    <a:bodyPr/>
                    <a:lstStyle/>
                    <a:p>
                      <a:pPr algn="l" latinLnBrk="1">
                        <a:spcAft>
                          <a:spcPts val="0"/>
                        </a:spcAft>
                      </a:pPr>
                      <a:r>
                        <a:rPr lang="en-US" sz="1200" kern="100" dirty="0">
                          <a:latin typeface="Times New Roman"/>
                          <a:cs typeface="Times New Roman"/>
                        </a:rPr>
                        <a:t>Academic ability of mother (college graduate 1, lower 0)</a:t>
                      </a:r>
                      <a:endParaRPr lang="ko-KR" sz="1200" kern="100" dirty="0">
                        <a:latin typeface="맑은 고딕"/>
                        <a:cs typeface="Times New Roman"/>
                      </a:endParaRPr>
                    </a:p>
                  </a:txBody>
                  <a:tcPr marL="68580" marR="68580" marT="0" marB="0">
                    <a:lnL>
                      <a:noFill/>
                    </a:lnL>
                    <a:lnR>
                      <a:noFill/>
                    </a:lnR>
                    <a:lnT>
                      <a:noFill/>
                    </a:lnT>
                    <a:lnB>
                      <a:noFill/>
                    </a:lnB>
                  </a:tcPr>
                </a:tc>
                <a:tc>
                  <a:txBody>
                    <a:bodyPr/>
                    <a:lstStyle/>
                    <a:p>
                      <a:pPr algn="l" latinLnBrk="1">
                        <a:spcAft>
                          <a:spcPts val="0"/>
                        </a:spcAft>
                      </a:pPr>
                      <a:endParaRPr lang="en-US" sz="1200" kern="100">
                        <a:latin typeface="Times New Roman"/>
                        <a:cs typeface="Times New Roman"/>
                      </a:endParaRPr>
                    </a:p>
                  </a:txBody>
                  <a:tcPr marL="68580" marR="68580" marT="0" marB="0">
                    <a:lnL>
                      <a:noFill/>
                    </a:lnL>
                    <a:lnR>
                      <a:noFill/>
                    </a:lnR>
                    <a:lnT>
                      <a:noFill/>
                    </a:lnT>
                    <a:lnB>
                      <a:noFill/>
                    </a:lnB>
                  </a:tcPr>
                </a:tc>
              </a:tr>
              <a:tr h="220024">
                <a:tc>
                  <a:txBody>
                    <a:bodyPr/>
                    <a:lstStyle/>
                    <a:p>
                      <a:pPr algn="l" latinLnBrk="1">
                        <a:spcAft>
                          <a:spcPts val="0"/>
                        </a:spcAft>
                      </a:pPr>
                      <a:r>
                        <a:rPr lang="en-US" sz="1200" kern="100">
                          <a:latin typeface="Times New Roman"/>
                          <a:cs typeface="Times New Roman"/>
                        </a:rPr>
                        <a:t>Edu.FM</a:t>
                      </a:r>
                      <a:endParaRPr lang="ko-KR" sz="1200" kern="100">
                        <a:latin typeface="맑은 고딕"/>
                        <a:cs typeface="Times New Roman"/>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l" latinLnBrk="1">
                        <a:spcAft>
                          <a:spcPts val="0"/>
                        </a:spcAft>
                      </a:pPr>
                      <a:r>
                        <a:rPr lang="en-US" sz="1200" kern="100" dirty="0">
                          <a:latin typeface="Times New Roman"/>
                          <a:cs typeface="Times New Roman"/>
                        </a:rPr>
                        <a:t>Academic ability of parents(college graduate 1, lower 0)</a:t>
                      </a:r>
                      <a:endParaRPr lang="ko-KR" sz="1200" kern="100" dirty="0">
                        <a:latin typeface="맑은 고딕"/>
                        <a:cs typeface="Times New Roman"/>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algn="l" latinLnBrk="1">
                        <a:spcAft>
                          <a:spcPts val="0"/>
                        </a:spcAft>
                      </a:pPr>
                      <a:endParaRPr lang="en-US" sz="1200" kern="100" dirty="0">
                        <a:latin typeface="Times New Roman"/>
                        <a:cs typeface="Times New Roman"/>
                      </a:endParaRPr>
                    </a:p>
                  </a:txBody>
                  <a:tcPr marL="68580" marR="68580" marT="0" marB="0">
                    <a:lnL>
                      <a:noFill/>
                    </a:lnL>
                    <a:lnR>
                      <a:noFill/>
                    </a:lnR>
                    <a:lnT>
                      <a:noFill/>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661472"/>
            <a:ext cx="8229600" cy="369332"/>
          </a:xfrm>
          <a:gradFill>
            <a:gsLst>
              <a:gs pos="0">
                <a:schemeClr val="accent1">
                  <a:tint val="66000"/>
                  <a:satMod val="160000"/>
                  <a:alpha val="50000"/>
                </a:schemeClr>
              </a:gs>
              <a:gs pos="50000">
                <a:schemeClr val="accent1">
                  <a:tint val="44500"/>
                  <a:satMod val="160000"/>
                </a:schemeClr>
              </a:gs>
              <a:gs pos="100000">
                <a:schemeClr val="accent1">
                  <a:tint val="23500"/>
                  <a:satMod val="160000"/>
                </a:schemeClr>
              </a:gs>
            </a:gsLst>
            <a:lin ang="5400000" scaled="0"/>
          </a:gradFill>
          <a:ln>
            <a:noFill/>
          </a:ln>
        </p:spPr>
        <p:txBody>
          <a:bodyPr wrap="square" lIns="0" tIns="0" rIns="0" bIns="0">
            <a:spAutoFit/>
          </a:bodyPr>
          <a:lstStyle/>
          <a:p>
            <a:pPr algn="l"/>
            <a:r>
              <a:rPr lang="en-US" altLang="ko-KR" sz="2400" b="1" dirty="0" smtClean="0">
                <a:latin typeface="Times New Roman" pitchFamily="18" charset="0"/>
                <a:cs typeface="Times New Roman" pitchFamily="18" charset="0"/>
              </a:rPr>
              <a:t>1. Introduction – motivation and contribution</a:t>
            </a:r>
            <a:endParaRPr lang="ko-KR" altLang="en-US" sz="2400" dirty="0">
              <a:latin typeface="Times New Roman" pitchFamily="18" charset="0"/>
              <a:cs typeface="Times New Roman" pitchFamily="18" charset="0"/>
            </a:endParaRPr>
          </a:p>
        </p:txBody>
      </p:sp>
      <p:sp>
        <p:nvSpPr>
          <p:cNvPr id="3" name="부제목 2"/>
          <p:cNvSpPr>
            <a:spLocks noGrp="1"/>
          </p:cNvSpPr>
          <p:nvPr>
            <p:ph idx="1"/>
          </p:nvPr>
        </p:nvSpPr>
        <p:spPr>
          <a:noFill/>
          <a:ln>
            <a:noFill/>
          </a:ln>
        </p:spPr>
        <p:txBody>
          <a:bodyPr>
            <a:noAutofit/>
          </a:bodyPr>
          <a:lstStyle/>
          <a:p>
            <a:pPr>
              <a:lnSpc>
                <a:spcPct val="150000"/>
              </a:lnSpc>
              <a:buBlip>
                <a:blip r:embed="rId3"/>
              </a:buBlip>
            </a:pPr>
            <a:r>
              <a:rPr lang="en-US" altLang="ko-KR" sz="1800" dirty="0">
                <a:latin typeface="Times New Roman" pitchFamily="18" charset="0"/>
                <a:cs typeface="Times New Roman" pitchFamily="18" charset="0"/>
              </a:rPr>
              <a:t>Risk attitude is fundamental in various economic and </a:t>
            </a:r>
            <a:r>
              <a:rPr lang="en-US" altLang="ko-KR" sz="1800" dirty="0" smtClean="0">
                <a:latin typeface="Times New Roman" pitchFamily="18" charset="0"/>
                <a:cs typeface="Times New Roman" pitchFamily="18" charset="0"/>
              </a:rPr>
              <a:t>financial models.</a:t>
            </a:r>
          </a:p>
          <a:p>
            <a:pPr>
              <a:lnSpc>
                <a:spcPct val="150000"/>
              </a:lnSpc>
              <a:buBlip>
                <a:blip r:embed="rId3"/>
              </a:buBlip>
            </a:pPr>
            <a:r>
              <a:rPr lang="en-US" altLang="ko-KR" sz="1800" dirty="0" smtClean="0">
                <a:latin typeface="Times New Roman" pitchFamily="18" charset="0"/>
                <a:cs typeface="Times New Roman" pitchFamily="18" charset="0"/>
              </a:rPr>
              <a:t>A large amount of research are dedicated to developing methods to elicit risk aversion but every method has some drawback  </a:t>
            </a:r>
          </a:p>
          <a:p>
            <a:pPr>
              <a:lnSpc>
                <a:spcPct val="150000"/>
              </a:lnSpc>
              <a:buBlip>
                <a:blip r:embed="rId3"/>
              </a:buBlip>
            </a:pPr>
            <a:r>
              <a:rPr lang="en-US" altLang="ko-KR" sz="1800" dirty="0" smtClean="0">
                <a:latin typeface="Times New Roman" pitchFamily="18" charset="0"/>
                <a:cs typeface="Times New Roman" pitchFamily="18" charset="0"/>
              </a:rPr>
              <a:t>We propose a new index of risk aversion which has</a:t>
            </a:r>
          </a:p>
          <a:p>
            <a:pPr lvl="1">
              <a:lnSpc>
                <a:spcPct val="150000"/>
              </a:lnSpc>
              <a:buBlip>
                <a:blip r:embed="rId4"/>
              </a:buBlip>
            </a:pPr>
            <a:r>
              <a:rPr lang="en-US" altLang="ko-KR" sz="1600" dirty="0" smtClean="0">
                <a:latin typeface="Times New Roman" pitchFamily="18" charset="0"/>
                <a:cs typeface="Times New Roman" pitchFamily="18" charset="0"/>
              </a:rPr>
              <a:t>no framing effect</a:t>
            </a:r>
          </a:p>
          <a:p>
            <a:pPr lvl="1">
              <a:lnSpc>
                <a:spcPct val="150000"/>
              </a:lnSpc>
              <a:buBlip>
                <a:blip r:embed="rId4"/>
              </a:buBlip>
            </a:pPr>
            <a:r>
              <a:rPr lang="en-US" altLang="ko-KR" sz="1600" dirty="0" smtClean="0">
                <a:latin typeface="Times New Roman" pitchFamily="18" charset="0"/>
                <a:cs typeface="Times New Roman" pitchFamily="18" charset="0"/>
              </a:rPr>
              <a:t>less multiple switching points – less noise decision making</a:t>
            </a:r>
          </a:p>
          <a:p>
            <a:pPr lvl="1">
              <a:lnSpc>
                <a:spcPct val="150000"/>
              </a:lnSpc>
              <a:buBlip>
                <a:blip r:embed="rId4"/>
              </a:buBlip>
            </a:pPr>
            <a:r>
              <a:rPr lang="en-US" altLang="ko-KR" sz="1600" dirty="0" smtClean="0">
                <a:latin typeface="Times New Roman" pitchFamily="18" charset="0"/>
                <a:cs typeface="Times New Roman" pitchFamily="18" charset="0"/>
              </a:rPr>
              <a:t>no dependency on probability weighting</a:t>
            </a:r>
          </a:p>
          <a:p>
            <a:pPr lvl="1">
              <a:lnSpc>
                <a:spcPct val="150000"/>
              </a:lnSpc>
              <a:buBlip>
                <a:blip r:embed="rId4"/>
              </a:buBlip>
            </a:pPr>
            <a:r>
              <a:rPr lang="en-US" altLang="ko-KR" sz="1600" dirty="0" smtClean="0">
                <a:latin typeface="Times New Roman" pitchFamily="18" charset="0"/>
                <a:cs typeface="Times New Roman" pitchFamily="18" charset="0"/>
              </a:rPr>
              <a:t>no dependency on any specific utility function</a:t>
            </a:r>
          </a:p>
          <a:p>
            <a:pPr>
              <a:lnSpc>
                <a:spcPct val="150000"/>
              </a:lnSpc>
              <a:buBlip>
                <a:blip r:embed="rId3"/>
              </a:buBlip>
            </a:pPr>
            <a:r>
              <a:rPr lang="en-US" altLang="ko-KR" sz="1800" dirty="0" smtClean="0">
                <a:latin typeface="Times New Roman" pitchFamily="18" charset="0"/>
                <a:cs typeface="Times New Roman" pitchFamily="18" charset="0"/>
              </a:rPr>
              <a:t>The index can be applied to economic and financial model such as </a:t>
            </a:r>
          </a:p>
          <a:p>
            <a:pPr lvl="1">
              <a:lnSpc>
                <a:spcPct val="150000"/>
              </a:lnSpc>
              <a:buBlip>
                <a:blip r:embed="rId4"/>
              </a:buBlip>
            </a:pPr>
            <a:r>
              <a:rPr lang="en-US" altLang="ko-KR" sz="1600" dirty="0" smtClean="0">
                <a:latin typeface="Times New Roman" pitchFamily="18" charset="0"/>
                <a:cs typeface="Times New Roman" pitchFamily="18" charset="0"/>
              </a:rPr>
              <a:t>informational asymmetry</a:t>
            </a:r>
          </a:p>
          <a:p>
            <a:pPr lvl="1">
              <a:lnSpc>
                <a:spcPct val="150000"/>
              </a:lnSpc>
              <a:buBlip>
                <a:blip r:embed="rId4"/>
              </a:buBlip>
            </a:pPr>
            <a:r>
              <a:rPr lang="en-US" altLang="ko-KR" sz="1600" dirty="0" smtClean="0">
                <a:latin typeface="Times New Roman" pitchFamily="18" charset="0"/>
                <a:cs typeface="Times New Roman" pitchFamily="18" charset="0"/>
              </a:rPr>
              <a:t>heterogeneous agent model</a:t>
            </a: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4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solidFill>
                <a:schemeClr val="tx1"/>
              </a:solidFill>
              <a:latin typeface="Times New Roman" pitchFamily="18" charset="0"/>
              <a:cs typeface="Times New Roman" pitchFamily="18" charset="0"/>
            </a:endParaRPr>
          </a:p>
        </p:txBody>
      </p:sp>
      <p:pic>
        <p:nvPicPr>
          <p:cNvPr id="1032" name="Picture 8"/>
          <p:cNvPicPr>
            <a:picLocks noChangeAspect="1" noChangeArrowheads="1"/>
          </p:cNvPicPr>
          <p:nvPr/>
        </p:nvPicPr>
        <p:blipFill>
          <a:blip r:embed="rId5" cstate="print"/>
          <a:srcRect/>
          <a:stretch>
            <a:fillRect/>
          </a:stretch>
        </p:blipFill>
        <p:spPr bwMode="auto">
          <a:xfrm>
            <a:off x="7740352" y="116632"/>
            <a:ext cx="1279798" cy="1798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661472"/>
            <a:ext cx="8229600" cy="369332"/>
          </a:xfrm>
          <a:gradFill>
            <a:gsLst>
              <a:gs pos="0">
                <a:schemeClr val="accent1">
                  <a:tint val="66000"/>
                  <a:satMod val="160000"/>
                  <a:alpha val="50000"/>
                </a:schemeClr>
              </a:gs>
              <a:gs pos="50000">
                <a:schemeClr val="accent1">
                  <a:tint val="44500"/>
                  <a:satMod val="160000"/>
                </a:schemeClr>
              </a:gs>
              <a:gs pos="100000">
                <a:schemeClr val="accent1">
                  <a:tint val="23500"/>
                  <a:satMod val="160000"/>
                </a:schemeClr>
              </a:gs>
            </a:gsLst>
            <a:lin ang="5400000" scaled="0"/>
          </a:gradFill>
          <a:ln>
            <a:noFill/>
          </a:ln>
        </p:spPr>
        <p:txBody>
          <a:bodyPr wrap="square" lIns="0" tIns="0" rIns="0" bIns="0">
            <a:spAutoFit/>
          </a:bodyPr>
          <a:lstStyle/>
          <a:p>
            <a:pPr algn="l"/>
            <a:r>
              <a:rPr lang="en-US" altLang="ko-KR" sz="2400" b="1" dirty="0" smtClean="0">
                <a:latin typeface="Times New Roman" pitchFamily="18" charset="0"/>
                <a:cs typeface="Times New Roman" pitchFamily="18" charset="0"/>
              </a:rPr>
              <a:t>3.2 Data</a:t>
            </a:r>
            <a:endParaRPr lang="ko-KR" altLang="en-US" sz="2400" dirty="0">
              <a:latin typeface="Times New Roman" pitchFamily="18" charset="0"/>
              <a:cs typeface="Times New Roman" pitchFamily="18" charset="0"/>
            </a:endParaRPr>
          </a:p>
        </p:txBody>
      </p:sp>
      <p:sp>
        <p:nvSpPr>
          <p:cNvPr id="3" name="부제목 2"/>
          <p:cNvSpPr>
            <a:spLocks noGrp="1"/>
          </p:cNvSpPr>
          <p:nvPr>
            <p:ph idx="1"/>
          </p:nvPr>
        </p:nvSpPr>
        <p:spPr>
          <a:noFill/>
          <a:ln>
            <a:noFill/>
          </a:ln>
        </p:spPr>
        <p:txBody>
          <a:bodyPr>
            <a:noAutofit/>
          </a:bodyPr>
          <a:lstStyle/>
          <a:p>
            <a:pPr>
              <a:lnSpc>
                <a:spcPct val="150000"/>
              </a:lnSpc>
              <a:buBlip>
                <a:blip r:embed="rId3"/>
              </a:buBlip>
            </a:pPr>
            <a:r>
              <a:rPr lang="en-US" altLang="ko-KR" sz="1800" dirty="0" smtClean="0">
                <a:latin typeface="Times New Roman" pitchFamily="18" charset="0"/>
                <a:cs typeface="Times New Roman" pitchFamily="18" charset="0"/>
              </a:rPr>
              <a:t>Summary statistics</a:t>
            </a: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800" dirty="0" smtClean="0">
              <a:latin typeface="Times New Roman" pitchFamily="18" charset="0"/>
              <a:cs typeface="Times New Roman" pitchFamily="18" charset="0"/>
            </a:endParaRPr>
          </a:p>
        </p:txBody>
      </p:sp>
      <p:pic>
        <p:nvPicPr>
          <p:cNvPr id="1032" name="Picture 8"/>
          <p:cNvPicPr>
            <a:picLocks noChangeAspect="1" noChangeArrowheads="1"/>
          </p:cNvPicPr>
          <p:nvPr/>
        </p:nvPicPr>
        <p:blipFill>
          <a:blip r:embed="rId5" cstate="print"/>
          <a:srcRect/>
          <a:stretch>
            <a:fillRect/>
          </a:stretch>
        </p:blipFill>
        <p:spPr bwMode="auto">
          <a:xfrm>
            <a:off x="7740352" y="116632"/>
            <a:ext cx="1279798" cy="179834"/>
          </a:xfrm>
          <a:prstGeom prst="rect">
            <a:avLst/>
          </a:prstGeom>
          <a:noFill/>
          <a:ln w="9525">
            <a:noFill/>
            <a:miter lim="800000"/>
            <a:headEnd/>
            <a:tailEnd/>
          </a:ln>
        </p:spPr>
      </p:pic>
      <p:sp>
        <p:nvSpPr>
          <p:cNvPr id="6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nvGraphicFramePr>
        <p:xfrm>
          <a:off x="971600" y="2132863"/>
          <a:ext cx="7056783" cy="3495523"/>
        </p:xfrm>
        <a:graphic>
          <a:graphicData uri="http://schemas.openxmlformats.org/drawingml/2006/table">
            <a:tbl>
              <a:tblPr/>
              <a:tblGrid>
                <a:gridCol w="1106886"/>
                <a:gridCol w="1422148"/>
                <a:gridCol w="1529291"/>
                <a:gridCol w="1422148"/>
                <a:gridCol w="1576310"/>
              </a:tblGrid>
              <a:tr h="205619">
                <a:tc>
                  <a:txBody>
                    <a:bodyPr/>
                    <a:lstStyle/>
                    <a:p>
                      <a:pPr algn="ctr" latinLnBrk="1">
                        <a:spcAft>
                          <a:spcPts val="0"/>
                        </a:spcAft>
                      </a:pPr>
                      <a:r>
                        <a:rPr lang="en-US" sz="1200" kern="100" dirty="0">
                          <a:latin typeface="Times New Roman"/>
                          <a:cs typeface="Times New Roman"/>
                        </a:rPr>
                        <a:t>Variables</a:t>
                      </a:r>
                      <a:endParaRPr lang="ko-KR" sz="1200" kern="100" dirty="0">
                        <a:latin typeface="맑은 고딕"/>
                        <a:cs typeface="Times New Roman"/>
                      </a:endParaRPr>
                    </a:p>
                  </a:txBody>
                  <a:tcPr marL="68580" marR="68580" marT="0" marB="0">
                    <a:lnL>
                      <a:noFill/>
                    </a:lnL>
                    <a:lnR w="1270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latinLnBrk="1">
                        <a:spcAft>
                          <a:spcPts val="0"/>
                        </a:spcAft>
                      </a:pPr>
                      <a:r>
                        <a:rPr lang="en-US" sz="1200" kern="100">
                          <a:latin typeface="Times New Roman"/>
                          <a:cs typeface="Times New Roman"/>
                        </a:rPr>
                        <a:t>Mean</a:t>
                      </a:r>
                      <a:endParaRPr lang="ko-KR" sz="1200" kern="10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latinLnBrk="1">
                        <a:spcAft>
                          <a:spcPts val="0"/>
                        </a:spcAft>
                      </a:pPr>
                      <a:r>
                        <a:rPr lang="en-US" sz="1200" kern="100">
                          <a:latin typeface="Times New Roman"/>
                          <a:cs typeface="Times New Roman"/>
                        </a:rPr>
                        <a:t>Probability(%)</a:t>
                      </a:r>
                      <a:endParaRPr lang="ko-KR" sz="1200" kern="10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latinLnBrk="1">
                        <a:spcAft>
                          <a:spcPts val="0"/>
                        </a:spcAft>
                      </a:pPr>
                      <a:r>
                        <a:rPr lang="en-US" sz="1200" kern="100">
                          <a:latin typeface="Times New Roman"/>
                          <a:cs typeface="Times New Roman"/>
                        </a:rPr>
                        <a:t>St. Dev.</a:t>
                      </a:r>
                      <a:endParaRPr lang="ko-KR" sz="1200" kern="10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619">
                <a:tc>
                  <a:txBody>
                    <a:bodyPr/>
                    <a:lstStyle/>
                    <a:p>
                      <a:pPr algn="ctr" latinLnBrk="1">
                        <a:spcAft>
                          <a:spcPts val="0"/>
                        </a:spcAft>
                      </a:pPr>
                      <a:endParaRPr lang="en-US" sz="1200" kern="100" dirty="0">
                        <a:latin typeface="Times New Roman"/>
                        <a:cs typeface="Times New Roman"/>
                      </a:endParaRPr>
                    </a:p>
                  </a:txBody>
                  <a:tcPr marL="68580" marR="68580" marT="0" marB="0">
                    <a:lnL>
                      <a:noFill/>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latinLnBrk="1">
                        <a:spcAft>
                          <a:spcPts val="0"/>
                        </a:spcAft>
                      </a:pPr>
                      <a:endParaRPr lang="en-US" sz="1200" kern="100">
                        <a:latin typeface="Times New Roman"/>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latinLnBrk="1">
                        <a:spcAft>
                          <a:spcPts val="0"/>
                        </a:spcAft>
                      </a:pPr>
                      <a:r>
                        <a:rPr lang="en-US" sz="1200" kern="100">
                          <a:latin typeface="Times New Roman"/>
                          <a:cs typeface="Times New Roman"/>
                        </a:rPr>
                        <a:t>Value=1</a:t>
                      </a:r>
                      <a:endParaRPr lang="ko-KR" sz="1200" kern="10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latinLnBrk="1">
                        <a:spcAft>
                          <a:spcPts val="0"/>
                        </a:spcAft>
                      </a:pPr>
                      <a:r>
                        <a:rPr lang="en-US" sz="1200" kern="100">
                          <a:latin typeface="Times New Roman"/>
                          <a:cs typeface="Times New Roman"/>
                        </a:rPr>
                        <a:t>Value=0</a:t>
                      </a:r>
                      <a:endParaRPr lang="ko-KR" sz="1200" kern="10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latinLnBrk="1">
                        <a:spcAft>
                          <a:spcPts val="0"/>
                        </a:spcAft>
                      </a:pPr>
                      <a:endParaRPr lang="en-US" sz="1200" kern="100">
                        <a:latin typeface="Times New Roman"/>
                        <a:cs typeface="Times New Roman"/>
                      </a:endParaRPr>
                    </a:p>
                  </a:txBody>
                  <a:tcPr marL="68580" marR="68580" marT="0" marB="0">
                    <a:lnL w="12700" cap="flat" cmpd="sng" algn="ctr">
                      <a:solidFill>
                        <a:srgbClr val="000000"/>
                      </a:solidFill>
                      <a:prstDash val="dot"/>
                      <a:round/>
                      <a:headEnd type="none" w="med" len="med"/>
                      <a:tailEnd type="none" w="med" len="med"/>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05619">
                <a:tc>
                  <a:txBody>
                    <a:bodyPr/>
                    <a:lstStyle/>
                    <a:p>
                      <a:pPr algn="l" latinLnBrk="1">
                        <a:spcAft>
                          <a:spcPts val="0"/>
                        </a:spcAft>
                      </a:pPr>
                      <a:r>
                        <a:rPr lang="en-US" sz="1200" kern="100" dirty="0">
                          <a:latin typeface="Times New Roman"/>
                          <a:cs typeface="Times New Roman"/>
                        </a:rPr>
                        <a:t>index6.1</a:t>
                      </a:r>
                      <a:endParaRPr lang="ko-KR" sz="1200" kern="100" dirty="0">
                        <a:latin typeface="맑은 고딕"/>
                        <a:cs typeface="Times New Roman"/>
                      </a:endParaRPr>
                    </a:p>
                  </a:txBody>
                  <a:tcPr marL="68580" marR="68580" marT="0" marB="0">
                    <a:lnL>
                      <a:noFill/>
                    </a:lnL>
                    <a:lnR w="1270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l" latinLnBrk="1">
                        <a:spcAft>
                          <a:spcPts val="0"/>
                        </a:spcAft>
                      </a:pPr>
                      <a:r>
                        <a:rPr lang="en-US" sz="1200" kern="100">
                          <a:latin typeface="Times New Roman"/>
                          <a:cs typeface="Times New Roman"/>
                        </a:rPr>
                        <a:t>0.3387</a:t>
                      </a:r>
                      <a:endParaRPr lang="ko-KR" sz="1200" kern="10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l" latinLnBrk="1">
                        <a:spcAft>
                          <a:spcPts val="0"/>
                        </a:spcAft>
                      </a:pPr>
                      <a:endParaRPr lang="en-US" sz="1200" kern="100">
                        <a:latin typeface="Times New Roman"/>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l" latinLnBrk="1">
                        <a:spcAft>
                          <a:spcPts val="0"/>
                        </a:spcAft>
                      </a:pPr>
                      <a:endParaRPr lang="en-US" sz="1200" kern="100">
                        <a:latin typeface="Times New Roman"/>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l" latinLnBrk="1">
                        <a:spcAft>
                          <a:spcPts val="0"/>
                        </a:spcAft>
                      </a:pPr>
                      <a:r>
                        <a:rPr lang="en-US" sz="1200" kern="100">
                          <a:latin typeface="Times New Roman"/>
                          <a:cs typeface="Times New Roman"/>
                        </a:rPr>
                        <a:t>0.9063</a:t>
                      </a:r>
                      <a:endParaRPr lang="ko-KR" sz="1200" kern="10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a:noFill/>
                    </a:lnR>
                    <a:lnT w="19050" cap="flat" cmpd="sng" algn="ctr">
                      <a:solidFill>
                        <a:srgbClr val="000000"/>
                      </a:solidFill>
                      <a:prstDash val="solid"/>
                      <a:round/>
                      <a:headEnd type="none" w="med" len="med"/>
                      <a:tailEnd type="none" w="med" len="med"/>
                    </a:lnT>
                    <a:lnB>
                      <a:noFill/>
                    </a:lnB>
                  </a:tcPr>
                </a:tc>
              </a:tr>
              <a:tr h="205619">
                <a:tc>
                  <a:txBody>
                    <a:bodyPr/>
                    <a:lstStyle/>
                    <a:p>
                      <a:pPr algn="l" latinLnBrk="1">
                        <a:spcAft>
                          <a:spcPts val="0"/>
                        </a:spcAft>
                      </a:pPr>
                      <a:r>
                        <a:rPr lang="en-US" sz="1200" kern="100" dirty="0">
                          <a:latin typeface="Times New Roman"/>
                          <a:cs typeface="Times New Roman"/>
                        </a:rPr>
                        <a:t>time6.1</a:t>
                      </a:r>
                      <a:endParaRPr lang="ko-KR" sz="1200" kern="100" dirty="0">
                        <a:latin typeface="맑은 고딕"/>
                        <a:cs typeface="Times New Roman"/>
                      </a:endParaRPr>
                    </a:p>
                  </a:txBody>
                  <a:tcPr marL="68580" marR="68580" marT="0" marB="0">
                    <a:lnL>
                      <a:noFill/>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r>
                        <a:rPr lang="en-US" sz="1200" kern="100" dirty="0">
                          <a:latin typeface="Times New Roman"/>
                          <a:cs typeface="Times New Roman"/>
                        </a:rPr>
                        <a:t>39.4200</a:t>
                      </a:r>
                      <a:endParaRPr lang="ko-KR" sz="1200" kern="100" dirty="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endParaRPr lang="en-US" sz="1200" kern="100">
                        <a:latin typeface="Times New Roman"/>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endParaRPr lang="en-US" sz="1200" kern="100">
                        <a:latin typeface="Times New Roman"/>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r>
                        <a:rPr lang="en-US" sz="1200" kern="100">
                          <a:latin typeface="Times New Roman"/>
                          <a:cs typeface="Times New Roman"/>
                        </a:rPr>
                        <a:t>22.7573</a:t>
                      </a:r>
                      <a:endParaRPr lang="ko-KR" sz="1200" kern="10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a:noFill/>
                    </a:lnR>
                    <a:lnT>
                      <a:noFill/>
                    </a:lnT>
                    <a:lnB>
                      <a:noFill/>
                    </a:lnB>
                  </a:tcPr>
                </a:tc>
              </a:tr>
              <a:tr h="205619">
                <a:tc>
                  <a:txBody>
                    <a:bodyPr/>
                    <a:lstStyle/>
                    <a:p>
                      <a:pPr algn="l" latinLnBrk="1">
                        <a:spcAft>
                          <a:spcPts val="0"/>
                        </a:spcAft>
                      </a:pPr>
                      <a:r>
                        <a:rPr lang="en-US" sz="1200" kern="100" dirty="0">
                          <a:latin typeface="Times New Roman"/>
                          <a:cs typeface="Times New Roman"/>
                        </a:rPr>
                        <a:t>Intelligence</a:t>
                      </a:r>
                      <a:endParaRPr lang="ko-KR" sz="1200" kern="100" dirty="0">
                        <a:latin typeface="맑은 고딕"/>
                        <a:cs typeface="Times New Roman"/>
                      </a:endParaRPr>
                    </a:p>
                  </a:txBody>
                  <a:tcPr marL="68580" marR="68580" marT="0" marB="0">
                    <a:lnL>
                      <a:noFill/>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r>
                        <a:rPr lang="en-US" sz="1200" kern="100" dirty="0">
                          <a:latin typeface="Times New Roman"/>
                          <a:cs typeface="Times New Roman"/>
                        </a:rPr>
                        <a:t>4.1740</a:t>
                      </a:r>
                      <a:endParaRPr lang="ko-KR" sz="1200" kern="100" dirty="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endParaRPr lang="en-US" sz="1200" kern="100">
                        <a:latin typeface="Times New Roman"/>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endParaRPr lang="en-US" sz="1200" kern="100">
                        <a:latin typeface="Times New Roman"/>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r>
                        <a:rPr lang="en-US" sz="1200" kern="100">
                          <a:latin typeface="Times New Roman"/>
                          <a:cs typeface="Times New Roman"/>
                        </a:rPr>
                        <a:t>1.4559</a:t>
                      </a:r>
                      <a:endParaRPr lang="ko-KR" sz="1200" kern="10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a:noFill/>
                    </a:lnR>
                    <a:lnT>
                      <a:noFill/>
                    </a:lnT>
                    <a:lnB>
                      <a:noFill/>
                    </a:lnB>
                  </a:tcPr>
                </a:tc>
              </a:tr>
              <a:tr h="205619">
                <a:tc>
                  <a:txBody>
                    <a:bodyPr/>
                    <a:lstStyle/>
                    <a:p>
                      <a:pPr algn="l" latinLnBrk="1">
                        <a:spcAft>
                          <a:spcPts val="0"/>
                        </a:spcAft>
                      </a:pPr>
                      <a:r>
                        <a:rPr lang="en-US" sz="1200" kern="100">
                          <a:latin typeface="Times New Roman"/>
                          <a:cs typeface="Times New Roman"/>
                        </a:rPr>
                        <a:t>Knowledge</a:t>
                      </a:r>
                      <a:endParaRPr lang="ko-KR" sz="1200" kern="100">
                        <a:latin typeface="맑은 고딕"/>
                        <a:cs typeface="Times New Roman"/>
                      </a:endParaRPr>
                    </a:p>
                  </a:txBody>
                  <a:tcPr marL="68580" marR="68580" marT="0" marB="0">
                    <a:lnL>
                      <a:noFill/>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r>
                        <a:rPr lang="en-US" sz="1200" kern="100" dirty="0">
                          <a:latin typeface="Times New Roman"/>
                          <a:cs typeface="Times New Roman"/>
                        </a:rPr>
                        <a:t>4.9690</a:t>
                      </a:r>
                      <a:endParaRPr lang="ko-KR" sz="1200" kern="100" dirty="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endParaRPr lang="en-US" sz="1200" kern="100">
                        <a:latin typeface="Times New Roman"/>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endParaRPr lang="en-US" sz="1200" kern="100">
                        <a:latin typeface="Times New Roman"/>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r>
                        <a:rPr lang="en-US" sz="1200" kern="100">
                          <a:latin typeface="Times New Roman"/>
                          <a:cs typeface="Times New Roman"/>
                        </a:rPr>
                        <a:t>1.0273</a:t>
                      </a:r>
                      <a:endParaRPr lang="ko-KR" sz="1200" kern="10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a:noFill/>
                    </a:lnR>
                    <a:lnT>
                      <a:noFill/>
                    </a:lnT>
                    <a:lnB>
                      <a:noFill/>
                    </a:lnB>
                  </a:tcPr>
                </a:tc>
              </a:tr>
              <a:tr h="205619">
                <a:tc>
                  <a:txBody>
                    <a:bodyPr/>
                    <a:lstStyle/>
                    <a:p>
                      <a:pPr algn="l" latinLnBrk="1">
                        <a:spcAft>
                          <a:spcPts val="0"/>
                        </a:spcAft>
                      </a:pPr>
                      <a:r>
                        <a:rPr lang="en-US" sz="1200" kern="100">
                          <a:latin typeface="Times New Roman"/>
                          <a:cs typeface="Times New Roman"/>
                        </a:rPr>
                        <a:t>Sex</a:t>
                      </a:r>
                      <a:endParaRPr lang="ko-KR" sz="1200" kern="100">
                        <a:latin typeface="맑은 고딕"/>
                        <a:cs typeface="Times New Roman"/>
                      </a:endParaRPr>
                    </a:p>
                  </a:txBody>
                  <a:tcPr marL="68580" marR="68580" marT="0" marB="0">
                    <a:lnL>
                      <a:noFill/>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endParaRPr lang="en-US" sz="1200" kern="100" dirty="0">
                        <a:latin typeface="Times New Roman"/>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r>
                        <a:rPr lang="en-US" sz="1200" kern="100">
                          <a:latin typeface="Times New Roman"/>
                          <a:cs typeface="Times New Roman"/>
                        </a:rPr>
                        <a:t>49.07</a:t>
                      </a:r>
                      <a:endParaRPr lang="ko-KR" sz="1200" kern="10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r>
                        <a:rPr lang="en-US" sz="1200" kern="100">
                          <a:latin typeface="Times New Roman"/>
                          <a:cs typeface="Times New Roman"/>
                        </a:rPr>
                        <a:t>50.93</a:t>
                      </a:r>
                      <a:endParaRPr lang="ko-KR" sz="1200" kern="10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endParaRPr lang="en-US" sz="1200" kern="100">
                        <a:latin typeface="Times New Roman"/>
                        <a:cs typeface="Times New Roman"/>
                      </a:endParaRPr>
                    </a:p>
                  </a:txBody>
                  <a:tcPr marL="68580" marR="68580" marT="0" marB="0">
                    <a:lnL w="12700" cap="flat" cmpd="sng" algn="ctr">
                      <a:solidFill>
                        <a:srgbClr val="000000"/>
                      </a:solidFill>
                      <a:prstDash val="dot"/>
                      <a:round/>
                      <a:headEnd type="none" w="med" len="med"/>
                      <a:tailEnd type="none" w="med" len="med"/>
                    </a:lnL>
                    <a:lnR>
                      <a:noFill/>
                    </a:lnR>
                    <a:lnT>
                      <a:noFill/>
                    </a:lnT>
                    <a:lnB>
                      <a:noFill/>
                    </a:lnB>
                  </a:tcPr>
                </a:tc>
              </a:tr>
              <a:tr h="205619">
                <a:tc>
                  <a:txBody>
                    <a:bodyPr/>
                    <a:lstStyle/>
                    <a:p>
                      <a:pPr algn="l" latinLnBrk="1">
                        <a:spcAft>
                          <a:spcPts val="0"/>
                        </a:spcAft>
                      </a:pPr>
                      <a:r>
                        <a:rPr lang="en-US" sz="1200" kern="100">
                          <a:latin typeface="Times New Roman"/>
                          <a:cs typeface="Times New Roman"/>
                        </a:rPr>
                        <a:t>Age</a:t>
                      </a:r>
                      <a:endParaRPr lang="ko-KR" sz="1200" kern="100">
                        <a:latin typeface="맑은 고딕"/>
                        <a:cs typeface="Times New Roman"/>
                      </a:endParaRPr>
                    </a:p>
                  </a:txBody>
                  <a:tcPr marL="68580" marR="68580" marT="0" marB="0">
                    <a:lnL>
                      <a:noFill/>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r>
                        <a:rPr lang="en-US" sz="1200" kern="100">
                          <a:latin typeface="Times New Roman"/>
                          <a:cs typeface="Times New Roman"/>
                        </a:rPr>
                        <a:t>22.9400</a:t>
                      </a:r>
                      <a:endParaRPr lang="ko-KR" sz="1200" kern="10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endParaRPr lang="en-US" sz="1200" kern="100" dirty="0">
                        <a:latin typeface="Times New Roman"/>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endParaRPr lang="en-US" sz="1200" kern="100">
                        <a:latin typeface="Times New Roman"/>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r>
                        <a:rPr lang="en-US" sz="1200" kern="100">
                          <a:latin typeface="Times New Roman"/>
                          <a:cs typeface="Times New Roman"/>
                        </a:rPr>
                        <a:t>2.2368</a:t>
                      </a:r>
                      <a:endParaRPr lang="ko-KR" sz="1200" kern="10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a:noFill/>
                    </a:lnR>
                    <a:lnT>
                      <a:noFill/>
                    </a:lnT>
                    <a:lnB>
                      <a:noFill/>
                    </a:lnB>
                  </a:tcPr>
                </a:tc>
              </a:tr>
              <a:tr h="205619">
                <a:tc>
                  <a:txBody>
                    <a:bodyPr/>
                    <a:lstStyle/>
                    <a:p>
                      <a:pPr algn="l" latinLnBrk="1">
                        <a:spcAft>
                          <a:spcPts val="0"/>
                        </a:spcAft>
                      </a:pPr>
                      <a:r>
                        <a:rPr lang="en-US" sz="1200" kern="100">
                          <a:latin typeface="Times New Roman"/>
                          <a:cs typeface="Times New Roman"/>
                        </a:rPr>
                        <a:t>Major</a:t>
                      </a:r>
                      <a:endParaRPr lang="ko-KR" sz="1200" kern="100">
                        <a:latin typeface="맑은 고딕"/>
                        <a:cs typeface="Times New Roman"/>
                      </a:endParaRPr>
                    </a:p>
                  </a:txBody>
                  <a:tcPr marL="68580" marR="68580" marT="0" marB="0">
                    <a:lnL>
                      <a:noFill/>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endParaRPr lang="en-US" sz="1200" kern="100">
                        <a:latin typeface="Times New Roman"/>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r>
                        <a:rPr lang="en-US" sz="1200" kern="100" dirty="0">
                          <a:latin typeface="Times New Roman"/>
                          <a:cs typeface="Times New Roman"/>
                        </a:rPr>
                        <a:t>54.04</a:t>
                      </a:r>
                      <a:endParaRPr lang="ko-KR" sz="1200" kern="100" dirty="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r>
                        <a:rPr lang="en-US" sz="1200" kern="100">
                          <a:latin typeface="Times New Roman"/>
                          <a:cs typeface="Times New Roman"/>
                        </a:rPr>
                        <a:t>45.96</a:t>
                      </a:r>
                      <a:endParaRPr lang="ko-KR" sz="1200" kern="10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endParaRPr lang="en-US" sz="1200" kern="100">
                        <a:latin typeface="Times New Roman"/>
                        <a:cs typeface="Times New Roman"/>
                      </a:endParaRPr>
                    </a:p>
                  </a:txBody>
                  <a:tcPr marL="68580" marR="68580" marT="0" marB="0">
                    <a:lnL w="12700" cap="flat" cmpd="sng" algn="ctr">
                      <a:solidFill>
                        <a:srgbClr val="000000"/>
                      </a:solidFill>
                      <a:prstDash val="dot"/>
                      <a:round/>
                      <a:headEnd type="none" w="med" len="med"/>
                      <a:tailEnd type="none" w="med" len="med"/>
                    </a:lnL>
                    <a:lnR>
                      <a:noFill/>
                    </a:lnR>
                    <a:lnT>
                      <a:noFill/>
                    </a:lnT>
                    <a:lnB>
                      <a:noFill/>
                    </a:lnB>
                  </a:tcPr>
                </a:tc>
              </a:tr>
              <a:tr h="205619">
                <a:tc>
                  <a:txBody>
                    <a:bodyPr/>
                    <a:lstStyle/>
                    <a:p>
                      <a:pPr algn="l" latinLnBrk="1">
                        <a:spcAft>
                          <a:spcPts val="0"/>
                        </a:spcAft>
                      </a:pPr>
                      <a:r>
                        <a:rPr lang="en-US" sz="1200" kern="100">
                          <a:latin typeface="Times New Roman"/>
                          <a:cs typeface="Times New Roman"/>
                        </a:rPr>
                        <a:t>score</a:t>
                      </a:r>
                      <a:endParaRPr lang="ko-KR" sz="1200" kern="100">
                        <a:latin typeface="맑은 고딕"/>
                        <a:cs typeface="Times New Roman"/>
                      </a:endParaRPr>
                    </a:p>
                  </a:txBody>
                  <a:tcPr marL="68580" marR="68580" marT="0" marB="0">
                    <a:lnL>
                      <a:noFill/>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r>
                        <a:rPr lang="en-US" sz="1200" kern="100">
                          <a:latin typeface="Times New Roman"/>
                          <a:cs typeface="Times New Roman"/>
                        </a:rPr>
                        <a:t>3.6100</a:t>
                      </a:r>
                      <a:endParaRPr lang="ko-KR" sz="1200" kern="10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endParaRPr lang="en-US" sz="1200" kern="100" dirty="0">
                        <a:latin typeface="Times New Roman"/>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endParaRPr lang="en-US" sz="1200" kern="100">
                        <a:latin typeface="Times New Roman"/>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r>
                        <a:rPr lang="en-US" sz="1200" kern="100">
                          <a:latin typeface="Times New Roman"/>
                          <a:cs typeface="Times New Roman"/>
                        </a:rPr>
                        <a:t>0.5482</a:t>
                      </a:r>
                      <a:endParaRPr lang="ko-KR" sz="1200" kern="10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a:noFill/>
                    </a:lnR>
                    <a:lnT>
                      <a:noFill/>
                    </a:lnT>
                    <a:lnB>
                      <a:noFill/>
                    </a:lnB>
                  </a:tcPr>
                </a:tc>
              </a:tr>
              <a:tr h="205619">
                <a:tc>
                  <a:txBody>
                    <a:bodyPr/>
                    <a:lstStyle/>
                    <a:p>
                      <a:pPr algn="l" latinLnBrk="1">
                        <a:spcAft>
                          <a:spcPts val="0"/>
                        </a:spcAft>
                      </a:pPr>
                      <a:r>
                        <a:rPr lang="en-US" sz="1200" kern="100">
                          <a:latin typeface="Times New Roman"/>
                          <a:cs typeface="Times New Roman"/>
                        </a:rPr>
                        <a:t>military</a:t>
                      </a:r>
                      <a:endParaRPr lang="ko-KR" sz="1200" kern="100">
                        <a:latin typeface="맑은 고딕"/>
                        <a:cs typeface="Times New Roman"/>
                      </a:endParaRPr>
                    </a:p>
                  </a:txBody>
                  <a:tcPr marL="68580" marR="68580" marT="0" marB="0">
                    <a:lnL>
                      <a:noFill/>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endParaRPr lang="en-US" sz="1200" kern="100">
                        <a:latin typeface="Times New Roman"/>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r>
                        <a:rPr lang="en-US" sz="1200" kern="100" dirty="0">
                          <a:latin typeface="Times New Roman"/>
                          <a:cs typeface="Times New Roman"/>
                        </a:rPr>
                        <a:t>34.78</a:t>
                      </a:r>
                      <a:endParaRPr lang="ko-KR" sz="1200" kern="100" dirty="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r>
                        <a:rPr lang="en-US" sz="1200" kern="100" dirty="0">
                          <a:latin typeface="Times New Roman"/>
                          <a:cs typeface="Times New Roman"/>
                        </a:rPr>
                        <a:t>65.22</a:t>
                      </a:r>
                      <a:endParaRPr lang="ko-KR" sz="1200" kern="100" dirty="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endParaRPr lang="en-US" sz="1200" kern="100">
                        <a:latin typeface="Times New Roman"/>
                        <a:cs typeface="Times New Roman"/>
                      </a:endParaRPr>
                    </a:p>
                  </a:txBody>
                  <a:tcPr marL="68580" marR="68580" marT="0" marB="0">
                    <a:lnL w="12700" cap="flat" cmpd="sng" algn="ctr">
                      <a:solidFill>
                        <a:srgbClr val="000000"/>
                      </a:solidFill>
                      <a:prstDash val="dot"/>
                      <a:round/>
                      <a:headEnd type="none" w="med" len="med"/>
                      <a:tailEnd type="none" w="med" len="med"/>
                    </a:lnL>
                    <a:lnR>
                      <a:noFill/>
                    </a:lnR>
                    <a:lnT>
                      <a:noFill/>
                    </a:lnT>
                    <a:lnB>
                      <a:noFill/>
                    </a:lnB>
                  </a:tcPr>
                </a:tc>
              </a:tr>
              <a:tr h="205619">
                <a:tc>
                  <a:txBody>
                    <a:bodyPr/>
                    <a:lstStyle/>
                    <a:p>
                      <a:pPr algn="l" latinLnBrk="1">
                        <a:spcAft>
                          <a:spcPts val="0"/>
                        </a:spcAft>
                      </a:pPr>
                      <a:r>
                        <a:rPr lang="en-US" sz="1200" kern="100">
                          <a:latin typeface="Times New Roman"/>
                          <a:cs typeface="Times New Roman"/>
                        </a:rPr>
                        <a:t>Num.class</a:t>
                      </a:r>
                      <a:endParaRPr lang="ko-KR" sz="1200" kern="100">
                        <a:latin typeface="맑은 고딕"/>
                        <a:cs typeface="Times New Roman"/>
                      </a:endParaRPr>
                    </a:p>
                  </a:txBody>
                  <a:tcPr marL="68580" marR="68580" marT="0" marB="0">
                    <a:lnL>
                      <a:noFill/>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r>
                        <a:rPr lang="en-US" sz="1200" kern="100">
                          <a:latin typeface="Times New Roman"/>
                          <a:cs typeface="Times New Roman"/>
                        </a:rPr>
                        <a:t>8.6340</a:t>
                      </a:r>
                      <a:endParaRPr lang="ko-KR" sz="1200" kern="10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endParaRPr lang="en-US" sz="1200" kern="100">
                        <a:latin typeface="Times New Roman"/>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endParaRPr lang="en-US" sz="1200" kern="100" dirty="0">
                        <a:latin typeface="Times New Roman"/>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r>
                        <a:rPr lang="en-US" sz="1200" kern="100">
                          <a:latin typeface="Times New Roman"/>
                          <a:cs typeface="Times New Roman"/>
                        </a:rPr>
                        <a:t>5.7464</a:t>
                      </a:r>
                      <a:endParaRPr lang="ko-KR" sz="1200" kern="10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a:noFill/>
                    </a:lnR>
                    <a:lnT>
                      <a:noFill/>
                    </a:lnT>
                    <a:lnB>
                      <a:noFill/>
                    </a:lnB>
                  </a:tcPr>
                </a:tc>
              </a:tr>
              <a:tr h="205619">
                <a:tc>
                  <a:txBody>
                    <a:bodyPr/>
                    <a:lstStyle/>
                    <a:p>
                      <a:pPr algn="l" latinLnBrk="1">
                        <a:spcAft>
                          <a:spcPts val="0"/>
                        </a:spcAft>
                      </a:pPr>
                      <a:r>
                        <a:rPr lang="en-US" sz="1200" kern="100">
                          <a:latin typeface="Times New Roman"/>
                          <a:cs typeface="Times New Roman"/>
                        </a:rPr>
                        <a:t>Num.family</a:t>
                      </a:r>
                      <a:endParaRPr lang="ko-KR" sz="1200" kern="100">
                        <a:latin typeface="맑은 고딕"/>
                        <a:cs typeface="Times New Roman"/>
                      </a:endParaRPr>
                    </a:p>
                  </a:txBody>
                  <a:tcPr marL="68580" marR="68580" marT="0" marB="0">
                    <a:lnL>
                      <a:noFill/>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r>
                        <a:rPr lang="en-US" sz="1200" kern="100">
                          <a:latin typeface="Times New Roman"/>
                          <a:cs typeface="Times New Roman"/>
                        </a:rPr>
                        <a:t>4.0870</a:t>
                      </a:r>
                      <a:endParaRPr lang="ko-KR" sz="1200" kern="10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endParaRPr lang="en-US" sz="1200" kern="100">
                        <a:latin typeface="Times New Roman"/>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endParaRPr lang="en-US" sz="1200" kern="100" dirty="0">
                        <a:latin typeface="Times New Roman"/>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r>
                        <a:rPr lang="en-US" sz="1200" kern="100">
                          <a:latin typeface="Times New Roman"/>
                          <a:cs typeface="Times New Roman"/>
                        </a:rPr>
                        <a:t>0.4532</a:t>
                      </a:r>
                      <a:endParaRPr lang="ko-KR" sz="1200" kern="10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a:noFill/>
                    </a:lnR>
                    <a:lnT>
                      <a:noFill/>
                    </a:lnT>
                    <a:lnB>
                      <a:noFill/>
                    </a:lnB>
                  </a:tcPr>
                </a:tc>
              </a:tr>
              <a:tr h="205619">
                <a:tc>
                  <a:txBody>
                    <a:bodyPr/>
                    <a:lstStyle/>
                    <a:p>
                      <a:pPr algn="l" latinLnBrk="1">
                        <a:spcAft>
                          <a:spcPts val="0"/>
                        </a:spcAft>
                      </a:pPr>
                      <a:r>
                        <a:rPr lang="en-US" sz="1200" kern="100">
                          <a:latin typeface="Times New Roman"/>
                          <a:cs typeface="Times New Roman"/>
                        </a:rPr>
                        <a:t>religion</a:t>
                      </a:r>
                      <a:endParaRPr lang="ko-KR" sz="1200" kern="100">
                        <a:latin typeface="맑은 고딕"/>
                        <a:cs typeface="Times New Roman"/>
                      </a:endParaRPr>
                    </a:p>
                  </a:txBody>
                  <a:tcPr marL="68580" marR="68580" marT="0" marB="0">
                    <a:lnL>
                      <a:noFill/>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r>
                        <a:rPr lang="en-US" sz="1200" kern="100" dirty="0">
                          <a:latin typeface="Times New Roman"/>
                          <a:cs typeface="Times New Roman"/>
                        </a:rPr>
                        <a:t>0.2857</a:t>
                      </a:r>
                      <a:endParaRPr lang="ko-KR" sz="1200" kern="100" dirty="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r>
                        <a:rPr lang="en-US" sz="1200" kern="100">
                          <a:latin typeface="Times New Roman"/>
                          <a:cs typeface="Times New Roman"/>
                        </a:rPr>
                        <a:t>28.57</a:t>
                      </a:r>
                      <a:endParaRPr lang="ko-KR" sz="1200" kern="10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r>
                        <a:rPr lang="en-US" sz="1200" kern="100" dirty="0">
                          <a:latin typeface="Times New Roman"/>
                          <a:cs typeface="Times New Roman"/>
                        </a:rPr>
                        <a:t>71.43</a:t>
                      </a:r>
                      <a:endParaRPr lang="ko-KR" sz="1200" kern="100" dirty="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endParaRPr lang="en-US" sz="1200" kern="100">
                        <a:latin typeface="Times New Roman"/>
                        <a:cs typeface="Times New Roman"/>
                      </a:endParaRPr>
                    </a:p>
                  </a:txBody>
                  <a:tcPr marL="68580" marR="68580" marT="0" marB="0">
                    <a:lnL w="12700" cap="flat" cmpd="sng" algn="ctr">
                      <a:solidFill>
                        <a:srgbClr val="000000"/>
                      </a:solidFill>
                      <a:prstDash val="dot"/>
                      <a:round/>
                      <a:headEnd type="none" w="med" len="med"/>
                      <a:tailEnd type="none" w="med" len="med"/>
                    </a:lnL>
                    <a:lnR>
                      <a:noFill/>
                    </a:lnR>
                    <a:lnT>
                      <a:noFill/>
                    </a:lnT>
                    <a:lnB>
                      <a:noFill/>
                    </a:lnB>
                  </a:tcPr>
                </a:tc>
              </a:tr>
              <a:tr h="205619">
                <a:tc>
                  <a:txBody>
                    <a:bodyPr/>
                    <a:lstStyle/>
                    <a:p>
                      <a:pPr algn="l" latinLnBrk="1">
                        <a:spcAft>
                          <a:spcPts val="0"/>
                        </a:spcAft>
                      </a:pPr>
                      <a:r>
                        <a:rPr lang="en-US" sz="1200" kern="100">
                          <a:latin typeface="Times New Roman"/>
                          <a:cs typeface="Times New Roman"/>
                        </a:rPr>
                        <a:t>Father</a:t>
                      </a:r>
                      <a:endParaRPr lang="ko-KR" sz="1200" kern="100">
                        <a:latin typeface="맑은 고딕"/>
                        <a:cs typeface="Times New Roman"/>
                      </a:endParaRPr>
                    </a:p>
                  </a:txBody>
                  <a:tcPr marL="68580" marR="68580" marT="0" marB="0">
                    <a:lnL>
                      <a:noFill/>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r>
                        <a:rPr lang="en-US" sz="1200" kern="100">
                          <a:latin typeface="Times New Roman"/>
                          <a:cs typeface="Times New Roman"/>
                        </a:rPr>
                        <a:t>0.5714</a:t>
                      </a:r>
                      <a:endParaRPr lang="ko-KR" sz="1200" kern="10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r>
                        <a:rPr lang="en-US" sz="1200" kern="100">
                          <a:latin typeface="Times New Roman"/>
                          <a:cs typeface="Times New Roman"/>
                        </a:rPr>
                        <a:t>57.14</a:t>
                      </a:r>
                      <a:endParaRPr lang="ko-KR" sz="1200" kern="10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r>
                        <a:rPr lang="en-US" sz="1200" kern="100" dirty="0">
                          <a:latin typeface="Times New Roman"/>
                          <a:cs typeface="Times New Roman"/>
                        </a:rPr>
                        <a:t>42.86</a:t>
                      </a:r>
                      <a:endParaRPr lang="ko-KR" sz="1200" kern="100" dirty="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endParaRPr lang="en-US" sz="1200" kern="100">
                        <a:latin typeface="Times New Roman"/>
                        <a:cs typeface="Times New Roman"/>
                      </a:endParaRPr>
                    </a:p>
                  </a:txBody>
                  <a:tcPr marL="68580" marR="68580" marT="0" marB="0">
                    <a:lnL w="12700" cap="flat" cmpd="sng" algn="ctr">
                      <a:solidFill>
                        <a:srgbClr val="000000"/>
                      </a:solidFill>
                      <a:prstDash val="dot"/>
                      <a:round/>
                      <a:headEnd type="none" w="med" len="med"/>
                      <a:tailEnd type="none" w="med" len="med"/>
                    </a:lnL>
                    <a:lnR>
                      <a:noFill/>
                    </a:lnR>
                    <a:lnT>
                      <a:noFill/>
                    </a:lnT>
                    <a:lnB>
                      <a:noFill/>
                    </a:lnB>
                  </a:tcPr>
                </a:tc>
              </a:tr>
              <a:tr h="205619">
                <a:tc>
                  <a:txBody>
                    <a:bodyPr/>
                    <a:lstStyle/>
                    <a:p>
                      <a:pPr algn="l" latinLnBrk="1">
                        <a:spcAft>
                          <a:spcPts val="0"/>
                        </a:spcAft>
                      </a:pPr>
                      <a:r>
                        <a:rPr lang="en-US" sz="1200" kern="100">
                          <a:latin typeface="Times New Roman"/>
                          <a:cs typeface="Times New Roman"/>
                        </a:rPr>
                        <a:t>Mother</a:t>
                      </a:r>
                      <a:endParaRPr lang="ko-KR" sz="1200" kern="100">
                        <a:latin typeface="맑은 고딕"/>
                        <a:cs typeface="Times New Roman"/>
                      </a:endParaRPr>
                    </a:p>
                  </a:txBody>
                  <a:tcPr marL="68580" marR="68580" marT="0" marB="0">
                    <a:lnL>
                      <a:noFill/>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r>
                        <a:rPr lang="en-US" sz="1200" kern="100">
                          <a:latin typeface="Times New Roman"/>
                          <a:cs typeface="Times New Roman"/>
                        </a:rPr>
                        <a:t>0.3789</a:t>
                      </a:r>
                      <a:endParaRPr lang="ko-KR" sz="1200" kern="10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r>
                        <a:rPr lang="en-US" sz="1200" kern="100">
                          <a:latin typeface="Times New Roman"/>
                          <a:cs typeface="Times New Roman"/>
                        </a:rPr>
                        <a:t>37.89</a:t>
                      </a:r>
                      <a:endParaRPr lang="ko-KR" sz="1200" kern="10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r>
                        <a:rPr lang="en-US" sz="1200" kern="100" dirty="0">
                          <a:latin typeface="Times New Roman"/>
                          <a:cs typeface="Times New Roman"/>
                        </a:rPr>
                        <a:t>62.11</a:t>
                      </a:r>
                      <a:endParaRPr lang="ko-KR" sz="1200" kern="100" dirty="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a:noFill/>
                    </a:lnB>
                  </a:tcPr>
                </a:tc>
                <a:tc>
                  <a:txBody>
                    <a:bodyPr/>
                    <a:lstStyle/>
                    <a:p>
                      <a:pPr algn="l" latinLnBrk="1">
                        <a:spcAft>
                          <a:spcPts val="0"/>
                        </a:spcAft>
                      </a:pPr>
                      <a:endParaRPr lang="en-US" sz="1200" kern="100" dirty="0">
                        <a:latin typeface="Times New Roman"/>
                        <a:cs typeface="Times New Roman"/>
                      </a:endParaRPr>
                    </a:p>
                  </a:txBody>
                  <a:tcPr marL="68580" marR="68580" marT="0" marB="0">
                    <a:lnL w="12700" cap="flat" cmpd="sng" algn="ctr">
                      <a:solidFill>
                        <a:srgbClr val="000000"/>
                      </a:solidFill>
                      <a:prstDash val="dot"/>
                      <a:round/>
                      <a:headEnd type="none" w="med" len="med"/>
                      <a:tailEnd type="none" w="med" len="med"/>
                    </a:lnL>
                    <a:lnR>
                      <a:noFill/>
                    </a:lnR>
                    <a:lnT>
                      <a:noFill/>
                    </a:lnT>
                    <a:lnB>
                      <a:noFill/>
                    </a:lnB>
                  </a:tcPr>
                </a:tc>
              </a:tr>
              <a:tr h="205619">
                <a:tc>
                  <a:txBody>
                    <a:bodyPr/>
                    <a:lstStyle/>
                    <a:p>
                      <a:pPr algn="l" latinLnBrk="1">
                        <a:spcAft>
                          <a:spcPts val="0"/>
                        </a:spcAft>
                      </a:pPr>
                      <a:r>
                        <a:rPr lang="en-US" sz="1200" kern="100">
                          <a:latin typeface="Times New Roman"/>
                          <a:cs typeface="Times New Roman"/>
                        </a:rPr>
                        <a:t>Edu.FM</a:t>
                      </a:r>
                      <a:endParaRPr lang="ko-KR" sz="1200" kern="100">
                        <a:latin typeface="맑은 고딕"/>
                        <a:cs typeface="Times New Roman"/>
                      </a:endParaRPr>
                    </a:p>
                  </a:txBody>
                  <a:tcPr marL="68580" marR="68580" marT="0" marB="0">
                    <a:lnL>
                      <a:noFill/>
                    </a:lnL>
                    <a:lnR w="12700" cap="flat" cmpd="sng" algn="ctr">
                      <a:solidFill>
                        <a:srgbClr val="000000"/>
                      </a:solidFill>
                      <a:prstDash val="dot"/>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l" latinLnBrk="1">
                        <a:spcAft>
                          <a:spcPts val="0"/>
                        </a:spcAft>
                      </a:pPr>
                      <a:r>
                        <a:rPr lang="en-US" sz="1200" kern="100">
                          <a:latin typeface="Times New Roman"/>
                          <a:cs typeface="Times New Roman"/>
                        </a:rPr>
                        <a:t>0.3416</a:t>
                      </a:r>
                      <a:endParaRPr lang="ko-KR" sz="1200" kern="10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l" latinLnBrk="1">
                        <a:spcAft>
                          <a:spcPts val="0"/>
                        </a:spcAft>
                      </a:pPr>
                      <a:r>
                        <a:rPr lang="en-US" sz="1200" kern="100">
                          <a:latin typeface="Times New Roman"/>
                          <a:cs typeface="Times New Roman"/>
                        </a:rPr>
                        <a:t>34.16</a:t>
                      </a:r>
                      <a:endParaRPr lang="ko-KR" sz="1200" kern="10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l" latinLnBrk="1">
                        <a:spcAft>
                          <a:spcPts val="0"/>
                        </a:spcAft>
                      </a:pPr>
                      <a:r>
                        <a:rPr lang="en-US" sz="1200" kern="100">
                          <a:latin typeface="Times New Roman"/>
                          <a:cs typeface="Times New Roman"/>
                        </a:rPr>
                        <a:t>65.84</a:t>
                      </a:r>
                      <a:endParaRPr lang="ko-KR" sz="1200" kern="100">
                        <a:latin typeface="맑은 고딕"/>
                        <a:cs typeface="Times New Roman"/>
                      </a:endParaRPr>
                    </a:p>
                  </a:txBody>
                  <a:tcPr marL="68580" marR="68580" marT="0" marB="0">
                    <a:lnL w="12700" cap="flat" cmpd="sng" algn="ctr">
                      <a:solidFill>
                        <a:srgbClr val="000000"/>
                      </a:solidFill>
                      <a:prstDash val="dot"/>
                      <a:round/>
                      <a:headEnd type="none" w="med" len="med"/>
                      <a:tailEnd type="none" w="med" len="med"/>
                    </a:lnL>
                    <a:lnR w="12700" cap="flat" cmpd="sng" algn="ctr">
                      <a:solidFill>
                        <a:srgbClr val="000000"/>
                      </a:solidFill>
                      <a:prstDash val="dot"/>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algn="l" latinLnBrk="1">
                        <a:spcAft>
                          <a:spcPts val="0"/>
                        </a:spcAft>
                      </a:pPr>
                      <a:endParaRPr lang="en-US" sz="1200" kern="100" dirty="0">
                        <a:latin typeface="Times New Roman"/>
                        <a:cs typeface="Times New Roman"/>
                      </a:endParaRPr>
                    </a:p>
                  </a:txBody>
                  <a:tcPr marL="68580" marR="68580" marT="0" marB="0">
                    <a:lnL w="12700" cap="flat" cmpd="sng" algn="ctr">
                      <a:solidFill>
                        <a:srgbClr val="000000"/>
                      </a:solidFill>
                      <a:prstDash val="dot"/>
                      <a:round/>
                      <a:headEnd type="none" w="med" len="med"/>
                      <a:tailEnd type="none" w="med" len="med"/>
                    </a:lnL>
                    <a:lnR>
                      <a:noFill/>
                    </a:lnR>
                    <a:lnT>
                      <a:noFill/>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661472"/>
            <a:ext cx="8229600" cy="369332"/>
          </a:xfrm>
          <a:gradFill>
            <a:gsLst>
              <a:gs pos="0">
                <a:schemeClr val="accent1">
                  <a:tint val="66000"/>
                  <a:satMod val="160000"/>
                  <a:alpha val="50000"/>
                </a:schemeClr>
              </a:gs>
              <a:gs pos="50000">
                <a:schemeClr val="accent1">
                  <a:tint val="44500"/>
                  <a:satMod val="160000"/>
                </a:schemeClr>
              </a:gs>
              <a:gs pos="100000">
                <a:schemeClr val="accent1">
                  <a:tint val="23500"/>
                  <a:satMod val="160000"/>
                </a:schemeClr>
              </a:gs>
            </a:gsLst>
            <a:lin ang="5400000" scaled="0"/>
          </a:gradFill>
          <a:ln>
            <a:noFill/>
          </a:ln>
        </p:spPr>
        <p:txBody>
          <a:bodyPr wrap="square" lIns="0" tIns="0" rIns="0" bIns="0">
            <a:spAutoFit/>
          </a:bodyPr>
          <a:lstStyle/>
          <a:p>
            <a:pPr algn="l"/>
            <a:r>
              <a:rPr lang="en-US" altLang="ko-KR" sz="2400" b="1" dirty="0" smtClean="0">
                <a:latin typeface="Times New Roman" pitchFamily="18" charset="0"/>
                <a:cs typeface="Times New Roman" pitchFamily="18" charset="0"/>
              </a:rPr>
              <a:t>4. Risk aversion and personal characteristics</a:t>
            </a:r>
            <a:endParaRPr lang="ko-KR" altLang="en-US" sz="2400" dirty="0">
              <a:latin typeface="Times New Roman" pitchFamily="18" charset="0"/>
              <a:cs typeface="Times New Roman" pitchFamily="18" charset="0"/>
            </a:endParaRPr>
          </a:p>
        </p:txBody>
      </p:sp>
      <p:sp>
        <p:nvSpPr>
          <p:cNvPr id="3" name="부제목 2"/>
          <p:cNvSpPr>
            <a:spLocks noGrp="1"/>
          </p:cNvSpPr>
          <p:nvPr>
            <p:ph idx="1"/>
          </p:nvPr>
        </p:nvSpPr>
        <p:spPr>
          <a:xfrm>
            <a:off x="457200" y="1196752"/>
            <a:ext cx="8229600" cy="4929411"/>
          </a:xfrm>
          <a:noFill/>
          <a:ln>
            <a:noFill/>
          </a:ln>
        </p:spPr>
        <p:txBody>
          <a:bodyPr>
            <a:noAutofit/>
          </a:bodyPr>
          <a:lstStyle/>
          <a:p>
            <a:pPr>
              <a:lnSpc>
                <a:spcPct val="150000"/>
              </a:lnSpc>
              <a:buBlip>
                <a:blip r:embed="rId3"/>
              </a:buBlip>
            </a:pPr>
            <a:r>
              <a:rPr lang="en-US" altLang="ko-KR" sz="1800" dirty="0" smtClean="0">
                <a:latin typeface="Times New Roman" pitchFamily="18" charset="0"/>
                <a:cs typeface="Times New Roman" pitchFamily="18" charset="0"/>
              </a:rPr>
              <a:t>We discuss how some socio-economic variables and personal characteristics are correlated with risk aversion.  </a:t>
            </a:r>
          </a:p>
          <a:p>
            <a:pPr>
              <a:lnSpc>
                <a:spcPct val="150000"/>
              </a:lnSpc>
              <a:buBlip>
                <a:blip r:embed="rId3"/>
              </a:buBlip>
            </a:pPr>
            <a:r>
              <a:rPr lang="en-US" altLang="ko-KR" sz="1800" dirty="0" smtClean="0">
                <a:latin typeface="Times New Roman" pitchFamily="18" charset="0"/>
                <a:cs typeface="Times New Roman" pitchFamily="18" charset="0"/>
              </a:rPr>
              <a:t>Many studies have been trying to find what determine risk aversion. </a:t>
            </a:r>
          </a:p>
          <a:p>
            <a:pPr>
              <a:lnSpc>
                <a:spcPct val="150000"/>
              </a:lnSpc>
              <a:buBlip>
                <a:blip r:embed="rId3"/>
              </a:buBlip>
            </a:pPr>
            <a:r>
              <a:rPr lang="en-US" altLang="ko-KR" sz="1800" dirty="0" smtClean="0">
                <a:latin typeface="Times New Roman" pitchFamily="18" charset="0"/>
                <a:cs typeface="Times New Roman" pitchFamily="18" charset="0"/>
              </a:rPr>
              <a:t>Thanks to good traits of the index to overcome interval response, we use the index as dependent variable, and do some regression analyses.</a:t>
            </a:r>
          </a:p>
          <a:p>
            <a:pPr lvl="1">
              <a:lnSpc>
                <a:spcPct val="150000"/>
              </a:lnSpc>
              <a:buBlip>
                <a:blip r:embed="rId4"/>
              </a:buBlip>
            </a:pPr>
            <a:r>
              <a:rPr lang="en-US" altLang="ko-KR" sz="1600" dirty="0" smtClean="0">
                <a:latin typeface="Times New Roman" pitchFamily="18" charset="0"/>
                <a:cs typeface="Times New Roman" pitchFamily="18" charset="0"/>
              </a:rPr>
              <a:t>OLS, Interval, Ordered </a:t>
            </a:r>
            <a:r>
              <a:rPr lang="en-US" altLang="ko-KR" sz="1600" dirty="0" err="1" smtClean="0">
                <a:latin typeface="Times New Roman" pitchFamily="18" charset="0"/>
                <a:cs typeface="Times New Roman" pitchFamily="18" charset="0"/>
              </a:rPr>
              <a:t>logit</a:t>
            </a:r>
            <a:r>
              <a:rPr lang="en-US" altLang="ko-KR" sz="1600" dirty="0" smtClean="0">
                <a:latin typeface="Times New Roman" pitchFamily="18" charset="0"/>
                <a:cs typeface="Times New Roman" pitchFamily="18" charset="0"/>
              </a:rPr>
              <a:t>, Ordered </a:t>
            </a:r>
            <a:r>
              <a:rPr lang="en-US" altLang="ko-KR" sz="1600" dirty="0" err="1" smtClean="0">
                <a:latin typeface="Times New Roman" pitchFamily="18" charset="0"/>
                <a:cs typeface="Times New Roman" pitchFamily="18" charset="0"/>
              </a:rPr>
              <a:t>probit</a:t>
            </a:r>
            <a:endParaRPr lang="en-US" altLang="ko-KR" sz="1600" dirty="0" smtClean="0">
              <a:latin typeface="Times New Roman" pitchFamily="18" charset="0"/>
              <a:cs typeface="Times New Roman" pitchFamily="18" charset="0"/>
            </a:endParaRPr>
          </a:p>
          <a:p>
            <a:pPr lvl="1">
              <a:lnSpc>
                <a:spcPct val="150000"/>
              </a:lnSpc>
              <a:buBlip>
                <a:blip r:embed="rId4"/>
              </a:buBlip>
            </a:pPr>
            <a:r>
              <a:rPr lang="en-US" altLang="ko-KR" sz="1600" dirty="0" err="1" smtClean="0">
                <a:latin typeface="Times New Roman" pitchFamily="18" charset="0"/>
                <a:cs typeface="Times New Roman" pitchFamily="18" charset="0"/>
              </a:rPr>
              <a:t>Quantile</a:t>
            </a:r>
            <a:r>
              <a:rPr lang="en-US" altLang="ko-KR" sz="1600" dirty="0" smtClean="0">
                <a:latin typeface="Times New Roman" pitchFamily="18" charset="0"/>
                <a:cs typeface="Times New Roman" pitchFamily="18" charset="0"/>
              </a:rPr>
              <a:t> regression with bootstrap</a:t>
            </a:r>
          </a:p>
          <a:p>
            <a:pPr lvl="1">
              <a:lnSpc>
                <a:spcPct val="150000"/>
              </a:lnSpc>
              <a:buNone/>
            </a:pPr>
            <a:r>
              <a:rPr lang="en-US" altLang="ko-KR" sz="1600" dirty="0" smtClean="0">
                <a:latin typeface="Times New Roman" pitchFamily="18" charset="0"/>
                <a:cs typeface="Times New Roman" pitchFamily="18" charset="0"/>
              </a:rPr>
              <a:t>  </a:t>
            </a:r>
          </a:p>
        </p:txBody>
      </p:sp>
      <p:pic>
        <p:nvPicPr>
          <p:cNvPr id="1032" name="Picture 8"/>
          <p:cNvPicPr>
            <a:picLocks noChangeAspect="1" noChangeArrowheads="1"/>
          </p:cNvPicPr>
          <p:nvPr/>
        </p:nvPicPr>
        <p:blipFill>
          <a:blip r:embed="rId5" cstate="print"/>
          <a:srcRect/>
          <a:stretch>
            <a:fillRect/>
          </a:stretch>
        </p:blipFill>
        <p:spPr bwMode="auto">
          <a:xfrm>
            <a:off x="7740352" y="116632"/>
            <a:ext cx="1279798" cy="179834"/>
          </a:xfrm>
          <a:prstGeom prst="rect">
            <a:avLst/>
          </a:prstGeom>
          <a:noFill/>
          <a:ln w="9525">
            <a:noFill/>
            <a:miter lim="800000"/>
            <a:headEnd/>
            <a:tailEnd/>
          </a:ln>
        </p:spPr>
      </p:pic>
      <p:sp>
        <p:nvSpPr>
          <p:cNvPr id="6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661472"/>
            <a:ext cx="8229600" cy="369332"/>
          </a:xfrm>
          <a:gradFill>
            <a:gsLst>
              <a:gs pos="0">
                <a:schemeClr val="accent1">
                  <a:tint val="66000"/>
                  <a:satMod val="160000"/>
                  <a:alpha val="50000"/>
                </a:schemeClr>
              </a:gs>
              <a:gs pos="50000">
                <a:schemeClr val="accent1">
                  <a:tint val="44500"/>
                  <a:satMod val="160000"/>
                </a:schemeClr>
              </a:gs>
              <a:gs pos="100000">
                <a:schemeClr val="accent1">
                  <a:tint val="23500"/>
                  <a:satMod val="160000"/>
                </a:schemeClr>
              </a:gs>
            </a:gsLst>
            <a:lin ang="5400000" scaled="0"/>
          </a:gradFill>
          <a:ln>
            <a:noFill/>
          </a:ln>
        </p:spPr>
        <p:txBody>
          <a:bodyPr wrap="square" lIns="0" tIns="0" rIns="0" bIns="0">
            <a:spAutoFit/>
          </a:bodyPr>
          <a:lstStyle/>
          <a:p>
            <a:pPr algn="l"/>
            <a:r>
              <a:rPr lang="en-US" altLang="ko-KR" sz="2400" b="1" dirty="0" smtClean="0">
                <a:latin typeface="Times New Roman" pitchFamily="18" charset="0"/>
                <a:cs typeface="Times New Roman" pitchFamily="18" charset="0"/>
              </a:rPr>
              <a:t>4. Risk aversion and personal characteristics</a:t>
            </a:r>
            <a:endParaRPr lang="ko-KR" altLang="en-US" sz="2400" dirty="0">
              <a:latin typeface="Times New Roman" pitchFamily="18" charset="0"/>
              <a:cs typeface="Times New Roman" pitchFamily="18" charset="0"/>
            </a:endParaRPr>
          </a:p>
        </p:txBody>
      </p:sp>
      <p:sp>
        <p:nvSpPr>
          <p:cNvPr id="3" name="부제목 2"/>
          <p:cNvSpPr>
            <a:spLocks noGrp="1"/>
          </p:cNvSpPr>
          <p:nvPr>
            <p:ph idx="1"/>
          </p:nvPr>
        </p:nvSpPr>
        <p:spPr>
          <a:xfrm>
            <a:off x="457200" y="1196752"/>
            <a:ext cx="8229600" cy="4929411"/>
          </a:xfrm>
          <a:noFill/>
          <a:ln>
            <a:noFill/>
          </a:ln>
        </p:spPr>
        <p:txBody>
          <a:bodyPr>
            <a:noAutofit/>
          </a:bodyPr>
          <a:lstStyle/>
          <a:p>
            <a:pPr>
              <a:lnSpc>
                <a:spcPct val="150000"/>
              </a:lnSpc>
              <a:buBlip>
                <a:blip r:embed="rId3"/>
              </a:buBlip>
            </a:pPr>
            <a:r>
              <a:rPr lang="en-US" altLang="ko-KR" sz="1800" dirty="0" smtClean="0">
                <a:latin typeface="Times New Roman" pitchFamily="18" charset="0"/>
                <a:cs typeface="Times New Roman" pitchFamily="18" charset="0"/>
              </a:rPr>
              <a:t>What is quite interesting in regressions is that time is significantly negative in determining risk aversion, which is consistent with the result in section 4.2 in a sense that the more time spent choosing lotteries, the more risk loving.</a:t>
            </a:r>
            <a:endParaRPr lang="en-US" altLang="ko-KR" sz="1600" dirty="0" smtClean="0">
              <a:latin typeface="Times New Roman" pitchFamily="18" charset="0"/>
              <a:cs typeface="Times New Roman" pitchFamily="18" charset="0"/>
            </a:endParaRPr>
          </a:p>
        </p:txBody>
      </p:sp>
      <p:pic>
        <p:nvPicPr>
          <p:cNvPr id="1032" name="Picture 8"/>
          <p:cNvPicPr>
            <a:picLocks noChangeAspect="1" noChangeArrowheads="1"/>
          </p:cNvPicPr>
          <p:nvPr/>
        </p:nvPicPr>
        <p:blipFill>
          <a:blip r:embed="rId4" cstate="print"/>
          <a:srcRect/>
          <a:stretch>
            <a:fillRect/>
          </a:stretch>
        </p:blipFill>
        <p:spPr bwMode="auto">
          <a:xfrm>
            <a:off x="7740352" y="116632"/>
            <a:ext cx="1279798" cy="179834"/>
          </a:xfrm>
          <a:prstGeom prst="rect">
            <a:avLst/>
          </a:prstGeom>
          <a:noFill/>
          <a:ln w="9525">
            <a:noFill/>
            <a:miter lim="800000"/>
            <a:headEnd/>
            <a:tailEnd/>
          </a:ln>
        </p:spPr>
      </p:pic>
      <p:sp>
        <p:nvSpPr>
          <p:cNvPr id="6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67586" name="Rectangle 2"/>
          <p:cNvSpPr>
            <a:spLocks noChangeArrowheads="1"/>
          </p:cNvSpPr>
          <p:nvPr/>
        </p:nvSpPr>
        <p:spPr bwMode="auto">
          <a:xfrm>
            <a:off x="971600" y="2636912"/>
            <a:ext cx="576064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ko-KR" sz="1600" b="1" i="0" u="none" strike="noStrike" cap="none" normalizeH="0" baseline="0" dirty="0" smtClean="0">
                <a:ln>
                  <a:noFill/>
                </a:ln>
                <a:solidFill>
                  <a:schemeClr val="tx1"/>
                </a:solidFill>
                <a:effectLst/>
                <a:latin typeface="Times New Roman" pitchFamily="18" charset="0"/>
                <a:ea typeface="맑은 고딕" pitchFamily="50" charset="-127"/>
                <a:cs typeface="Times New Roman" pitchFamily="18" charset="0"/>
              </a:rPr>
              <a:t>Table 6</a:t>
            </a:r>
            <a:r>
              <a:rPr kumimoji="1" lang="en-US" altLang="ko-KR" sz="1600" b="0" i="0" u="none" strike="noStrike" cap="none" normalizeH="0" baseline="0" dirty="0" smtClean="0">
                <a:ln>
                  <a:noFill/>
                </a:ln>
                <a:solidFill>
                  <a:schemeClr val="tx1"/>
                </a:solidFill>
                <a:effectLst/>
                <a:latin typeface="Times New Roman" pitchFamily="18" charset="0"/>
                <a:ea typeface="맑은 고딕" pitchFamily="50" charset="-127"/>
                <a:cs typeface="Times New Roman" pitchFamily="18" charset="0"/>
              </a:rPr>
              <a:t> Various Regression Results of Risk Aversion Index Model</a:t>
            </a:r>
            <a:endParaRPr kumimoji="1" lang="en-US" altLang="ko-KR" sz="16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
        <p:nvSpPr>
          <p:cNvPr id="67587" name="Rectangle 3"/>
          <p:cNvSpPr>
            <a:spLocks noChangeArrowheads="1"/>
          </p:cNvSpPr>
          <p:nvPr/>
        </p:nvSpPr>
        <p:spPr bwMode="auto">
          <a:xfrm>
            <a:off x="1115616" y="6453336"/>
            <a:ext cx="5436096"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ko-KR" sz="1200" b="0" i="0" u="none" strike="noStrike" cap="none" normalizeH="0" baseline="0" dirty="0" smtClean="0">
                <a:ln>
                  <a:noFill/>
                </a:ln>
                <a:solidFill>
                  <a:schemeClr val="tx1"/>
                </a:solidFill>
                <a:effectLst/>
                <a:latin typeface="Times New Roman" pitchFamily="18" charset="0"/>
                <a:ea typeface="맑은 고딕" pitchFamily="50" charset="-127"/>
                <a:cs typeface="Times New Roman" pitchFamily="18" charset="0"/>
              </a:rPr>
              <a:t>Note: ***, **, * indicate significance at the level 1%, 5%, and 10% respectively</a:t>
            </a:r>
            <a:endParaRPr kumimoji="1" lang="en-US" altLang="ko-KR" sz="12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graphicFrame>
        <p:nvGraphicFramePr>
          <p:cNvPr id="10" name="표 9"/>
          <p:cNvGraphicFramePr>
            <a:graphicFrameLocks noGrp="1"/>
          </p:cNvGraphicFramePr>
          <p:nvPr/>
        </p:nvGraphicFramePr>
        <p:xfrm>
          <a:off x="1043609" y="2996952"/>
          <a:ext cx="7128790" cy="3411220"/>
        </p:xfrm>
        <a:graphic>
          <a:graphicData uri="http://schemas.openxmlformats.org/drawingml/2006/table">
            <a:tbl>
              <a:tblPr/>
              <a:tblGrid>
                <a:gridCol w="1001374"/>
                <a:gridCol w="811779"/>
                <a:gridCol w="425622"/>
                <a:gridCol w="818743"/>
                <a:gridCol w="425622"/>
                <a:gridCol w="817195"/>
                <a:gridCol w="339725"/>
                <a:gridCol w="828029"/>
                <a:gridCol w="425622"/>
                <a:gridCol w="809457"/>
                <a:gridCol w="425622"/>
              </a:tblGrid>
              <a:tr h="246380">
                <a:tc>
                  <a:txBody>
                    <a:bodyPr/>
                    <a:lstStyle/>
                    <a:p>
                      <a:pPr algn="ctr" latinLnBrk="1">
                        <a:lnSpc>
                          <a:spcPct val="115000"/>
                        </a:lnSpc>
                        <a:spcAft>
                          <a:spcPts val="0"/>
                        </a:spcAft>
                      </a:pPr>
                      <a:endParaRPr lang="en-US" sz="1100" kern="100" dirty="0">
                        <a:latin typeface="Times New Roman"/>
                        <a:ea typeface="맑은 고딕"/>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latinLnBrk="1">
                        <a:lnSpc>
                          <a:spcPct val="115000"/>
                        </a:lnSpc>
                        <a:spcAft>
                          <a:spcPts val="0"/>
                        </a:spcAft>
                      </a:pPr>
                      <a:r>
                        <a:rPr lang="en-US" sz="1100" kern="100">
                          <a:latin typeface="Times New Roman"/>
                          <a:ea typeface="맑은 고딕"/>
                          <a:cs typeface="Times New Roman"/>
                        </a:rPr>
                        <a:t>OLS(Index)</a:t>
                      </a:r>
                      <a:endParaRPr lang="ko-KR" sz="1000" kern="100">
                        <a:latin typeface="맑은 고딕"/>
                        <a:ea typeface="맑은 고딕"/>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latinLnBrk="1">
                        <a:lnSpc>
                          <a:spcPct val="115000"/>
                        </a:lnSpc>
                        <a:spcAft>
                          <a:spcPts val="0"/>
                        </a:spcAft>
                      </a:pPr>
                      <a:r>
                        <a:rPr lang="en-US" sz="1100" kern="100">
                          <a:latin typeface="Times New Roman"/>
                          <a:ea typeface="맑은 고딕"/>
                          <a:cs typeface="Times New Roman"/>
                        </a:rPr>
                        <a:t>OLS(Mid-P)</a:t>
                      </a:r>
                      <a:endParaRPr lang="ko-KR" sz="1000" kern="100">
                        <a:latin typeface="맑은 고딕"/>
                        <a:ea typeface="맑은 고딕"/>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latinLnBrk="1">
                        <a:lnSpc>
                          <a:spcPct val="115000"/>
                        </a:lnSpc>
                        <a:spcAft>
                          <a:spcPts val="0"/>
                        </a:spcAft>
                      </a:pPr>
                      <a:r>
                        <a:rPr lang="en-US" sz="1100" kern="100">
                          <a:latin typeface="Times New Roman"/>
                          <a:ea typeface="맑은 고딕"/>
                          <a:cs typeface="Times New Roman"/>
                        </a:rPr>
                        <a:t>Interval Reg.</a:t>
                      </a:r>
                      <a:endParaRPr lang="ko-KR" sz="1000" kern="100">
                        <a:latin typeface="맑은 고딕"/>
                        <a:ea typeface="맑은 고딕"/>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latinLnBrk="1">
                        <a:lnSpc>
                          <a:spcPct val="115000"/>
                        </a:lnSpc>
                        <a:spcAft>
                          <a:spcPts val="0"/>
                        </a:spcAft>
                      </a:pPr>
                      <a:r>
                        <a:rPr lang="en-US" sz="1100" kern="100">
                          <a:latin typeface="Times New Roman"/>
                          <a:ea typeface="맑은 고딕"/>
                          <a:cs typeface="Times New Roman"/>
                        </a:rPr>
                        <a:t>Ord. Logistic</a:t>
                      </a:r>
                      <a:endParaRPr lang="ko-KR" sz="1000" kern="100">
                        <a:latin typeface="맑은 고딕"/>
                        <a:ea typeface="맑은 고딕"/>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latinLnBrk="1">
                        <a:lnSpc>
                          <a:spcPct val="115000"/>
                        </a:lnSpc>
                        <a:spcAft>
                          <a:spcPts val="0"/>
                        </a:spcAft>
                      </a:pPr>
                      <a:r>
                        <a:rPr lang="en-US" sz="1100" kern="100">
                          <a:latin typeface="Times New Roman"/>
                          <a:ea typeface="맑은 고딕"/>
                          <a:cs typeface="Times New Roman"/>
                        </a:rPr>
                        <a:t>Ord.Probit</a:t>
                      </a:r>
                      <a:endParaRPr lang="ko-KR" sz="1000" kern="100">
                        <a:latin typeface="맑은 고딕"/>
                        <a:ea typeface="맑은 고딕"/>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r>
              <a:tr h="246380">
                <a:tc>
                  <a:txBody>
                    <a:bodyPr/>
                    <a:lstStyle/>
                    <a:p>
                      <a:pPr algn="l" latinLnBrk="1">
                        <a:lnSpc>
                          <a:spcPct val="115000"/>
                        </a:lnSpc>
                        <a:spcAft>
                          <a:spcPts val="0"/>
                        </a:spcAft>
                      </a:pPr>
                      <a:r>
                        <a:rPr lang="en-US" sz="1100" kern="100">
                          <a:latin typeface="Times New Roman"/>
                          <a:ea typeface="맑은 고딕"/>
                          <a:cs typeface="Times New Roman"/>
                        </a:rPr>
                        <a:t>Intercept</a:t>
                      </a:r>
                      <a:endParaRPr lang="ko-KR" sz="1000" kern="100">
                        <a:latin typeface="맑은 고딕"/>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1.7186 </a:t>
                      </a:r>
                      <a:endParaRPr lang="ko-KR" sz="1000" kern="100">
                        <a:latin typeface="맑은 고딕"/>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3.0421 </a:t>
                      </a:r>
                      <a:endParaRPr lang="ko-KR" sz="1000" kern="100">
                        <a:latin typeface="맑은 고딕"/>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1.5372 </a:t>
                      </a:r>
                      <a:endParaRPr lang="ko-KR" sz="1000" kern="100">
                        <a:latin typeface="맑은 고딕"/>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233680">
                <a:tc>
                  <a:txBody>
                    <a:bodyPr/>
                    <a:lstStyle/>
                    <a:p>
                      <a:pPr algn="l" latinLnBrk="1">
                        <a:lnSpc>
                          <a:spcPct val="115000"/>
                        </a:lnSpc>
                        <a:spcAft>
                          <a:spcPts val="0"/>
                        </a:spcAft>
                      </a:pPr>
                      <a:r>
                        <a:rPr lang="en-US" sz="1100" kern="100">
                          <a:latin typeface="Times New Roman"/>
                          <a:ea typeface="맑은 고딕"/>
                          <a:cs typeface="Times New Roman"/>
                        </a:rPr>
                        <a:t>Time</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-0.0111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r>
                        <a:rPr lang="en-US" sz="1100" kern="100">
                          <a:solidFill>
                            <a:srgbClr val="000000"/>
                          </a:solidFill>
                          <a:latin typeface="Times New Roman"/>
                          <a:ea typeface="맑은 고딕"/>
                          <a:cs typeface="Times New Roman"/>
                        </a:rPr>
                        <a:t>***</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-0.0140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r>
                        <a:rPr lang="en-US" sz="1100" kern="100">
                          <a:solidFill>
                            <a:srgbClr val="000000"/>
                          </a:solidFill>
                          <a:latin typeface="Times New Roman"/>
                          <a:ea typeface="맑은 고딕"/>
                          <a:cs typeface="Times New Roman"/>
                        </a:rPr>
                        <a:t>***</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-0.0112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r>
                        <a:rPr lang="en-US" sz="1100" kern="100">
                          <a:solidFill>
                            <a:srgbClr val="000000"/>
                          </a:solidFill>
                          <a:latin typeface="Times New Roman"/>
                          <a:ea typeface="맑은 고딕"/>
                          <a:cs typeface="Times New Roman"/>
                        </a:rPr>
                        <a:t>**</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-0.0244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r>
                        <a:rPr lang="en-US" sz="1100" kern="100">
                          <a:solidFill>
                            <a:srgbClr val="000000"/>
                          </a:solidFill>
                          <a:latin typeface="Times New Roman"/>
                          <a:ea typeface="맑은 고딕"/>
                          <a:cs typeface="Times New Roman"/>
                        </a:rPr>
                        <a:t>***</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-0.0139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r>
                        <a:rPr lang="en-US" sz="1100" kern="100">
                          <a:solidFill>
                            <a:srgbClr val="000000"/>
                          </a:solidFill>
                          <a:latin typeface="Times New Roman"/>
                          <a:ea typeface="맑은 고딕"/>
                          <a:cs typeface="Times New Roman"/>
                        </a:rPr>
                        <a:t>***</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r>
              <a:tr h="246380">
                <a:tc>
                  <a:txBody>
                    <a:bodyPr/>
                    <a:lstStyle/>
                    <a:p>
                      <a:pPr algn="l" latinLnBrk="1">
                        <a:lnSpc>
                          <a:spcPct val="115000"/>
                        </a:lnSpc>
                        <a:spcAft>
                          <a:spcPts val="0"/>
                        </a:spcAft>
                      </a:pPr>
                      <a:r>
                        <a:rPr lang="en-US" sz="1100" kern="100">
                          <a:latin typeface="Times New Roman"/>
                          <a:ea typeface="맑은 고딕"/>
                          <a:cs typeface="Times New Roman"/>
                        </a:rPr>
                        <a:t>Intelligence</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-0.0570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-0.0529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-0.0290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-0.0795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-0.0559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r>
              <a:tr h="246380">
                <a:tc>
                  <a:txBody>
                    <a:bodyPr/>
                    <a:lstStyle/>
                    <a:p>
                      <a:pPr algn="l" latinLnBrk="1">
                        <a:lnSpc>
                          <a:spcPct val="115000"/>
                        </a:lnSpc>
                        <a:spcAft>
                          <a:spcPts val="0"/>
                        </a:spcAft>
                      </a:pPr>
                      <a:r>
                        <a:rPr lang="en-US" sz="1100" kern="100">
                          <a:latin typeface="Times New Roman"/>
                          <a:ea typeface="맑은 고딕"/>
                          <a:cs typeface="Times New Roman"/>
                        </a:rPr>
                        <a:t>Knowledge</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-0.0521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-0.1388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-0.1125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-0.1205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-0.0758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r>
              <a:tr h="233680">
                <a:tc>
                  <a:txBody>
                    <a:bodyPr/>
                    <a:lstStyle/>
                    <a:p>
                      <a:pPr algn="l" latinLnBrk="1">
                        <a:lnSpc>
                          <a:spcPct val="115000"/>
                        </a:lnSpc>
                        <a:spcAft>
                          <a:spcPts val="0"/>
                        </a:spcAft>
                      </a:pPr>
                      <a:r>
                        <a:rPr lang="en-US" sz="1100" kern="100">
                          <a:latin typeface="Times New Roman"/>
                          <a:ea typeface="맑은 고딕"/>
                          <a:cs typeface="Times New Roman"/>
                        </a:rPr>
                        <a:t>Sex</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-0.0765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-0.0796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-0.0975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-0.1656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-0.1066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r>
              <a:tr h="246380">
                <a:tc>
                  <a:txBody>
                    <a:bodyPr/>
                    <a:lstStyle/>
                    <a:p>
                      <a:pPr algn="l" latinLnBrk="1">
                        <a:lnSpc>
                          <a:spcPct val="115000"/>
                        </a:lnSpc>
                        <a:spcAft>
                          <a:spcPts val="0"/>
                        </a:spcAft>
                      </a:pPr>
                      <a:r>
                        <a:rPr lang="en-US" sz="1100" kern="100">
                          <a:latin typeface="Times New Roman"/>
                          <a:ea typeface="맑은 고딕"/>
                          <a:cs typeface="Times New Roman"/>
                        </a:rPr>
                        <a:t>Age</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-0.0510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-0.0674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-0.0496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-0.1157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-0.0582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r>
              <a:tr h="246380">
                <a:tc>
                  <a:txBody>
                    <a:bodyPr/>
                    <a:lstStyle/>
                    <a:p>
                      <a:pPr algn="l" latinLnBrk="1">
                        <a:lnSpc>
                          <a:spcPct val="115000"/>
                        </a:lnSpc>
                        <a:spcAft>
                          <a:spcPts val="0"/>
                        </a:spcAft>
                      </a:pPr>
                      <a:r>
                        <a:rPr lang="en-US" sz="1100" kern="100">
                          <a:latin typeface="Times New Roman"/>
                          <a:ea typeface="맑은 고딕"/>
                          <a:cs typeface="Times New Roman"/>
                        </a:rPr>
                        <a:t>Major</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0.4136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r>
                        <a:rPr lang="en-US" sz="1100" kern="100">
                          <a:solidFill>
                            <a:srgbClr val="000000"/>
                          </a:solidFill>
                          <a:latin typeface="Times New Roman"/>
                          <a:ea typeface="맑은 고딕"/>
                          <a:cs typeface="Times New Roman"/>
                        </a:rPr>
                        <a:t>**</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0.5564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r>
                        <a:rPr lang="en-US" sz="1100" kern="100">
                          <a:solidFill>
                            <a:srgbClr val="000000"/>
                          </a:solidFill>
                          <a:latin typeface="Times New Roman"/>
                          <a:ea typeface="맑은 고딕"/>
                          <a:cs typeface="Times New Roman"/>
                        </a:rPr>
                        <a:t>*</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0.5957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r>
                        <a:rPr lang="en-US" sz="1100" kern="100">
                          <a:solidFill>
                            <a:srgbClr val="000000"/>
                          </a:solidFill>
                          <a:latin typeface="Times New Roman"/>
                          <a:ea typeface="맑은 고딕"/>
                          <a:cs typeface="Times New Roman"/>
                        </a:rPr>
                        <a:t>**</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1.0424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r>
                        <a:rPr lang="en-US" sz="1100" kern="100">
                          <a:solidFill>
                            <a:srgbClr val="000000"/>
                          </a:solidFill>
                          <a:latin typeface="Times New Roman"/>
                          <a:ea typeface="맑은 고딕"/>
                          <a:cs typeface="Times New Roman"/>
                        </a:rPr>
                        <a:t>**</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0.5313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r>
                        <a:rPr lang="en-US" sz="1100" kern="100">
                          <a:solidFill>
                            <a:srgbClr val="000000"/>
                          </a:solidFill>
                          <a:latin typeface="Times New Roman"/>
                          <a:ea typeface="맑은 고딕"/>
                          <a:cs typeface="Times New Roman"/>
                        </a:rPr>
                        <a:t>**</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r>
              <a:tr h="233680">
                <a:tc>
                  <a:txBody>
                    <a:bodyPr/>
                    <a:lstStyle/>
                    <a:p>
                      <a:pPr algn="l" latinLnBrk="1">
                        <a:lnSpc>
                          <a:spcPct val="115000"/>
                        </a:lnSpc>
                        <a:spcAft>
                          <a:spcPts val="0"/>
                        </a:spcAft>
                      </a:pPr>
                      <a:r>
                        <a:rPr lang="en-US" sz="1100" kern="100">
                          <a:latin typeface="Times New Roman"/>
                          <a:ea typeface="맑은 고딕"/>
                          <a:cs typeface="Times New Roman"/>
                        </a:rPr>
                        <a:t>Score</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0.2851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r>
                        <a:rPr lang="en-US" sz="1100" kern="100">
                          <a:solidFill>
                            <a:srgbClr val="000000"/>
                          </a:solidFill>
                          <a:latin typeface="Times New Roman"/>
                          <a:ea typeface="맑은 고딕"/>
                          <a:cs typeface="Times New Roman"/>
                        </a:rPr>
                        <a:t>**</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0.3517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0.4246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r>
                        <a:rPr lang="en-US" sz="1100" kern="100">
                          <a:solidFill>
                            <a:srgbClr val="000000"/>
                          </a:solidFill>
                          <a:latin typeface="Times New Roman"/>
                          <a:ea typeface="맑은 고딕"/>
                          <a:cs typeface="Times New Roman"/>
                        </a:rPr>
                        <a:t>**</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0.8072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r>
                        <a:rPr lang="en-US" sz="1100" kern="100">
                          <a:solidFill>
                            <a:srgbClr val="000000"/>
                          </a:solidFill>
                          <a:latin typeface="Times New Roman"/>
                          <a:ea typeface="맑은 고딕"/>
                          <a:cs typeface="Times New Roman"/>
                        </a:rPr>
                        <a:t>**</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0.4435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r>
                        <a:rPr lang="en-US" sz="1100" kern="100">
                          <a:solidFill>
                            <a:srgbClr val="000000"/>
                          </a:solidFill>
                          <a:latin typeface="Times New Roman"/>
                          <a:ea typeface="맑은 고딕"/>
                          <a:cs typeface="Times New Roman"/>
                        </a:rPr>
                        <a:t>**</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r>
              <a:tr h="246380">
                <a:tc>
                  <a:txBody>
                    <a:bodyPr/>
                    <a:lstStyle/>
                    <a:p>
                      <a:pPr algn="l" latinLnBrk="1">
                        <a:lnSpc>
                          <a:spcPct val="115000"/>
                        </a:lnSpc>
                        <a:spcAft>
                          <a:spcPts val="0"/>
                        </a:spcAft>
                      </a:pPr>
                      <a:r>
                        <a:rPr lang="en-US" sz="1100" kern="100">
                          <a:latin typeface="Times New Roman"/>
                          <a:ea typeface="맑은 고딕"/>
                          <a:cs typeface="Times New Roman"/>
                        </a:rPr>
                        <a:t>Military</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0.1398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0.2970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0.1729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0.2594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0.1704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r>
              <a:tr h="246380">
                <a:tc>
                  <a:txBody>
                    <a:bodyPr/>
                    <a:lstStyle/>
                    <a:p>
                      <a:pPr algn="l" latinLnBrk="1">
                        <a:lnSpc>
                          <a:spcPct val="115000"/>
                        </a:lnSpc>
                        <a:spcAft>
                          <a:spcPts val="0"/>
                        </a:spcAft>
                      </a:pPr>
                      <a:r>
                        <a:rPr lang="en-US" sz="1100" kern="100">
                          <a:latin typeface="Times New Roman"/>
                          <a:ea typeface="맑은 고딕"/>
                          <a:cs typeface="Times New Roman"/>
                        </a:rPr>
                        <a:t>Num.class</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-0.0238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-0.0362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-0.0355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-0.0624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-0.0319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r>
              <a:tr h="233680">
                <a:tc>
                  <a:txBody>
                    <a:bodyPr/>
                    <a:lstStyle/>
                    <a:p>
                      <a:pPr algn="l" latinLnBrk="1">
                        <a:lnSpc>
                          <a:spcPct val="115000"/>
                        </a:lnSpc>
                        <a:spcAft>
                          <a:spcPts val="0"/>
                        </a:spcAft>
                      </a:pPr>
                      <a:r>
                        <a:rPr lang="en-US" sz="1100" kern="100">
                          <a:latin typeface="Times New Roman"/>
                          <a:ea typeface="맑은 고딕"/>
                          <a:cs typeface="Times New Roman"/>
                        </a:rPr>
                        <a:t>Num.family</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-0.0793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-0.1359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-0.0595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-0.0915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-0.0708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r>
              <a:tr h="246380">
                <a:tc>
                  <a:txBody>
                    <a:bodyPr/>
                    <a:lstStyle/>
                    <a:p>
                      <a:pPr algn="l" latinLnBrk="1">
                        <a:lnSpc>
                          <a:spcPct val="115000"/>
                        </a:lnSpc>
                        <a:spcAft>
                          <a:spcPts val="0"/>
                        </a:spcAft>
                      </a:pPr>
                      <a:r>
                        <a:rPr lang="en-US" sz="1100" kern="100">
                          <a:latin typeface="Times New Roman"/>
                          <a:ea typeface="맑은 고딕"/>
                          <a:cs typeface="Times New Roman"/>
                        </a:rPr>
                        <a:t>Religion</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0.1415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0.1972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0.1219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0.2026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0.1609 </a:t>
                      </a:r>
                      <a:endParaRPr lang="ko-KR" sz="10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r>
              <a:tr h="259080">
                <a:tc>
                  <a:txBody>
                    <a:bodyPr/>
                    <a:lstStyle/>
                    <a:p>
                      <a:pPr algn="l" latinLnBrk="1">
                        <a:lnSpc>
                          <a:spcPct val="115000"/>
                        </a:lnSpc>
                        <a:spcAft>
                          <a:spcPts val="0"/>
                        </a:spcAft>
                      </a:pPr>
                      <a:r>
                        <a:rPr lang="en-US" sz="1100" kern="100" dirty="0">
                          <a:latin typeface="Times New Roman"/>
                          <a:ea typeface="맑은 고딕"/>
                          <a:cs typeface="Times New Roman"/>
                        </a:rPr>
                        <a:t>Edu.FM</a:t>
                      </a:r>
                      <a:endParaRPr lang="ko-KR" sz="1000" kern="100" dirty="0">
                        <a:latin typeface="맑은 고딕"/>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-0.1500 </a:t>
                      </a:r>
                      <a:endParaRPr lang="ko-KR" sz="1000" kern="100">
                        <a:latin typeface="맑은 고딕"/>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-0.2099 </a:t>
                      </a:r>
                      <a:endParaRPr lang="ko-KR" sz="1000" kern="100">
                        <a:latin typeface="맑은 고딕"/>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-0.1212 </a:t>
                      </a:r>
                      <a:endParaRPr lang="ko-KR" sz="1000" kern="100">
                        <a:latin typeface="맑은 고딕"/>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-0.3168 </a:t>
                      </a:r>
                      <a:endParaRPr lang="ko-KR" sz="1000" kern="100">
                        <a:latin typeface="맑은 고딕"/>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endParaRPr lang="en-US" sz="1100" kern="100">
                        <a:solidFill>
                          <a:srgbClr val="000000"/>
                        </a:solidFill>
                        <a:latin typeface="Times New Roman"/>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latinLnBrk="1">
                        <a:lnSpc>
                          <a:spcPct val="115000"/>
                        </a:lnSpc>
                        <a:spcAft>
                          <a:spcPts val="0"/>
                        </a:spcAft>
                      </a:pPr>
                      <a:r>
                        <a:rPr lang="en-US" sz="1100" kern="100">
                          <a:solidFill>
                            <a:srgbClr val="000000"/>
                          </a:solidFill>
                          <a:latin typeface="Times New Roman"/>
                          <a:ea typeface="맑은 고딕"/>
                          <a:cs typeface="Times New Roman"/>
                        </a:rPr>
                        <a:t>-0.1800 </a:t>
                      </a:r>
                      <a:endParaRPr lang="ko-KR" sz="1000" kern="100">
                        <a:latin typeface="맑은 고딕"/>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endParaRPr lang="en-US" sz="1100" kern="100" dirty="0">
                        <a:solidFill>
                          <a:srgbClr val="000000"/>
                        </a:solidFill>
                        <a:latin typeface="Times New Roman"/>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661472"/>
            <a:ext cx="8229600" cy="369332"/>
          </a:xfrm>
          <a:gradFill>
            <a:gsLst>
              <a:gs pos="0">
                <a:schemeClr val="accent1">
                  <a:tint val="66000"/>
                  <a:satMod val="160000"/>
                  <a:alpha val="50000"/>
                </a:schemeClr>
              </a:gs>
              <a:gs pos="50000">
                <a:schemeClr val="accent1">
                  <a:tint val="44500"/>
                  <a:satMod val="160000"/>
                </a:schemeClr>
              </a:gs>
              <a:gs pos="100000">
                <a:schemeClr val="accent1">
                  <a:tint val="23500"/>
                  <a:satMod val="160000"/>
                </a:schemeClr>
              </a:gs>
            </a:gsLst>
            <a:lin ang="5400000" scaled="0"/>
          </a:gradFill>
          <a:ln>
            <a:noFill/>
          </a:ln>
        </p:spPr>
        <p:txBody>
          <a:bodyPr wrap="square" lIns="0" tIns="0" rIns="0" bIns="0">
            <a:spAutoFit/>
          </a:bodyPr>
          <a:lstStyle/>
          <a:p>
            <a:pPr algn="l"/>
            <a:r>
              <a:rPr lang="en-US" altLang="ko-KR" sz="2400" b="1" dirty="0" smtClean="0">
                <a:latin typeface="Times New Roman" pitchFamily="18" charset="0"/>
                <a:cs typeface="Times New Roman" pitchFamily="18" charset="0"/>
              </a:rPr>
              <a:t>4. Risk aversion and personal characteristics</a:t>
            </a:r>
            <a:endParaRPr lang="ko-KR" altLang="en-US" sz="2400" dirty="0">
              <a:latin typeface="Times New Roman" pitchFamily="18" charset="0"/>
              <a:cs typeface="Times New Roman" pitchFamily="18" charset="0"/>
            </a:endParaRPr>
          </a:p>
        </p:txBody>
      </p:sp>
      <p:sp>
        <p:nvSpPr>
          <p:cNvPr id="3" name="부제목 2"/>
          <p:cNvSpPr>
            <a:spLocks noGrp="1"/>
          </p:cNvSpPr>
          <p:nvPr>
            <p:ph idx="1"/>
          </p:nvPr>
        </p:nvSpPr>
        <p:spPr>
          <a:xfrm>
            <a:off x="457200" y="1196752"/>
            <a:ext cx="8229600" cy="4929411"/>
          </a:xfrm>
          <a:noFill/>
          <a:ln>
            <a:noFill/>
          </a:ln>
        </p:spPr>
        <p:txBody>
          <a:bodyPr>
            <a:noAutofit/>
          </a:bodyPr>
          <a:lstStyle/>
          <a:p>
            <a:pPr>
              <a:lnSpc>
                <a:spcPct val="150000"/>
              </a:lnSpc>
              <a:buBlip>
                <a:blip r:embed="rId3"/>
              </a:buBlip>
            </a:pPr>
            <a:r>
              <a:rPr lang="en-US" altLang="ko-KR" sz="1800" dirty="0" err="1" smtClean="0">
                <a:latin typeface="Times New Roman" pitchFamily="18" charset="0"/>
                <a:cs typeface="Times New Roman" pitchFamily="18" charset="0"/>
              </a:rPr>
              <a:t>Quantile</a:t>
            </a:r>
            <a:r>
              <a:rPr lang="en-US" altLang="ko-KR" sz="1800" dirty="0" smtClean="0">
                <a:latin typeface="Times New Roman" pitchFamily="18" charset="0"/>
                <a:cs typeface="Times New Roman" pitchFamily="18" charset="0"/>
              </a:rPr>
              <a:t> regression</a:t>
            </a:r>
          </a:p>
          <a:p>
            <a:pPr lvl="1">
              <a:lnSpc>
                <a:spcPct val="150000"/>
              </a:lnSpc>
              <a:buBlip>
                <a:blip r:embed="rId4"/>
              </a:buBlip>
            </a:pPr>
            <a:r>
              <a:rPr lang="en-US" altLang="ko-KR" sz="1600" dirty="0" smtClean="0">
                <a:latin typeface="Times New Roman" pitchFamily="18" charset="0"/>
                <a:cs typeface="Times New Roman" pitchFamily="18" charset="0"/>
              </a:rPr>
              <a:t>As </a:t>
            </a:r>
            <a:r>
              <a:rPr lang="en-US" altLang="ko-KR" sz="1600" dirty="0" err="1" smtClean="0">
                <a:latin typeface="Times New Roman" pitchFamily="18" charset="0"/>
                <a:cs typeface="Times New Roman" pitchFamily="18" charset="0"/>
              </a:rPr>
              <a:t>quantile</a:t>
            </a:r>
            <a:r>
              <a:rPr lang="en-US" altLang="ko-KR" sz="1600" dirty="0" smtClean="0">
                <a:latin typeface="Times New Roman" pitchFamily="18" charset="0"/>
                <a:cs typeface="Times New Roman" pitchFamily="18" charset="0"/>
              </a:rPr>
              <a:t> increases, i.e., the degree of risk aversion increases, the number of significant variables varies</a:t>
            </a:r>
          </a:p>
          <a:p>
            <a:pPr lvl="1">
              <a:lnSpc>
                <a:spcPct val="150000"/>
              </a:lnSpc>
              <a:buBlip>
                <a:blip r:embed="rId4"/>
              </a:buBlip>
            </a:pPr>
            <a:r>
              <a:rPr lang="en-US" altLang="ko-KR" sz="1600" dirty="0" smtClean="0">
                <a:latin typeface="Times New Roman" pitchFamily="18" charset="0"/>
                <a:cs typeface="Times New Roman" pitchFamily="18" charset="0"/>
              </a:rPr>
              <a:t>Time is significant in the all percentile, the more time making decisions =&gt; the more risk loving</a:t>
            </a:r>
          </a:p>
          <a:p>
            <a:pPr lvl="1">
              <a:lnSpc>
                <a:spcPct val="150000"/>
              </a:lnSpc>
              <a:buBlip>
                <a:blip r:embed="rId4"/>
              </a:buBlip>
            </a:pPr>
            <a:r>
              <a:rPr lang="en-US" altLang="ko-KR" sz="1600" dirty="0" smtClean="0">
                <a:latin typeface="Times New Roman" pitchFamily="18" charset="0"/>
                <a:cs typeface="Times New Roman" pitchFamily="18" charset="0"/>
              </a:rPr>
              <a:t>The more intelligent =&gt; the more risk loving</a:t>
            </a:r>
          </a:p>
          <a:p>
            <a:pPr lvl="1">
              <a:lnSpc>
                <a:spcPct val="150000"/>
              </a:lnSpc>
              <a:buBlip>
                <a:blip r:embed="rId4"/>
              </a:buBlip>
            </a:pPr>
            <a:r>
              <a:rPr lang="en-US" altLang="ko-KR" sz="1600" dirty="0" smtClean="0">
                <a:latin typeface="Times New Roman" pitchFamily="18" charset="0"/>
                <a:cs typeface="Times New Roman" pitchFamily="18" charset="0"/>
              </a:rPr>
              <a:t>Major and Score are significantly meaningful</a:t>
            </a:r>
          </a:p>
          <a:p>
            <a:pPr lvl="1">
              <a:lnSpc>
                <a:spcPct val="150000"/>
              </a:lnSpc>
              <a:buBlip>
                <a:blip r:embed="rId4"/>
              </a:buBlip>
            </a:pPr>
            <a:r>
              <a:rPr lang="en-US" altLang="ko-KR" sz="1600" dirty="0" smtClean="0">
                <a:latin typeface="Times New Roman" pitchFamily="18" charset="0"/>
                <a:cs typeface="Times New Roman" pitchFamily="18" charset="0"/>
              </a:rPr>
              <a:t># of Family is also significantly positive </a:t>
            </a:r>
          </a:p>
          <a:p>
            <a:pPr>
              <a:lnSpc>
                <a:spcPct val="150000"/>
              </a:lnSpc>
              <a:buBlip>
                <a:blip r:embed="rId3"/>
              </a:buBlip>
            </a:pPr>
            <a:endParaRPr lang="en-US" altLang="ko-KR" sz="1600" dirty="0" smtClean="0">
              <a:latin typeface="Times New Roman" pitchFamily="18" charset="0"/>
              <a:cs typeface="Times New Roman" pitchFamily="18" charset="0"/>
            </a:endParaRPr>
          </a:p>
        </p:txBody>
      </p:sp>
      <p:pic>
        <p:nvPicPr>
          <p:cNvPr id="1032" name="Picture 8"/>
          <p:cNvPicPr>
            <a:picLocks noChangeAspect="1" noChangeArrowheads="1"/>
          </p:cNvPicPr>
          <p:nvPr/>
        </p:nvPicPr>
        <p:blipFill>
          <a:blip r:embed="rId5" cstate="print"/>
          <a:srcRect/>
          <a:stretch>
            <a:fillRect/>
          </a:stretch>
        </p:blipFill>
        <p:spPr bwMode="auto">
          <a:xfrm>
            <a:off x="7740352" y="116632"/>
            <a:ext cx="1279798" cy="179834"/>
          </a:xfrm>
          <a:prstGeom prst="rect">
            <a:avLst/>
          </a:prstGeom>
          <a:noFill/>
          <a:ln w="9525">
            <a:noFill/>
            <a:miter lim="800000"/>
            <a:headEnd/>
            <a:tailEnd/>
          </a:ln>
        </p:spPr>
      </p:pic>
      <p:sp>
        <p:nvSpPr>
          <p:cNvPr id="6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661472"/>
            <a:ext cx="8229600" cy="369332"/>
          </a:xfrm>
          <a:gradFill>
            <a:gsLst>
              <a:gs pos="0">
                <a:schemeClr val="accent1">
                  <a:tint val="66000"/>
                  <a:satMod val="160000"/>
                  <a:alpha val="50000"/>
                </a:schemeClr>
              </a:gs>
              <a:gs pos="50000">
                <a:schemeClr val="accent1">
                  <a:tint val="44500"/>
                  <a:satMod val="160000"/>
                </a:schemeClr>
              </a:gs>
              <a:gs pos="100000">
                <a:schemeClr val="accent1">
                  <a:tint val="23500"/>
                  <a:satMod val="160000"/>
                </a:schemeClr>
              </a:gs>
            </a:gsLst>
            <a:lin ang="5400000" scaled="0"/>
          </a:gradFill>
          <a:ln>
            <a:noFill/>
          </a:ln>
        </p:spPr>
        <p:txBody>
          <a:bodyPr wrap="square" lIns="0" tIns="0" rIns="0" bIns="0">
            <a:spAutoFit/>
          </a:bodyPr>
          <a:lstStyle/>
          <a:p>
            <a:pPr algn="l"/>
            <a:r>
              <a:rPr lang="en-US" altLang="ko-KR" sz="2400" b="1" dirty="0" smtClean="0">
                <a:latin typeface="Times New Roman" pitchFamily="18" charset="0"/>
                <a:cs typeface="Times New Roman" pitchFamily="18" charset="0"/>
              </a:rPr>
              <a:t>4. Risk aversion and personal characteristics</a:t>
            </a:r>
            <a:endParaRPr lang="ko-KR" altLang="en-US" sz="2400" dirty="0">
              <a:latin typeface="Times New Roman" pitchFamily="18" charset="0"/>
              <a:cs typeface="Times New Roman" pitchFamily="18" charset="0"/>
            </a:endParaRPr>
          </a:p>
        </p:txBody>
      </p:sp>
      <p:graphicFrame>
        <p:nvGraphicFramePr>
          <p:cNvPr id="9" name="내용 개체 틀 8"/>
          <p:cNvGraphicFramePr>
            <a:graphicFrameLocks noGrp="1"/>
          </p:cNvGraphicFramePr>
          <p:nvPr>
            <p:ph idx="1"/>
          </p:nvPr>
        </p:nvGraphicFramePr>
        <p:xfrm>
          <a:off x="1115616" y="1844824"/>
          <a:ext cx="6840757" cy="4255604"/>
        </p:xfrm>
        <a:graphic>
          <a:graphicData uri="http://schemas.openxmlformats.org/drawingml/2006/table">
            <a:tbl>
              <a:tblPr/>
              <a:tblGrid>
                <a:gridCol w="960915"/>
                <a:gridCol w="778979"/>
                <a:gridCol w="408425"/>
                <a:gridCol w="785662"/>
                <a:gridCol w="408425"/>
                <a:gridCol w="784177"/>
                <a:gridCol w="325998"/>
                <a:gridCol w="794574"/>
                <a:gridCol w="408425"/>
                <a:gridCol w="776752"/>
                <a:gridCol w="408425"/>
              </a:tblGrid>
              <a:tr h="275210">
                <a:tc>
                  <a:txBody>
                    <a:bodyPr/>
                    <a:lstStyle/>
                    <a:p>
                      <a:pPr algn="ctr" latinLnBrk="1">
                        <a:lnSpc>
                          <a:spcPct val="115000"/>
                        </a:lnSpc>
                        <a:spcAft>
                          <a:spcPts val="0"/>
                        </a:spcAft>
                      </a:pPr>
                      <a:endParaRPr lang="en-US" sz="1400" kern="100" dirty="0">
                        <a:latin typeface="Times New Roman"/>
                        <a:ea typeface="맑은 고딕"/>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latinLnBrk="1">
                        <a:lnSpc>
                          <a:spcPct val="115000"/>
                        </a:lnSpc>
                        <a:spcAft>
                          <a:spcPts val="0"/>
                        </a:spcAft>
                      </a:pPr>
                      <a:r>
                        <a:rPr lang="en-US" sz="1400" kern="100">
                          <a:latin typeface="Times New Roman"/>
                          <a:ea typeface="맑은 고딕"/>
                          <a:cs typeface="Times New Roman"/>
                        </a:rPr>
                        <a:t>Tau = 0.1</a:t>
                      </a:r>
                      <a:endParaRPr lang="ko-KR" sz="1400" kern="100">
                        <a:latin typeface="맑은 고딕"/>
                        <a:ea typeface="맑은 고딕"/>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latinLnBrk="1">
                        <a:lnSpc>
                          <a:spcPct val="115000"/>
                        </a:lnSpc>
                        <a:spcAft>
                          <a:spcPts val="0"/>
                        </a:spcAft>
                      </a:pPr>
                      <a:r>
                        <a:rPr lang="en-US" sz="1400" kern="100">
                          <a:latin typeface="Times New Roman"/>
                          <a:ea typeface="맑은 고딕"/>
                          <a:cs typeface="Times New Roman"/>
                        </a:rPr>
                        <a:t>Tau = 0.25</a:t>
                      </a:r>
                      <a:endParaRPr lang="ko-KR" sz="1400" kern="100">
                        <a:latin typeface="맑은 고딕"/>
                        <a:ea typeface="맑은 고딕"/>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latinLnBrk="1">
                        <a:lnSpc>
                          <a:spcPct val="115000"/>
                        </a:lnSpc>
                        <a:spcAft>
                          <a:spcPts val="0"/>
                        </a:spcAft>
                      </a:pPr>
                      <a:r>
                        <a:rPr lang="en-US" sz="1400" kern="100">
                          <a:latin typeface="Times New Roman"/>
                          <a:ea typeface="맑은 고딕"/>
                          <a:cs typeface="Times New Roman"/>
                        </a:rPr>
                        <a:t>Tau = 0.5</a:t>
                      </a:r>
                      <a:endParaRPr lang="ko-KR" sz="1400" kern="100">
                        <a:latin typeface="맑은 고딕"/>
                        <a:ea typeface="맑은 고딕"/>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latinLnBrk="1">
                        <a:lnSpc>
                          <a:spcPct val="115000"/>
                        </a:lnSpc>
                        <a:spcAft>
                          <a:spcPts val="0"/>
                        </a:spcAft>
                      </a:pPr>
                      <a:r>
                        <a:rPr lang="en-US" sz="1400" kern="100">
                          <a:latin typeface="Times New Roman"/>
                          <a:ea typeface="맑은 고딕"/>
                          <a:cs typeface="Times New Roman"/>
                        </a:rPr>
                        <a:t>Tau = 0.75</a:t>
                      </a:r>
                      <a:endParaRPr lang="ko-KR" sz="1400" kern="100">
                        <a:latin typeface="맑은 고딕"/>
                        <a:ea typeface="맑은 고딕"/>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latinLnBrk="1">
                        <a:lnSpc>
                          <a:spcPct val="115000"/>
                        </a:lnSpc>
                        <a:spcAft>
                          <a:spcPts val="0"/>
                        </a:spcAft>
                      </a:pPr>
                      <a:r>
                        <a:rPr lang="en-US" sz="1400" kern="100">
                          <a:latin typeface="Times New Roman"/>
                          <a:ea typeface="맑은 고딕"/>
                          <a:cs typeface="Times New Roman"/>
                        </a:rPr>
                        <a:t>Tau = 0.9</a:t>
                      </a:r>
                      <a:endParaRPr lang="ko-KR" sz="1400" kern="100">
                        <a:latin typeface="맑은 고딕"/>
                        <a:ea typeface="맑은 고딕"/>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r>
              <a:tr h="275210">
                <a:tc>
                  <a:txBody>
                    <a:bodyPr/>
                    <a:lstStyle/>
                    <a:p>
                      <a:pPr algn="l" latinLnBrk="1">
                        <a:lnSpc>
                          <a:spcPct val="115000"/>
                        </a:lnSpc>
                        <a:spcAft>
                          <a:spcPts val="0"/>
                        </a:spcAft>
                      </a:pPr>
                      <a:r>
                        <a:rPr lang="en-US" sz="1400" kern="100" dirty="0">
                          <a:latin typeface="Times New Roman"/>
                          <a:ea typeface="맑은 고딕"/>
                          <a:cs typeface="Times New Roman"/>
                        </a:rPr>
                        <a:t>Intercept</a:t>
                      </a:r>
                      <a:endParaRPr lang="ko-KR" sz="1400" kern="100" dirty="0">
                        <a:latin typeface="맑은 고딕"/>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-2.2820 </a:t>
                      </a:r>
                      <a:endParaRPr lang="ko-KR" sz="1400" kern="100">
                        <a:latin typeface="맑은 고딕"/>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latinLnBrk="1">
                        <a:lnSpc>
                          <a:spcPct val="115000"/>
                        </a:lnSpc>
                        <a:spcAft>
                          <a:spcPts val="0"/>
                        </a:spcAft>
                      </a:pPr>
                      <a:r>
                        <a:rPr lang="en-US" sz="1400" kern="100">
                          <a:solidFill>
                            <a:srgbClr val="000000"/>
                          </a:solidFill>
                          <a:latin typeface="Times New Roman"/>
                          <a:ea typeface="맑은 고딕"/>
                          <a:cs typeface="Times New Roman"/>
                        </a:rPr>
                        <a:t>*</a:t>
                      </a:r>
                      <a:endParaRPr lang="ko-KR" sz="1400" kern="100">
                        <a:latin typeface="맑은 고딕"/>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latinLnBrk="0">
                        <a:lnSpc>
                          <a:spcPct val="115000"/>
                        </a:lnSpc>
                        <a:spcAft>
                          <a:spcPts val="0"/>
                        </a:spcAft>
                      </a:pPr>
                      <a:r>
                        <a:rPr lang="en-US" sz="1400" kern="0">
                          <a:solidFill>
                            <a:srgbClr val="000000"/>
                          </a:solidFill>
                          <a:latin typeface="Times New Roman"/>
                          <a:ea typeface="맑은 고딕"/>
                          <a:cs typeface="Times New Roman"/>
                        </a:rPr>
                        <a:t>-0.9342 </a:t>
                      </a:r>
                      <a:endParaRPr lang="ko-KR" sz="1400" kern="100">
                        <a:latin typeface="맑은 고딕"/>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latinLnBrk="0">
                        <a:lnSpc>
                          <a:spcPct val="115000"/>
                        </a:lnSpc>
                        <a:spcAft>
                          <a:spcPts val="0"/>
                        </a:spcAft>
                      </a:pPr>
                      <a:endParaRPr lang="en-US" sz="1400" kern="0">
                        <a:solidFill>
                          <a:srgbClr val="000000"/>
                        </a:solidFill>
                        <a:latin typeface="Times New Roman"/>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1.3722 </a:t>
                      </a:r>
                      <a:endParaRPr lang="ko-KR" sz="1400" kern="100">
                        <a:latin typeface="맑은 고딕"/>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latinLnBrk="0">
                        <a:lnSpc>
                          <a:spcPct val="115000"/>
                        </a:lnSpc>
                        <a:spcAft>
                          <a:spcPts val="0"/>
                        </a:spcAft>
                      </a:pPr>
                      <a:endParaRPr lang="en-US" sz="1400" kern="0">
                        <a:solidFill>
                          <a:srgbClr val="000000"/>
                        </a:solidFill>
                        <a:latin typeface="Times New Roman"/>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3.7103 </a:t>
                      </a:r>
                      <a:endParaRPr lang="ko-KR" sz="1400" kern="100">
                        <a:latin typeface="맑은 고딕"/>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latinLnBrk="1">
                        <a:lnSpc>
                          <a:spcPct val="115000"/>
                        </a:lnSpc>
                        <a:spcAft>
                          <a:spcPts val="0"/>
                        </a:spcAft>
                      </a:pPr>
                      <a:r>
                        <a:rPr lang="en-US" sz="1400" kern="100">
                          <a:solidFill>
                            <a:srgbClr val="000000"/>
                          </a:solidFill>
                          <a:latin typeface="Times New Roman"/>
                          <a:ea typeface="맑은 고딕"/>
                          <a:cs typeface="Times New Roman"/>
                        </a:rPr>
                        <a:t>**</a:t>
                      </a:r>
                      <a:endParaRPr lang="ko-KR" sz="1400" kern="100">
                        <a:latin typeface="맑은 고딕"/>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5.8096 </a:t>
                      </a:r>
                      <a:endParaRPr lang="ko-KR" sz="1400" kern="100">
                        <a:latin typeface="맑은 고딕"/>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latinLnBrk="1">
                        <a:lnSpc>
                          <a:spcPct val="115000"/>
                        </a:lnSpc>
                        <a:spcAft>
                          <a:spcPts val="0"/>
                        </a:spcAft>
                      </a:pPr>
                      <a:r>
                        <a:rPr lang="en-US" sz="1400" kern="100">
                          <a:solidFill>
                            <a:srgbClr val="000000"/>
                          </a:solidFill>
                          <a:latin typeface="Times New Roman"/>
                          <a:ea typeface="맑은 고딕"/>
                          <a:cs typeface="Times New Roman"/>
                        </a:rPr>
                        <a:t>***</a:t>
                      </a:r>
                      <a:endParaRPr lang="ko-KR" sz="1400" kern="100">
                        <a:latin typeface="맑은 고딕"/>
                        <a:ea typeface="맑은 고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261024">
                <a:tc>
                  <a:txBody>
                    <a:bodyPr/>
                    <a:lstStyle/>
                    <a:p>
                      <a:pPr algn="l" latinLnBrk="1">
                        <a:lnSpc>
                          <a:spcPct val="115000"/>
                        </a:lnSpc>
                        <a:spcAft>
                          <a:spcPts val="0"/>
                        </a:spcAft>
                      </a:pPr>
                      <a:r>
                        <a:rPr lang="en-US" sz="1400" kern="100" dirty="0">
                          <a:latin typeface="Times New Roman"/>
                          <a:ea typeface="맑은 고딕"/>
                          <a:cs typeface="Times New Roman"/>
                        </a:rPr>
                        <a:t>Time</a:t>
                      </a:r>
                      <a:endParaRPr lang="ko-KR" sz="1400" kern="100" dirty="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dirty="0">
                          <a:solidFill>
                            <a:srgbClr val="000000"/>
                          </a:solidFill>
                          <a:latin typeface="Times New Roman"/>
                          <a:ea typeface="맑은 고딕"/>
                          <a:cs typeface="Times New Roman"/>
                        </a:rPr>
                        <a:t>-0.0103 </a:t>
                      </a:r>
                      <a:endParaRPr lang="ko-KR" sz="1400" kern="100" dirty="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r>
                        <a:rPr lang="en-US" sz="1400" kern="100">
                          <a:solidFill>
                            <a:srgbClr val="000000"/>
                          </a:solidFill>
                          <a:latin typeface="Times New Roman"/>
                          <a:ea typeface="맑은 고딕"/>
                          <a:cs typeface="Times New Roman"/>
                        </a:rPr>
                        <a:t>***</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0">
                        <a:lnSpc>
                          <a:spcPct val="115000"/>
                        </a:lnSpc>
                        <a:spcAft>
                          <a:spcPts val="0"/>
                        </a:spcAft>
                      </a:pPr>
                      <a:r>
                        <a:rPr lang="en-US" sz="1400" kern="0">
                          <a:solidFill>
                            <a:srgbClr val="000000"/>
                          </a:solidFill>
                          <a:latin typeface="Times New Roman"/>
                          <a:ea typeface="맑은 고딕"/>
                          <a:cs typeface="Times New Roman"/>
                        </a:rPr>
                        <a:t>-0.0094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0">
                        <a:lnSpc>
                          <a:spcPct val="115000"/>
                        </a:lnSpc>
                        <a:spcAft>
                          <a:spcPts val="0"/>
                        </a:spcAft>
                      </a:pPr>
                      <a:r>
                        <a:rPr lang="en-US" sz="1400" kern="0">
                          <a:solidFill>
                            <a:srgbClr val="000000"/>
                          </a:solidFill>
                          <a:latin typeface="Times New Roman"/>
                          <a:ea typeface="맑은 고딕"/>
                          <a:cs typeface="Times New Roman"/>
                        </a:rPr>
                        <a:t>***</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-0.0066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l" latinLnBrk="0">
                        <a:lnSpc>
                          <a:spcPct val="115000"/>
                        </a:lnSpc>
                        <a:spcAft>
                          <a:spcPts val="0"/>
                        </a:spcAft>
                      </a:pPr>
                      <a:r>
                        <a:rPr lang="en-US" sz="1400" kern="0">
                          <a:solidFill>
                            <a:srgbClr val="000000"/>
                          </a:solidFill>
                          <a:latin typeface="Times New Roman"/>
                          <a:ea typeface="맑은 고딕"/>
                          <a:cs typeface="Times New Roman"/>
                        </a:rPr>
                        <a:t>**</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-0.0137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r>
                        <a:rPr lang="en-US" sz="1400" kern="100">
                          <a:solidFill>
                            <a:srgbClr val="000000"/>
                          </a:solidFill>
                          <a:latin typeface="Times New Roman"/>
                          <a:ea typeface="맑은 고딕"/>
                          <a:cs typeface="Times New Roman"/>
                        </a:rPr>
                        <a:t>***</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-0.0117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r>
                        <a:rPr lang="en-US" sz="1400" kern="100">
                          <a:solidFill>
                            <a:srgbClr val="000000"/>
                          </a:solidFill>
                          <a:latin typeface="Times New Roman"/>
                          <a:ea typeface="맑은 고딕"/>
                          <a:cs typeface="Times New Roman"/>
                        </a:rPr>
                        <a:t>**</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r>
              <a:tr h="275210">
                <a:tc>
                  <a:txBody>
                    <a:bodyPr/>
                    <a:lstStyle/>
                    <a:p>
                      <a:pPr algn="l" latinLnBrk="1">
                        <a:lnSpc>
                          <a:spcPct val="115000"/>
                        </a:lnSpc>
                        <a:spcAft>
                          <a:spcPts val="0"/>
                        </a:spcAft>
                      </a:pPr>
                      <a:r>
                        <a:rPr lang="en-US" sz="1400" kern="100">
                          <a:latin typeface="Times New Roman"/>
                          <a:ea typeface="맑은 고딕"/>
                          <a:cs typeface="Times New Roman"/>
                        </a:rPr>
                        <a:t>Intelligence</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dirty="0">
                          <a:solidFill>
                            <a:srgbClr val="000000"/>
                          </a:solidFill>
                          <a:latin typeface="Times New Roman"/>
                          <a:ea typeface="맑은 고딕"/>
                          <a:cs typeface="Times New Roman"/>
                        </a:rPr>
                        <a:t>-0.1042 </a:t>
                      </a:r>
                      <a:endParaRPr lang="ko-KR" sz="1400" kern="100" dirty="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r>
                        <a:rPr lang="en-US" sz="1400" kern="100">
                          <a:solidFill>
                            <a:srgbClr val="000000"/>
                          </a:solidFill>
                          <a:latin typeface="Times New Roman"/>
                          <a:ea typeface="맑은 고딕"/>
                          <a:cs typeface="Times New Roman"/>
                        </a:rPr>
                        <a:t>**</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0">
                        <a:lnSpc>
                          <a:spcPct val="115000"/>
                        </a:lnSpc>
                        <a:spcAft>
                          <a:spcPts val="0"/>
                        </a:spcAft>
                      </a:pPr>
                      <a:r>
                        <a:rPr lang="en-US" sz="1400" kern="0">
                          <a:solidFill>
                            <a:srgbClr val="000000"/>
                          </a:solidFill>
                          <a:latin typeface="Times New Roman"/>
                          <a:ea typeface="맑은 고딕"/>
                          <a:cs typeface="Times New Roman"/>
                        </a:rPr>
                        <a:t>0.0134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0">
                        <a:lnSpc>
                          <a:spcPct val="115000"/>
                        </a:lnSpc>
                        <a:spcAft>
                          <a:spcPts val="0"/>
                        </a:spcAft>
                      </a:pPr>
                      <a:endParaRPr lang="en-US" sz="1400" kern="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-0.0104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l" latinLnBrk="0">
                        <a:lnSpc>
                          <a:spcPct val="115000"/>
                        </a:lnSpc>
                        <a:spcAft>
                          <a:spcPts val="0"/>
                        </a:spcAft>
                      </a:pPr>
                      <a:endParaRPr lang="en-US" sz="1400" kern="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-0.0950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r>
                        <a:rPr lang="en-US" sz="1400" kern="100">
                          <a:solidFill>
                            <a:srgbClr val="000000"/>
                          </a:solidFill>
                          <a:latin typeface="Times New Roman"/>
                          <a:ea typeface="맑은 고딕"/>
                          <a:cs typeface="Times New Roman"/>
                        </a:rPr>
                        <a:t>*</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-0.1281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r>
                        <a:rPr lang="en-US" sz="1400" kern="100">
                          <a:solidFill>
                            <a:srgbClr val="000000"/>
                          </a:solidFill>
                          <a:latin typeface="Times New Roman"/>
                          <a:ea typeface="맑은 고딕"/>
                          <a:cs typeface="Times New Roman"/>
                        </a:rPr>
                        <a:t>***</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r>
              <a:tr h="275210">
                <a:tc>
                  <a:txBody>
                    <a:bodyPr/>
                    <a:lstStyle/>
                    <a:p>
                      <a:pPr algn="l" latinLnBrk="1">
                        <a:lnSpc>
                          <a:spcPct val="115000"/>
                        </a:lnSpc>
                        <a:spcAft>
                          <a:spcPts val="0"/>
                        </a:spcAft>
                      </a:pPr>
                      <a:r>
                        <a:rPr lang="en-US" sz="1400" kern="100">
                          <a:latin typeface="Times New Roman"/>
                          <a:ea typeface="맑은 고딕"/>
                          <a:cs typeface="Times New Roman"/>
                        </a:rPr>
                        <a:t>Knowledge</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-0.0741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400" kern="100" dirty="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0">
                        <a:lnSpc>
                          <a:spcPct val="115000"/>
                        </a:lnSpc>
                        <a:spcAft>
                          <a:spcPts val="0"/>
                        </a:spcAft>
                      </a:pPr>
                      <a:r>
                        <a:rPr lang="en-US" sz="1400" kern="0" dirty="0">
                          <a:solidFill>
                            <a:srgbClr val="000000"/>
                          </a:solidFill>
                          <a:latin typeface="Times New Roman"/>
                          <a:ea typeface="맑은 고딕"/>
                          <a:cs typeface="Times New Roman"/>
                        </a:rPr>
                        <a:t>-0.0973 </a:t>
                      </a:r>
                      <a:endParaRPr lang="ko-KR" sz="1400" kern="100" dirty="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0">
                        <a:lnSpc>
                          <a:spcPct val="115000"/>
                        </a:lnSpc>
                        <a:spcAft>
                          <a:spcPts val="0"/>
                        </a:spcAft>
                      </a:pPr>
                      <a:r>
                        <a:rPr lang="en-US" sz="1400" kern="0">
                          <a:solidFill>
                            <a:srgbClr val="000000"/>
                          </a:solidFill>
                          <a:latin typeface="Times New Roman"/>
                          <a:ea typeface="맑은 고딕"/>
                          <a:cs typeface="Times New Roman"/>
                        </a:rPr>
                        <a:t>**</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0.0057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l" latinLnBrk="0">
                        <a:lnSpc>
                          <a:spcPct val="115000"/>
                        </a:lnSpc>
                        <a:spcAft>
                          <a:spcPts val="0"/>
                        </a:spcAft>
                      </a:pPr>
                      <a:endParaRPr lang="en-US" sz="1400" kern="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-0.0447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4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0.0516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4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r>
              <a:tr h="261024">
                <a:tc>
                  <a:txBody>
                    <a:bodyPr/>
                    <a:lstStyle/>
                    <a:p>
                      <a:pPr algn="l" latinLnBrk="1">
                        <a:lnSpc>
                          <a:spcPct val="115000"/>
                        </a:lnSpc>
                        <a:spcAft>
                          <a:spcPts val="0"/>
                        </a:spcAft>
                      </a:pPr>
                      <a:r>
                        <a:rPr lang="en-US" sz="1400" kern="100">
                          <a:latin typeface="Times New Roman"/>
                          <a:ea typeface="맑은 고딕"/>
                          <a:cs typeface="Times New Roman"/>
                        </a:rPr>
                        <a:t>Sex</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0.0487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4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0">
                        <a:lnSpc>
                          <a:spcPct val="115000"/>
                        </a:lnSpc>
                        <a:spcAft>
                          <a:spcPts val="0"/>
                        </a:spcAft>
                      </a:pPr>
                      <a:r>
                        <a:rPr lang="en-US" sz="1400" kern="0" dirty="0">
                          <a:solidFill>
                            <a:srgbClr val="000000"/>
                          </a:solidFill>
                          <a:latin typeface="Times New Roman"/>
                          <a:ea typeface="맑은 고딕"/>
                          <a:cs typeface="Times New Roman"/>
                        </a:rPr>
                        <a:t>-0.1253 </a:t>
                      </a:r>
                      <a:endParaRPr lang="ko-KR" sz="1400" kern="100" dirty="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0">
                        <a:lnSpc>
                          <a:spcPct val="115000"/>
                        </a:lnSpc>
                        <a:spcAft>
                          <a:spcPts val="0"/>
                        </a:spcAft>
                      </a:pPr>
                      <a:endParaRPr lang="en-US" sz="1400" kern="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-0.1975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l" latinLnBrk="0">
                        <a:lnSpc>
                          <a:spcPct val="115000"/>
                        </a:lnSpc>
                        <a:spcAft>
                          <a:spcPts val="0"/>
                        </a:spcAft>
                      </a:pPr>
                      <a:endParaRPr lang="en-US" sz="1400" kern="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-0.0609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4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-0.0631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4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r>
              <a:tr h="275210">
                <a:tc>
                  <a:txBody>
                    <a:bodyPr/>
                    <a:lstStyle/>
                    <a:p>
                      <a:pPr algn="l" latinLnBrk="1">
                        <a:lnSpc>
                          <a:spcPct val="115000"/>
                        </a:lnSpc>
                        <a:spcAft>
                          <a:spcPts val="0"/>
                        </a:spcAft>
                      </a:pPr>
                      <a:r>
                        <a:rPr lang="en-US" sz="1400" kern="100">
                          <a:latin typeface="Times New Roman"/>
                          <a:ea typeface="맑은 고딕"/>
                          <a:cs typeface="Times New Roman"/>
                        </a:rPr>
                        <a:t>Age</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0.0674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4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0">
                        <a:lnSpc>
                          <a:spcPct val="115000"/>
                        </a:lnSpc>
                        <a:spcAft>
                          <a:spcPts val="0"/>
                        </a:spcAft>
                      </a:pPr>
                      <a:r>
                        <a:rPr lang="en-US" sz="1400" kern="0" dirty="0">
                          <a:solidFill>
                            <a:srgbClr val="000000"/>
                          </a:solidFill>
                          <a:latin typeface="Times New Roman"/>
                          <a:ea typeface="맑은 고딕"/>
                          <a:cs typeface="Times New Roman"/>
                        </a:rPr>
                        <a:t>-0.0184 </a:t>
                      </a:r>
                      <a:endParaRPr lang="ko-KR" sz="1400" kern="100" dirty="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0">
                        <a:lnSpc>
                          <a:spcPct val="115000"/>
                        </a:lnSpc>
                        <a:spcAft>
                          <a:spcPts val="0"/>
                        </a:spcAft>
                      </a:pPr>
                      <a:endParaRPr lang="en-US" sz="1400" kern="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-0.0685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l" latinLnBrk="0">
                        <a:lnSpc>
                          <a:spcPct val="115000"/>
                        </a:lnSpc>
                        <a:spcAft>
                          <a:spcPts val="0"/>
                        </a:spcAft>
                      </a:pPr>
                      <a:endParaRPr lang="en-US" sz="1400" kern="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-0.1045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4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-0.0885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4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r>
              <a:tr h="275210">
                <a:tc>
                  <a:txBody>
                    <a:bodyPr/>
                    <a:lstStyle/>
                    <a:p>
                      <a:pPr algn="l" latinLnBrk="1">
                        <a:lnSpc>
                          <a:spcPct val="115000"/>
                        </a:lnSpc>
                        <a:spcAft>
                          <a:spcPts val="0"/>
                        </a:spcAft>
                      </a:pPr>
                      <a:r>
                        <a:rPr lang="en-US" sz="1400" kern="100">
                          <a:latin typeface="Times New Roman"/>
                          <a:ea typeface="맑은 고딕"/>
                          <a:cs typeface="Times New Roman"/>
                        </a:rPr>
                        <a:t>Major</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0.5593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r>
                        <a:rPr lang="en-US" sz="1400" kern="100">
                          <a:solidFill>
                            <a:srgbClr val="000000"/>
                          </a:solidFill>
                          <a:latin typeface="Times New Roman"/>
                          <a:ea typeface="맑은 고딕"/>
                          <a:cs typeface="Times New Roman"/>
                        </a:rPr>
                        <a:t>***</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0">
                        <a:lnSpc>
                          <a:spcPct val="115000"/>
                        </a:lnSpc>
                        <a:spcAft>
                          <a:spcPts val="0"/>
                        </a:spcAft>
                      </a:pPr>
                      <a:r>
                        <a:rPr lang="en-US" sz="1400" kern="0">
                          <a:solidFill>
                            <a:srgbClr val="000000"/>
                          </a:solidFill>
                          <a:latin typeface="Times New Roman"/>
                          <a:ea typeface="맑은 고딕"/>
                          <a:cs typeface="Times New Roman"/>
                        </a:rPr>
                        <a:t>0.7283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0">
                        <a:lnSpc>
                          <a:spcPct val="115000"/>
                        </a:lnSpc>
                        <a:spcAft>
                          <a:spcPts val="0"/>
                        </a:spcAft>
                      </a:pPr>
                      <a:r>
                        <a:rPr lang="en-US" sz="1400" kern="0" dirty="0">
                          <a:solidFill>
                            <a:srgbClr val="000000"/>
                          </a:solidFill>
                          <a:latin typeface="Times New Roman"/>
                          <a:ea typeface="맑은 고딕"/>
                          <a:cs typeface="Times New Roman"/>
                        </a:rPr>
                        <a:t>***</a:t>
                      </a:r>
                      <a:endParaRPr lang="ko-KR" sz="1400" kern="100" dirty="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dirty="0">
                          <a:solidFill>
                            <a:srgbClr val="000000"/>
                          </a:solidFill>
                          <a:latin typeface="Times New Roman"/>
                          <a:ea typeface="맑은 고딕"/>
                          <a:cs typeface="Times New Roman"/>
                        </a:rPr>
                        <a:t>0.3865 </a:t>
                      </a:r>
                      <a:endParaRPr lang="ko-KR" sz="1400" kern="100" dirty="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l" latinLnBrk="0">
                        <a:lnSpc>
                          <a:spcPct val="115000"/>
                        </a:lnSpc>
                        <a:spcAft>
                          <a:spcPts val="0"/>
                        </a:spcAft>
                      </a:pPr>
                      <a:r>
                        <a:rPr lang="en-US" sz="1400" kern="0">
                          <a:solidFill>
                            <a:srgbClr val="000000"/>
                          </a:solidFill>
                          <a:latin typeface="Times New Roman"/>
                          <a:ea typeface="맑은 고딕"/>
                          <a:cs typeface="Times New Roman"/>
                        </a:rPr>
                        <a:t>**</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0.6787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r>
                        <a:rPr lang="en-US" sz="1400" kern="100">
                          <a:solidFill>
                            <a:srgbClr val="000000"/>
                          </a:solidFill>
                          <a:latin typeface="Times New Roman"/>
                          <a:ea typeface="맑은 고딕"/>
                          <a:cs typeface="Times New Roman"/>
                        </a:rPr>
                        <a:t>***</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0.2644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4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r>
              <a:tr h="261024">
                <a:tc>
                  <a:txBody>
                    <a:bodyPr/>
                    <a:lstStyle/>
                    <a:p>
                      <a:pPr algn="l" latinLnBrk="1">
                        <a:lnSpc>
                          <a:spcPct val="115000"/>
                        </a:lnSpc>
                        <a:spcAft>
                          <a:spcPts val="0"/>
                        </a:spcAft>
                      </a:pPr>
                      <a:r>
                        <a:rPr lang="en-US" sz="1400" kern="100">
                          <a:latin typeface="Times New Roman"/>
                          <a:ea typeface="맑은 고딕"/>
                          <a:cs typeface="Times New Roman"/>
                        </a:rPr>
                        <a:t>Score</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0.5374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r>
                        <a:rPr lang="en-US" sz="1400" kern="100">
                          <a:solidFill>
                            <a:srgbClr val="000000"/>
                          </a:solidFill>
                          <a:latin typeface="Times New Roman"/>
                          <a:ea typeface="맑은 고딕"/>
                          <a:cs typeface="Times New Roman"/>
                        </a:rPr>
                        <a:t>***</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0">
                        <a:lnSpc>
                          <a:spcPct val="115000"/>
                        </a:lnSpc>
                        <a:spcAft>
                          <a:spcPts val="0"/>
                        </a:spcAft>
                      </a:pPr>
                      <a:r>
                        <a:rPr lang="en-US" sz="1400" kern="0">
                          <a:solidFill>
                            <a:srgbClr val="000000"/>
                          </a:solidFill>
                          <a:latin typeface="Times New Roman"/>
                          <a:ea typeface="맑은 고딕"/>
                          <a:cs typeface="Times New Roman"/>
                        </a:rPr>
                        <a:t>0.6073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0">
                        <a:lnSpc>
                          <a:spcPct val="115000"/>
                        </a:lnSpc>
                        <a:spcAft>
                          <a:spcPts val="0"/>
                        </a:spcAft>
                      </a:pPr>
                      <a:r>
                        <a:rPr lang="en-US" sz="1400" kern="0">
                          <a:solidFill>
                            <a:srgbClr val="000000"/>
                          </a:solidFill>
                          <a:latin typeface="Times New Roman"/>
                          <a:ea typeface="맑은 고딕"/>
                          <a:cs typeface="Times New Roman"/>
                        </a:rPr>
                        <a:t>***</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dirty="0">
                          <a:solidFill>
                            <a:srgbClr val="000000"/>
                          </a:solidFill>
                          <a:latin typeface="Times New Roman"/>
                          <a:ea typeface="맑은 고딕"/>
                          <a:cs typeface="Times New Roman"/>
                        </a:rPr>
                        <a:t>0.3779 </a:t>
                      </a:r>
                      <a:endParaRPr lang="ko-KR" sz="1400" kern="100" dirty="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l" latinLnBrk="0">
                        <a:lnSpc>
                          <a:spcPct val="115000"/>
                        </a:lnSpc>
                        <a:spcAft>
                          <a:spcPts val="0"/>
                        </a:spcAft>
                      </a:pPr>
                      <a:r>
                        <a:rPr lang="en-US" sz="1400" kern="0">
                          <a:solidFill>
                            <a:srgbClr val="000000"/>
                          </a:solidFill>
                          <a:latin typeface="Times New Roman"/>
                          <a:ea typeface="맑은 고딕"/>
                          <a:cs typeface="Times New Roman"/>
                        </a:rPr>
                        <a:t>**</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0.2726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4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-0.2365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r>
                        <a:rPr lang="en-US" sz="1400" kern="100">
                          <a:solidFill>
                            <a:srgbClr val="000000"/>
                          </a:solidFill>
                          <a:latin typeface="Times New Roman"/>
                          <a:ea typeface="맑은 고딕"/>
                          <a:cs typeface="Times New Roman"/>
                        </a:rPr>
                        <a:t>**</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r>
              <a:tr h="275210">
                <a:tc>
                  <a:txBody>
                    <a:bodyPr/>
                    <a:lstStyle/>
                    <a:p>
                      <a:pPr algn="l" latinLnBrk="1">
                        <a:lnSpc>
                          <a:spcPct val="115000"/>
                        </a:lnSpc>
                        <a:spcAft>
                          <a:spcPts val="0"/>
                        </a:spcAft>
                      </a:pPr>
                      <a:r>
                        <a:rPr lang="en-US" sz="1400" kern="100">
                          <a:latin typeface="Times New Roman"/>
                          <a:ea typeface="맑은 고딕"/>
                          <a:cs typeface="Times New Roman"/>
                        </a:rPr>
                        <a:t>Military</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-0.3051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4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0">
                        <a:lnSpc>
                          <a:spcPct val="115000"/>
                        </a:lnSpc>
                        <a:spcAft>
                          <a:spcPts val="0"/>
                        </a:spcAft>
                      </a:pPr>
                      <a:r>
                        <a:rPr lang="en-US" sz="1400" kern="0">
                          <a:solidFill>
                            <a:srgbClr val="000000"/>
                          </a:solidFill>
                          <a:latin typeface="Times New Roman"/>
                          <a:ea typeface="맑은 고딕"/>
                          <a:cs typeface="Times New Roman"/>
                        </a:rPr>
                        <a:t>0.1576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0">
                        <a:lnSpc>
                          <a:spcPct val="115000"/>
                        </a:lnSpc>
                        <a:spcAft>
                          <a:spcPts val="0"/>
                        </a:spcAft>
                      </a:pPr>
                      <a:endParaRPr lang="en-US" sz="1400" kern="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dirty="0">
                          <a:solidFill>
                            <a:srgbClr val="000000"/>
                          </a:solidFill>
                          <a:latin typeface="Times New Roman"/>
                          <a:ea typeface="맑은 고딕"/>
                          <a:cs typeface="Times New Roman"/>
                        </a:rPr>
                        <a:t>0.0591 </a:t>
                      </a:r>
                      <a:endParaRPr lang="ko-KR" sz="1400" kern="100" dirty="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l" latinLnBrk="0">
                        <a:lnSpc>
                          <a:spcPct val="115000"/>
                        </a:lnSpc>
                        <a:spcAft>
                          <a:spcPts val="0"/>
                        </a:spcAft>
                      </a:pPr>
                      <a:endParaRPr lang="en-US" sz="1400" kern="0" dirty="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dirty="0">
                          <a:solidFill>
                            <a:srgbClr val="000000"/>
                          </a:solidFill>
                          <a:latin typeface="Times New Roman"/>
                          <a:ea typeface="맑은 고딕"/>
                          <a:cs typeface="Times New Roman"/>
                        </a:rPr>
                        <a:t>0.2947 </a:t>
                      </a:r>
                      <a:endParaRPr lang="ko-KR" sz="1400" kern="100" dirty="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4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0.2271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4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r>
              <a:tr h="275210">
                <a:tc>
                  <a:txBody>
                    <a:bodyPr/>
                    <a:lstStyle/>
                    <a:p>
                      <a:pPr algn="l" latinLnBrk="1">
                        <a:lnSpc>
                          <a:spcPct val="115000"/>
                        </a:lnSpc>
                        <a:spcAft>
                          <a:spcPts val="0"/>
                        </a:spcAft>
                      </a:pPr>
                      <a:r>
                        <a:rPr lang="en-US" sz="1400" kern="100">
                          <a:latin typeface="Times New Roman"/>
                          <a:ea typeface="맑은 고딕"/>
                          <a:cs typeface="Times New Roman"/>
                        </a:rPr>
                        <a:t>Num.class</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-0.0369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r>
                        <a:rPr lang="en-US" sz="1400" kern="100">
                          <a:solidFill>
                            <a:srgbClr val="000000"/>
                          </a:solidFill>
                          <a:latin typeface="Times New Roman"/>
                          <a:ea typeface="맑은 고딕"/>
                          <a:cs typeface="Times New Roman"/>
                        </a:rPr>
                        <a:t>*</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0">
                        <a:lnSpc>
                          <a:spcPct val="115000"/>
                        </a:lnSpc>
                        <a:spcAft>
                          <a:spcPts val="0"/>
                        </a:spcAft>
                      </a:pPr>
                      <a:r>
                        <a:rPr lang="en-US" sz="1400" kern="0">
                          <a:solidFill>
                            <a:srgbClr val="000000"/>
                          </a:solidFill>
                          <a:latin typeface="Times New Roman"/>
                          <a:ea typeface="맑은 고딕"/>
                          <a:cs typeface="Times New Roman"/>
                        </a:rPr>
                        <a:t>-0.0525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0">
                        <a:lnSpc>
                          <a:spcPct val="115000"/>
                        </a:lnSpc>
                        <a:spcAft>
                          <a:spcPts val="0"/>
                        </a:spcAft>
                      </a:pPr>
                      <a:r>
                        <a:rPr lang="en-US" sz="1400" kern="0">
                          <a:solidFill>
                            <a:srgbClr val="000000"/>
                          </a:solidFill>
                          <a:latin typeface="Times New Roman"/>
                          <a:ea typeface="맑은 고딕"/>
                          <a:cs typeface="Times New Roman"/>
                        </a:rPr>
                        <a:t>***</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-0.0173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l" latinLnBrk="0">
                        <a:lnSpc>
                          <a:spcPct val="115000"/>
                        </a:lnSpc>
                        <a:spcAft>
                          <a:spcPts val="0"/>
                        </a:spcAft>
                      </a:pPr>
                      <a:endParaRPr lang="en-US" sz="1400" kern="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dirty="0">
                          <a:solidFill>
                            <a:srgbClr val="000000"/>
                          </a:solidFill>
                          <a:latin typeface="Times New Roman"/>
                          <a:ea typeface="맑은 고딕"/>
                          <a:cs typeface="Times New Roman"/>
                        </a:rPr>
                        <a:t>-0.0386 </a:t>
                      </a:r>
                      <a:endParaRPr lang="ko-KR" sz="1400" kern="100" dirty="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r>
                        <a:rPr lang="en-US" sz="1400" kern="100">
                          <a:solidFill>
                            <a:srgbClr val="000000"/>
                          </a:solidFill>
                          <a:latin typeface="Times New Roman"/>
                          <a:ea typeface="맑은 고딕"/>
                          <a:cs typeface="Times New Roman"/>
                        </a:rPr>
                        <a:t>*</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-0.0414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4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r>
              <a:tr h="261024">
                <a:tc>
                  <a:txBody>
                    <a:bodyPr/>
                    <a:lstStyle/>
                    <a:p>
                      <a:pPr algn="l" latinLnBrk="1">
                        <a:lnSpc>
                          <a:spcPct val="115000"/>
                        </a:lnSpc>
                        <a:spcAft>
                          <a:spcPts val="0"/>
                        </a:spcAft>
                      </a:pPr>
                      <a:r>
                        <a:rPr lang="en-US" sz="1400" kern="100">
                          <a:latin typeface="Times New Roman"/>
                          <a:ea typeface="맑은 고딕"/>
                          <a:cs typeface="Times New Roman"/>
                        </a:rPr>
                        <a:t>Num.family</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0.4095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r>
                        <a:rPr lang="en-US" sz="1400" kern="100">
                          <a:solidFill>
                            <a:srgbClr val="000000"/>
                          </a:solidFill>
                          <a:latin typeface="Times New Roman"/>
                          <a:ea typeface="맑은 고딕"/>
                          <a:cs typeface="Times New Roman"/>
                        </a:rPr>
                        <a:t>**</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0">
                        <a:lnSpc>
                          <a:spcPct val="115000"/>
                        </a:lnSpc>
                        <a:spcAft>
                          <a:spcPts val="0"/>
                        </a:spcAft>
                      </a:pPr>
                      <a:r>
                        <a:rPr lang="en-US" sz="1400" kern="0">
                          <a:solidFill>
                            <a:srgbClr val="000000"/>
                          </a:solidFill>
                          <a:latin typeface="Times New Roman"/>
                          <a:ea typeface="맑은 고딕"/>
                          <a:cs typeface="Times New Roman"/>
                        </a:rPr>
                        <a:t>0.2093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0">
                        <a:lnSpc>
                          <a:spcPct val="115000"/>
                        </a:lnSpc>
                        <a:spcAft>
                          <a:spcPts val="0"/>
                        </a:spcAft>
                      </a:pPr>
                      <a:r>
                        <a:rPr lang="en-US" sz="1400" kern="0">
                          <a:solidFill>
                            <a:srgbClr val="000000"/>
                          </a:solidFill>
                          <a:latin typeface="Times New Roman"/>
                          <a:ea typeface="맑은 고딕"/>
                          <a:cs typeface="Times New Roman"/>
                        </a:rPr>
                        <a:t>**</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-0.0016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l" latinLnBrk="0">
                        <a:lnSpc>
                          <a:spcPct val="115000"/>
                        </a:lnSpc>
                        <a:spcAft>
                          <a:spcPts val="0"/>
                        </a:spcAft>
                      </a:pPr>
                      <a:endParaRPr lang="en-US" sz="1400" kern="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dirty="0">
                          <a:solidFill>
                            <a:srgbClr val="000000"/>
                          </a:solidFill>
                          <a:latin typeface="Times New Roman"/>
                          <a:ea typeface="맑은 고딕"/>
                          <a:cs typeface="Times New Roman"/>
                        </a:rPr>
                        <a:t>0.0675 </a:t>
                      </a:r>
                      <a:endParaRPr lang="ko-KR" sz="1400" kern="100" dirty="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400" kern="100" dirty="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0.3104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r>
                        <a:rPr lang="en-US" sz="1400" kern="100">
                          <a:solidFill>
                            <a:srgbClr val="000000"/>
                          </a:solidFill>
                          <a:latin typeface="Times New Roman"/>
                          <a:ea typeface="맑은 고딕"/>
                          <a:cs typeface="Times New Roman"/>
                        </a:rPr>
                        <a:t>***</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r>
              <a:tr h="275210">
                <a:tc>
                  <a:txBody>
                    <a:bodyPr/>
                    <a:lstStyle/>
                    <a:p>
                      <a:pPr algn="l" latinLnBrk="1">
                        <a:lnSpc>
                          <a:spcPct val="115000"/>
                        </a:lnSpc>
                        <a:spcAft>
                          <a:spcPts val="0"/>
                        </a:spcAft>
                      </a:pPr>
                      <a:r>
                        <a:rPr lang="en-US" sz="1400" kern="100">
                          <a:latin typeface="Times New Roman"/>
                          <a:ea typeface="맑은 고딕"/>
                          <a:cs typeface="Times New Roman"/>
                        </a:rPr>
                        <a:t>Religion</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-0.1472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r>
                        <a:rPr lang="en-US" sz="1400" kern="100">
                          <a:solidFill>
                            <a:srgbClr val="000000"/>
                          </a:solidFill>
                          <a:latin typeface="Times New Roman"/>
                          <a:ea typeface="맑은 고딕"/>
                          <a:cs typeface="Times New Roman"/>
                        </a:rPr>
                        <a:t>**</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0">
                        <a:lnSpc>
                          <a:spcPct val="115000"/>
                        </a:lnSpc>
                        <a:spcAft>
                          <a:spcPts val="0"/>
                        </a:spcAft>
                      </a:pPr>
                      <a:r>
                        <a:rPr lang="en-US" sz="1400" kern="0">
                          <a:solidFill>
                            <a:srgbClr val="000000"/>
                          </a:solidFill>
                          <a:latin typeface="Times New Roman"/>
                          <a:ea typeface="맑은 고딕"/>
                          <a:cs typeface="Times New Roman"/>
                        </a:rPr>
                        <a:t>-0.0372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r" latinLnBrk="0">
                        <a:lnSpc>
                          <a:spcPct val="115000"/>
                        </a:lnSpc>
                        <a:spcAft>
                          <a:spcPts val="0"/>
                        </a:spcAft>
                      </a:pPr>
                      <a:endParaRPr lang="en-US" sz="1400" kern="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-0.1371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l" latinLnBrk="0">
                        <a:lnSpc>
                          <a:spcPct val="115000"/>
                        </a:lnSpc>
                        <a:spcAft>
                          <a:spcPts val="0"/>
                        </a:spcAft>
                      </a:pPr>
                      <a:endParaRPr lang="en-US" sz="1400" kern="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-0.0606 </a:t>
                      </a:r>
                      <a:endParaRPr lang="ko-KR" sz="1400" kern="10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400" kern="100" dirty="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c>
                  <a:txBody>
                    <a:bodyPr/>
                    <a:lstStyle/>
                    <a:p>
                      <a:pPr algn="r" latinLnBrk="1">
                        <a:lnSpc>
                          <a:spcPct val="115000"/>
                        </a:lnSpc>
                        <a:spcAft>
                          <a:spcPts val="0"/>
                        </a:spcAft>
                      </a:pPr>
                      <a:r>
                        <a:rPr lang="en-US" sz="1400" kern="100" dirty="0">
                          <a:solidFill>
                            <a:srgbClr val="000000"/>
                          </a:solidFill>
                          <a:latin typeface="Times New Roman"/>
                          <a:ea typeface="맑은 고딕"/>
                          <a:cs typeface="Times New Roman"/>
                        </a:rPr>
                        <a:t>-0.1612 </a:t>
                      </a:r>
                      <a:endParaRPr lang="ko-KR" sz="1400" kern="100" dirty="0">
                        <a:latin typeface="맑은 고딕"/>
                        <a:ea typeface="맑은 고딕"/>
                        <a:cs typeface="Times New Roman"/>
                      </a:endParaRPr>
                    </a:p>
                  </a:txBody>
                  <a:tcPr marL="68580" marR="68580" marT="0" marB="0" anchor="ctr">
                    <a:lnL>
                      <a:noFill/>
                    </a:lnL>
                    <a:lnR>
                      <a:noFill/>
                    </a:lnR>
                    <a:lnT>
                      <a:noFill/>
                    </a:lnT>
                    <a:lnB>
                      <a:noFill/>
                    </a:lnB>
                  </a:tcPr>
                </a:tc>
                <a:tc>
                  <a:txBody>
                    <a:bodyPr/>
                    <a:lstStyle/>
                    <a:p>
                      <a:pPr algn="just" latinLnBrk="1">
                        <a:lnSpc>
                          <a:spcPct val="115000"/>
                        </a:lnSpc>
                        <a:spcAft>
                          <a:spcPts val="0"/>
                        </a:spcAft>
                      </a:pPr>
                      <a:endParaRPr lang="en-US" sz="1400" kern="100">
                        <a:solidFill>
                          <a:srgbClr val="000000"/>
                        </a:solidFill>
                        <a:latin typeface="Times New Roman"/>
                        <a:ea typeface="맑은 고딕"/>
                        <a:cs typeface="Times New Roman"/>
                      </a:endParaRPr>
                    </a:p>
                  </a:txBody>
                  <a:tcPr marL="68580" marR="68580" marT="0" marB="0" anchor="ctr">
                    <a:lnL>
                      <a:noFill/>
                    </a:lnL>
                    <a:lnR>
                      <a:noFill/>
                    </a:lnR>
                    <a:lnT>
                      <a:noFill/>
                    </a:lnT>
                    <a:lnB>
                      <a:noFill/>
                    </a:lnB>
                  </a:tcPr>
                </a:tc>
              </a:tr>
              <a:tr h="289396">
                <a:tc>
                  <a:txBody>
                    <a:bodyPr/>
                    <a:lstStyle/>
                    <a:p>
                      <a:pPr algn="l" latinLnBrk="1">
                        <a:lnSpc>
                          <a:spcPct val="115000"/>
                        </a:lnSpc>
                        <a:spcAft>
                          <a:spcPts val="0"/>
                        </a:spcAft>
                      </a:pPr>
                      <a:r>
                        <a:rPr lang="en-US" sz="1400" kern="100">
                          <a:latin typeface="Times New Roman"/>
                          <a:ea typeface="맑은 고딕"/>
                          <a:cs typeface="Times New Roman"/>
                        </a:rPr>
                        <a:t>Edu.FM</a:t>
                      </a:r>
                      <a:endParaRPr lang="ko-KR" sz="1400" kern="100">
                        <a:latin typeface="맑은 고딕"/>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-0.1449 </a:t>
                      </a:r>
                      <a:endParaRPr lang="ko-KR" sz="1400" kern="100">
                        <a:latin typeface="맑은 고딕"/>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endParaRPr lang="en-US" sz="1400" kern="100">
                        <a:solidFill>
                          <a:srgbClr val="000000"/>
                        </a:solidFill>
                        <a:latin typeface="Times New Roman"/>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latinLnBrk="0">
                        <a:lnSpc>
                          <a:spcPct val="115000"/>
                        </a:lnSpc>
                        <a:spcAft>
                          <a:spcPts val="0"/>
                        </a:spcAft>
                      </a:pPr>
                      <a:r>
                        <a:rPr lang="en-US" sz="1400" kern="0">
                          <a:solidFill>
                            <a:srgbClr val="000000"/>
                          </a:solidFill>
                          <a:latin typeface="Times New Roman"/>
                          <a:ea typeface="맑은 고딕"/>
                          <a:cs typeface="Times New Roman"/>
                        </a:rPr>
                        <a:t>-0.2251 </a:t>
                      </a:r>
                      <a:endParaRPr lang="ko-KR" sz="1400" kern="100">
                        <a:latin typeface="맑은 고딕"/>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latinLnBrk="0">
                        <a:lnSpc>
                          <a:spcPct val="115000"/>
                        </a:lnSpc>
                        <a:spcAft>
                          <a:spcPts val="0"/>
                        </a:spcAft>
                      </a:pPr>
                      <a:r>
                        <a:rPr lang="en-US" sz="1400" kern="0">
                          <a:solidFill>
                            <a:srgbClr val="000000"/>
                          </a:solidFill>
                          <a:latin typeface="Times New Roman"/>
                          <a:ea typeface="맑은 고딕"/>
                          <a:cs typeface="Times New Roman"/>
                        </a:rPr>
                        <a:t>**</a:t>
                      </a:r>
                      <a:endParaRPr lang="ko-KR" sz="1400" kern="100">
                        <a:latin typeface="맑은 고딕"/>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-0.1455 </a:t>
                      </a:r>
                      <a:endParaRPr lang="ko-KR" sz="1400" kern="100">
                        <a:latin typeface="맑은 고딕"/>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latinLnBrk="0">
                        <a:lnSpc>
                          <a:spcPct val="115000"/>
                        </a:lnSpc>
                        <a:spcAft>
                          <a:spcPts val="0"/>
                        </a:spcAft>
                      </a:pPr>
                      <a:endParaRPr lang="en-US" sz="1400" kern="0">
                        <a:solidFill>
                          <a:srgbClr val="000000"/>
                        </a:solidFill>
                        <a:latin typeface="Times New Roman"/>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latinLnBrk="1">
                        <a:lnSpc>
                          <a:spcPct val="115000"/>
                        </a:lnSpc>
                        <a:spcAft>
                          <a:spcPts val="0"/>
                        </a:spcAft>
                      </a:pPr>
                      <a:r>
                        <a:rPr lang="en-US" sz="1400" kern="100">
                          <a:solidFill>
                            <a:srgbClr val="000000"/>
                          </a:solidFill>
                          <a:latin typeface="Times New Roman"/>
                          <a:ea typeface="맑은 고딕"/>
                          <a:cs typeface="Times New Roman"/>
                        </a:rPr>
                        <a:t>-0.3500 </a:t>
                      </a:r>
                      <a:endParaRPr lang="ko-KR" sz="1400" kern="100">
                        <a:latin typeface="맑은 고딕"/>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n-US" sz="1400" kern="100">
                          <a:solidFill>
                            <a:srgbClr val="000000"/>
                          </a:solidFill>
                          <a:latin typeface="Times New Roman"/>
                          <a:ea typeface="맑은 고딕"/>
                          <a:cs typeface="Times New Roman"/>
                        </a:rPr>
                        <a:t>**</a:t>
                      </a:r>
                      <a:endParaRPr lang="ko-KR" sz="1400" kern="100">
                        <a:latin typeface="맑은 고딕"/>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latinLnBrk="1">
                        <a:lnSpc>
                          <a:spcPct val="115000"/>
                        </a:lnSpc>
                        <a:spcAft>
                          <a:spcPts val="0"/>
                        </a:spcAft>
                      </a:pPr>
                      <a:r>
                        <a:rPr lang="en-US" sz="1400" kern="100" dirty="0">
                          <a:solidFill>
                            <a:srgbClr val="000000"/>
                          </a:solidFill>
                          <a:latin typeface="Times New Roman"/>
                          <a:ea typeface="맑은 고딕"/>
                          <a:cs typeface="Times New Roman"/>
                        </a:rPr>
                        <a:t>-0.2450 </a:t>
                      </a:r>
                      <a:endParaRPr lang="ko-KR" sz="1400" kern="100" dirty="0">
                        <a:latin typeface="맑은 고딕"/>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latinLnBrk="1">
                        <a:lnSpc>
                          <a:spcPct val="115000"/>
                        </a:lnSpc>
                        <a:spcAft>
                          <a:spcPts val="0"/>
                        </a:spcAft>
                      </a:pPr>
                      <a:r>
                        <a:rPr lang="en-US" sz="1400" kern="100" dirty="0">
                          <a:solidFill>
                            <a:srgbClr val="000000"/>
                          </a:solidFill>
                          <a:latin typeface="Times New Roman"/>
                          <a:ea typeface="맑은 고딕"/>
                          <a:cs typeface="Times New Roman"/>
                        </a:rPr>
                        <a:t>*</a:t>
                      </a:r>
                      <a:endParaRPr lang="ko-KR" sz="1400" kern="100" dirty="0">
                        <a:latin typeface="맑은 고딕"/>
                        <a:ea typeface="맑은 고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pic>
        <p:nvPicPr>
          <p:cNvPr id="1032" name="Picture 8"/>
          <p:cNvPicPr>
            <a:picLocks noChangeAspect="1" noChangeArrowheads="1"/>
          </p:cNvPicPr>
          <p:nvPr/>
        </p:nvPicPr>
        <p:blipFill>
          <a:blip r:embed="rId3" cstate="print"/>
          <a:srcRect/>
          <a:stretch>
            <a:fillRect/>
          </a:stretch>
        </p:blipFill>
        <p:spPr bwMode="auto">
          <a:xfrm>
            <a:off x="7740352" y="116632"/>
            <a:ext cx="1279798" cy="179834"/>
          </a:xfrm>
          <a:prstGeom prst="rect">
            <a:avLst/>
          </a:prstGeom>
          <a:noFill/>
          <a:ln w="9525">
            <a:noFill/>
            <a:miter lim="800000"/>
            <a:headEnd/>
            <a:tailEnd/>
          </a:ln>
        </p:spPr>
      </p:pic>
      <p:sp>
        <p:nvSpPr>
          <p:cNvPr id="6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2049" name="Rectangle 1"/>
          <p:cNvSpPr>
            <a:spLocks noChangeArrowheads="1"/>
          </p:cNvSpPr>
          <p:nvPr/>
        </p:nvSpPr>
        <p:spPr bwMode="auto">
          <a:xfrm>
            <a:off x="1115616" y="6165304"/>
            <a:ext cx="5148064"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ko-KR" sz="1100" b="0" i="0" u="none" strike="noStrike" cap="none" normalizeH="0" baseline="0" dirty="0" smtClean="0">
                <a:ln>
                  <a:noFill/>
                </a:ln>
                <a:solidFill>
                  <a:schemeClr val="tx1"/>
                </a:solidFill>
                <a:effectLst/>
                <a:latin typeface="Times New Roman" pitchFamily="18" charset="0"/>
                <a:ea typeface="맑은 고딕" pitchFamily="50" charset="-127"/>
                <a:cs typeface="Times New Roman" pitchFamily="18" charset="0"/>
              </a:rPr>
              <a:t>Note: ***, **, * indicate significance at the level 1%, 5%, and 10% respectively</a:t>
            </a:r>
            <a:endParaRPr kumimoji="1" lang="en-US" altLang="ko-KR" sz="18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
        <p:nvSpPr>
          <p:cNvPr id="11" name="Rectangle 1"/>
          <p:cNvSpPr>
            <a:spLocks noChangeArrowheads="1"/>
          </p:cNvSpPr>
          <p:nvPr/>
        </p:nvSpPr>
        <p:spPr bwMode="auto">
          <a:xfrm>
            <a:off x="1115616" y="1484784"/>
            <a:ext cx="6048672"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ko-KR" sz="1400" b="1" i="0" u="none" strike="noStrike" cap="none" normalizeH="0" baseline="0" dirty="0" smtClean="0">
                <a:ln>
                  <a:noFill/>
                </a:ln>
                <a:solidFill>
                  <a:schemeClr val="tx1"/>
                </a:solidFill>
                <a:effectLst/>
                <a:latin typeface="Times New Roman" pitchFamily="18" charset="0"/>
                <a:ea typeface="맑은 고딕" pitchFamily="50" charset="-127"/>
                <a:cs typeface="Times New Roman" pitchFamily="18" charset="0"/>
              </a:rPr>
              <a:t>Table 7 </a:t>
            </a:r>
            <a:r>
              <a:rPr kumimoji="1" lang="en-US" altLang="ko-KR" sz="1400" b="0" i="0" u="none" strike="noStrike" cap="none" normalizeH="0" baseline="0" dirty="0" err="1" smtClean="0">
                <a:ln>
                  <a:noFill/>
                </a:ln>
                <a:solidFill>
                  <a:schemeClr val="tx1"/>
                </a:solidFill>
                <a:effectLst/>
                <a:latin typeface="Times New Roman" pitchFamily="18" charset="0"/>
                <a:ea typeface="맑은 고딕" pitchFamily="50" charset="-127"/>
                <a:cs typeface="Times New Roman" pitchFamily="18" charset="0"/>
              </a:rPr>
              <a:t>Quantile</a:t>
            </a:r>
            <a:r>
              <a:rPr kumimoji="1" lang="en-US" altLang="ko-KR" sz="1400" b="0" i="0" u="none" strike="noStrike" cap="none" normalizeH="0" baseline="0" dirty="0" smtClean="0">
                <a:ln>
                  <a:noFill/>
                </a:ln>
                <a:solidFill>
                  <a:schemeClr val="tx1"/>
                </a:solidFill>
                <a:effectLst/>
                <a:latin typeface="Times New Roman" pitchFamily="18" charset="0"/>
                <a:ea typeface="맑은 고딕" pitchFamily="50" charset="-127"/>
                <a:cs typeface="Times New Roman" pitchFamily="18" charset="0"/>
              </a:rPr>
              <a:t> Regression Results of Risk Aversion Index Model</a:t>
            </a:r>
            <a:endParaRPr kumimoji="1" lang="en-US" altLang="ko-KR" sz="14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661472"/>
            <a:ext cx="8229600" cy="369332"/>
          </a:xfrm>
          <a:gradFill>
            <a:gsLst>
              <a:gs pos="0">
                <a:schemeClr val="accent1">
                  <a:tint val="66000"/>
                  <a:satMod val="160000"/>
                  <a:alpha val="50000"/>
                </a:schemeClr>
              </a:gs>
              <a:gs pos="50000">
                <a:schemeClr val="accent1">
                  <a:tint val="44500"/>
                  <a:satMod val="160000"/>
                </a:schemeClr>
              </a:gs>
              <a:gs pos="100000">
                <a:schemeClr val="accent1">
                  <a:tint val="23500"/>
                  <a:satMod val="160000"/>
                </a:schemeClr>
              </a:gs>
            </a:gsLst>
            <a:lin ang="5400000" scaled="0"/>
          </a:gradFill>
          <a:ln>
            <a:noFill/>
          </a:ln>
        </p:spPr>
        <p:txBody>
          <a:bodyPr wrap="square" lIns="0" tIns="0" rIns="0" bIns="0">
            <a:spAutoFit/>
          </a:bodyPr>
          <a:lstStyle/>
          <a:p>
            <a:pPr algn="l"/>
            <a:r>
              <a:rPr lang="en-US" altLang="ko-KR" sz="2400" b="1" dirty="0" smtClean="0">
                <a:latin typeface="Times New Roman" pitchFamily="18" charset="0"/>
                <a:cs typeface="Times New Roman" pitchFamily="18" charset="0"/>
              </a:rPr>
              <a:t>4. Risk aversion and personal characteristics</a:t>
            </a:r>
            <a:endParaRPr lang="ko-KR" altLang="en-US" sz="2400" dirty="0">
              <a:latin typeface="Times New Roman" pitchFamily="18" charset="0"/>
              <a:cs typeface="Times New Roman" pitchFamily="18" charset="0"/>
            </a:endParaRPr>
          </a:p>
        </p:txBody>
      </p:sp>
      <p:sp>
        <p:nvSpPr>
          <p:cNvPr id="3" name="부제목 2"/>
          <p:cNvSpPr>
            <a:spLocks noGrp="1"/>
          </p:cNvSpPr>
          <p:nvPr>
            <p:ph idx="1"/>
          </p:nvPr>
        </p:nvSpPr>
        <p:spPr>
          <a:xfrm>
            <a:off x="457200" y="1196752"/>
            <a:ext cx="8229600" cy="4929411"/>
          </a:xfrm>
          <a:noFill/>
          <a:ln>
            <a:noFill/>
          </a:ln>
        </p:spPr>
        <p:txBody>
          <a:bodyPr>
            <a:noAutofit/>
          </a:bodyPr>
          <a:lstStyle/>
          <a:p>
            <a:pPr>
              <a:lnSpc>
                <a:spcPct val="150000"/>
              </a:lnSpc>
              <a:buBlip>
                <a:blip r:embed="rId4"/>
              </a:buBlip>
            </a:pPr>
            <a:endParaRPr lang="en-US" altLang="ko-KR" sz="1600" dirty="0" smtClean="0">
              <a:latin typeface="Times New Roman" pitchFamily="18" charset="0"/>
              <a:cs typeface="Times New Roman" pitchFamily="18" charset="0"/>
            </a:endParaRPr>
          </a:p>
        </p:txBody>
      </p:sp>
      <p:pic>
        <p:nvPicPr>
          <p:cNvPr id="1032" name="Picture 8"/>
          <p:cNvPicPr>
            <a:picLocks noChangeAspect="1" noChangeArrowheads="1"/>
          </p:cNvPicPr>
          <p:nvPr/>
        </p:nvPicPr>
        <p:blipFill>
          <a:blip r:embed="rId5" cstate="print"/>
          <a:srcRect/>
          <a:stretch>
            <a:fillRect/>
          </a:stretch>
        </p:blipFill>
        <p:spPr bwMode="auto">
          <a:xfrm>
            <a:off x="7740352" y="116632"/>
            <a:ext cx="1279798" cy="179834"/>
          </a:xfrm>
          <a:prstGeom prst="rect">
            <a:avLst/>
          </a:prstGeom>
          <a:noFill/>
          <a:ln w="9525">
            <a:noFill/>
            <a:miter lim="800000"/>
            <a:headEnd/>
            <a:tailEnd/>
          </a:ln>
        </p:spPr>
      </p:pic>
      <p:sp>
        <p:nvSpPr>
          <p:cNvPr id="6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
        <p:nvSpPr>
          <p:cNvPr id="4098" name="Rectangle 2"/>
          <p:cNvSpPr>
            <a:spLocks noChangeArrowheads="1"/>
          </p:cNvSpPr>
          <p:nvPr/>
        </p:nvSpPr>
        <p:spPr bwMode="auto">
          <a:xfrm>
            <a:off x="1907704" y="6309320"/>
            <a:ext cx="6084168" cy="2616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US" altLang="ko-KR" sz="1100" b="1" i="0" u="none" strike="noStrike" cap="none" normalizeH="0" baseline="0" dirty="0" smtClean="0">
                <a:ln>
                  <a:noFill/>
                </a:ln>
                <a:solidFill>
                  <a:schemeClr val="tx1"/>
                </a:solidFill>
                <a:effectLst/>
                <a:latin typeface="Times New Roman" pitchFamily="18" charset="0"/>
                <a:ea typeface="맑은 고딕" pitchFamily="50" charset="-127"/>
                <a:cs typeface="Times New Roman" pitchFamily="18" charset="0"/>
              </a:rPr>
              <a:t>Fig. 7</a:t>
            </a:r>
            <a:r>
              <a:rPr kumimoji="1" lang="en-US" altLang="ko-KR" sz="1100" b="0" i="0" u="none" strike="noStrike" cap="none" normalizeH="0" baseline="0" dirty="0" smtClean="0">
                <a:ln>
                  <a:noFill/>
                </a:ln>
                <a:solidFill>
                  <a:schemeClr val="tx1"/>
                </a:solidFill>
                <a:effectLst/>
                <a:latin typeface="Times New Roman" pitchFamily="18" charset="0"/>
                <a:ea typeface="맑은 고딕" pitchFamily="50" charset="-127"/>
                <a:cs typeface="Times New Roman" pitchFamily="18" charset="0"/>
              </a:rPr>
              <a:t> </a:t>
            </a:r>
            <a:r>
              <a:rPr kumimoji="1" lang="en-US" altLang="ko-KR" sz="1100" b="0" i="0" u="none" strike="noStrike" cap="none" normalizeH="0" baseline="0" dirty="0" err="1" smtClean="0">
                <a:ln>
                  <a:noFill/>
                </a:ln>
                <a:solidFill>
                  <a:schemeClr val="tx1"/>
                </a:solidFill>
                <a:effectLst/>
                <a:latin typeface="Times New Roman" pitchFamily="18" charset="0"/>
                <a:ea typeface="맑은 고딕" pitchFamily="50" charset="-127"/>
                <a:cs typeface="Times New Roman" pitchFamily="18" charset="0"/>
              </a:rPr>
              <a:t>Quantile</a:t>
            </a:r>
            <a:r>
              <a:rPr kumimoji="1" lang="en-US" altLang="ko-KR" sz="1100" b="0" i="0" u="none" strike="noStrike" cap="none" normalizeH="0" baseline="0" dirty="0" smtClean="0">
                <a:ln>
                  <a:noFill/>
                </a:ln>
                <a:solidFill>
                  <a:schemeClr val="tx1"/>
                </a:solidFill>
                <a:effectLst/>
                <a:latin typeface="Times New Roman" pitchFamily="18" charset="0"/>
                <a:ea typeface="맑은 고딕" pitchFamily="50" charset="-127"/>
                <a:cs typeface="Times New Roman" pitchFamily="18" charset="0"/>
              </a:rPr>
              <a:t> Regression Estimates for Risk Aversion Index Model(       ranges from 0.1 to 0.9 )</a:t>
            </a:r>
            <a:endParaRPr kumimoji="1" lang="en-US" altLang="ko-KR" sz="1800" b="0" i="0" u="none" strike="noStrike" cap="none" normalizeH="0" baseline="0" dirty="0" smtClean="0">
              <a:ln>
                <a:noFill/>
              </a:ln>
              <a:solidFill>
                <a:schemeClr val="tx1"/>
              </a:solidFill>
              <a:effectLst/>
              <a:latin typeface="굴림" pitchFamily="50" charset="-127"/>
              <a:ea typeface="굴림" pitchFamily="50" charset="-127"/>
              <a:cs typeface="굴림" pitchFamily="50" charset="-127"/>
            </a:endParaRPr>
          </a:p>
        </p:txBody>
      </p:sp>
      <p:graphicFrame>
        <p:nvGraphicFramePr>
          <p:cNvPr id="4100" name="Object 4"/>
          <p:cNvGraphicFramePr>
            <a:graphicFrameLocks noChangeAspect="1"/>
          </p:cNvGraphicFramePr>
          <p:nvPr/>
        </p:nvGraphicFramePr>
        <p:xfrm>
          <a:off x="6012160" y="6381328"/>
          <a:ext cx="123825" cy="142875"/>
        </p:xfrm>
        <a:graphic>
          <a:graphicData uri="http://schemas.openxmlformats.org/presentationml/2006/ole">
            <p:oleObj spid="_x0000_s4100" name="Equation" r:id="rId6" imgW="126835" imgH="139518" progId="Equation.DSMT4">
              <p:embed/>
            </p:oleObj>
          </a:graphicData>
        </a:graphic>
      </p:graphicFrame>
      <p:pic>
        <p:nvPicPr>
          <p:cNvPr id="10" name="그림 9"/>
          <p:cNvPicPr/>
          <p:nvPr/>
        </p:nvPicPr>
        <p:blipFill>
          <a:blip r:embed="rId7"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1706245" y="1196751"/>
            <a:ext cx="5731510" cy="5112569"/>
          </a:xfrm>
          <a:prstGeom prst="rect">
            <a:avLst/>
          </a:prstGeom>
          <a:noFill/>
          <a:ln>
            <a:noFill/>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661472"/>
            <a:ext cx="8229600" cy="369332"/>
          </a:xfrm>
          <a:gradFill>
            <a:gsLst>
              <a:gs pos="0">
                <a:schemeClr val="accent1">
                  <a:tint val="66000"/>
                  <a:satMod val="160000"/>
                  <a:alpha val="50000"/>
                </a:schemeClr>
              </a:gs>
              <a:gs pos="50000">
                <a:schemeClr val="accent1">
                  <a:tint val="44500"/>
                  <a:satMod val="160000"/>
                </a:schemeClr>
              </a:gs>
              <a:gs pos="100000">
                <a:schemeClr val="accent1">
                  <a:tint val="23500"/>
                  <a:satMod val="160000"/>
                </a:schemeClr>
              </a:gs>
            </a:gsLst>
            <a:lin ang="5400000" scaled="0"/>
          </a:gradFill>
          <a:ln>
            <a:noFill/>
          </a:ln>
        </p:spPr>
        <p:txBody>
          <a:bodyPr wrap="square" lIns="0" tIns="0" rIns="0" bIns="0">
            <a:spAutoFit/>
          </a:bodyPr>
          <a:lstStyle/>
          <a:p>
            <a:pPr algn="l"/>
            <a:r>
              <a:rPr lang="en-US" altLang="ko-KR" sz="2400" b="1" dirty="0" smtClean="0">
                <a:latin typeface="Times New Roman" pitchFamily="18" charset="0"/>
                <a:cs typeface="Times New Roman" pitchFamily="18" charset="0"/>
              </a:rPr>
              <a:t>5. Conclusion</a:t>
            </a:r>
            <a:endParaRPr lang="ko-KR" altLang="en-US" sz="2400" dirty="0">
              <a:latin typeface="Times New Roman" pitchFamily="18" charset="0"/>
              <a:cs typeface="Times New Roman" pitchFamily="18" charset="0"/>
            </a:endParaRPr>
          </a:p>
        </p:txBody>
      </p:sp>
      <p:sp>
        <p:nvSpPr>
          <p:cNvPr id="3" name="부제목 2"/>
          <p:cNvSpPr>
            <a:spLocks noGrp="1"/>
          </p:cNvSpPr>
          <p:nvPr>
            <p:ph idx="1"/>
          </p:nvPr>
        </p:nvSpPr>
        <p:spPr>
          <a:xfrm>
            <a:off x="457200" y="1196752"/>
            <a:ext cx="8229600" cy="4929411"/>
          </a:xfrm>
          <a:noFill/>
          <a:ln>
            <a:noFill/>
          </a:ln>
        </p:spPr>
        <p:txBody>
          <a:bodyPr>
            <a:noAutofit/>
          </a:bodyPr>
          <a:lstStyle/>
          <a:p>
            <a:pPr>
              <a:lnSpc>
                <a:spcPct val="150000"/>
              </a:lnSpc>
              <a:buBlip>
                <a:blip r:embed="rId3"/>
              </a:buBlip>
            </a:pPr>
            <a:r>
              <a:rPr lang="en-US" altLang="ko-KR" sz="1800" dirty="0" smtClean="0">
                <a:latin typeface="Times New Roman" pitchFamily="18" charset="0"/>
                <a:cs typeface="Times New Roman" pitchFamily="18" charset="0"/>
              </a:rPr>
              <a:t>We propose the new index of measuring risk aversion which depends on ordering of risk attitude and </a:t>
            </a:r>
            <a:r>
              <a:rPr lang="en-US" altLang="ko-KR" sz="1800" dirty="0" err="1" smtClean="0">
                <a:latin typeface="Times New Roman" pitchFamily="18" charset="0"/>
                <a:cs typeface="Times New Roman" pitchFamily="18" charset="0"/>
              </a:rPr>
              <a:t>quantile</a:t>
            </a:r>
            <a:r>
              <a:rPr lang="en-US" altLang="ko-KR" sz="1800" dirty="0" smtClean="0">
                <a:latin typeface="Times New Roman" pitchFamily="18" charset="0"/>
                <a:cs typeface="Times New Roman" pitchFamily="18" charset="0"/>
              </a:rPr>
              <a:t> standardization so that it has good traits. It overcomes the framing effect and the multiple switching problems and doesn't utilize any specific utility function or probability weighting. </a:t>
            </a:r>
          </a:p>
          <a:p>
            <a:pPr>
              <a:lnSpc>
                <a:spcPct val="150000"/>
              </a:lnSpc>
              <a:buBlip>
                <a:blip r:embed="rId3"/>
              </a:buBlip>
            </a:pPr>
            <a:r>
              <a:rPr lang="en-US" altLang="ko-KR" sz="1800" dirty="0" smtClean="0">
                <a:latin typeface="Times New Roman" pitchFamily="18" charset="0"/>
                <a:cs typeface="Times New Roman" pitchFamily="18" charset="0"/>
              </a:rPr>
              <a:t>While we elicit risk aversion and create the new index in a innovative way, we still need more back-up theories and more reasonable explanations in interpreting the rank preserving in our method, and should elaborate behavioral theories and design new experiments to fully shed light on the effect of time reduction on risk aversion.</a:t>
            </a: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None/>
            </a:pPr>
            <a:endParaRPr lang="en-US" altLang="ko-KR" sz="1600" dirty="0" smtClean="0">
              <a:latin typeface="Times New Roman" pitchFamily="18" charset="0"/>
              <a:cs typeface="Times New Roman" pitchFamily="18" charset="0"/>
            </a:endParaRPr>
          </a:p>
        </p:txBody>
      </p:sp>
      <p:pic>
        <p:nvPicPr>
          <p:cNvPr id="1032" name="Picture 8"/>
          <p:cNvPicPr>
            <a:picLocks noChangeAspect="1" noChangeArrowheads="1"/>
          </p:cNvPicPr>
          <p:nvPr/>
        </p:nvPicPr>
        <p:blipFill>
          <a:blip r:embed="rId4" cstate="print"/>
          <a:srcRect/>
          <a:stretch>
            <a:fillRect/>
          </a:stretch>
        </p:blipFill>
        <p:spPr bwMode="auto">
          <a:xfrm>
            <a:off x="7740352" y="116632"/>
            <a:ext cx="1279798" cy="179834"/>
          </a:xfrm>
          <a:prstGeom prst="rect">
            <a:avLst/>
          </a:prstGeom>
          <a:noFill/>
          <a:ln w="9525">
            <a:noFill/>
            <a:miter lim="800000"/>
            <a:headEnd/>
            <a:tailEnd/>
          </a:ln>
        </p:spPr>
      </p:pic>
      <p:sp>
        <p:nvSpPr>
          <p:cNvPr id="6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ko-KR"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661472"/>
            <a:ext cx="8229600" cy="369332"/>
          </a:xfrm>
          <a:gradFill>
            <a:gsLst>
              <a:gs pos="0">
                <a:schemeClr val="accent1">
                  <a:tint val="66000"/>
                  <a:satMod val="160000"/>
                  <a:alpha val="50000"/>
                </a:schemeClr>
              </a:gs>
              <a:gs pos="50000">
                <a:schemeClr val="accent1">
                  <a:tint val="44500"/>
                  <a:satMod val="160000"/>
                </a:schemeClr>
              </a:gs>
              <a:gs pos="100000">
                <a:schemeClr val="accent1">
                  <a:tint val="23500"/>
                  <a:satMod val="160000"/>
                </a:schemeClr>
              </a:gs>
            </a:gsLst>
            <a:lin ang="5400000" scaled="0"/>
          </a:gradFill>
          <a:ln>
            <a:noFill/>
          </a:ln>
        </p:spPr>
        <p:txBody>
          <a:bodyPr wrap="square" lIns="0" tIns="0" rIns="0" bIns="0">
            <a:spAutoFit/>
          </a:bodyPr>
          <a:lstStyle/>
          <a:p>
            <a:pPr algn="l"/>
            <a:r>
              <a:rPr lang="en-US" altLang="ko-KR" sz="2400" b="1" dirty="0" smtClean="0">
                <a:latin typeface="Times New Roman" pitchFamily="18" charset="0"/>
                <a:cs typeface="Times New Roman" pitchFamily="18" charset="0"/>
              </a:rPr>
              <a:t>1. Introduction - Holt and </a:t>
            </a:r>
            <a:r>
              <a:rPr lang="en-US" altLang="ko-KR" sz="2400" b="1" dirty="0" err="1" smtClean="0">
                <a:latin typeface="Times New Roman" pitchFamily="18" charset="0"/>
                <a:cs typeface="Times New Roman" pitchFamily="18" charset="0"/>
              </a:rPr>
              <a:t>Laury</a:t>
            </a:r>
            <a:r>
              <a:rPr lang="en-US" altLang="ko-KR" sz="2400" b="1" dirty="0" smtClean="0">
                <a:latin typeface="Times New Roman" pitchFamily="18" charset="0"/>
                <a:cs typeface="Times New Roman" pitchFamily="18" charset="0"/>
              </a:rPr>
              <a:t> (2002) (HL)</a:t>
            </a:r>
            <a:endParaRPr lang="ko-KR" altLang="en-US" sz="2400" dirty="0">
              <a:latin typeface="Times New Roman" pitchFamily="18" charset="0"/>
              <a:cs typeface="Times New Roman" pitchFamily="18" charset="0"/>
            </a:endParaRPr>
          </a:p>
        </p:txBody>
      </p:sp>
      <p:sp>
        <p:nvSpPr>
          <p:cNvPr id="3" name="부제목 2"/>
          <p:cNvSpPr>
            <a:spLocks noGrp="1"/>
          </p:cNvSpPr>
          <p:nvPr>
            <p:ph idx="1"/>
          </p:nvPr>
        </p:nvSpPr>
        <p:spPr>
          <a:xfrm>
            <a:off x="467544" y="4595018"/>
            <a:ext cx="8229600" cy="4525963"/>
          </a:xfrm>
          <a:noFill/>
          <a:ln>
            <a:noFill/>
          </a:ln>
        </p:spPr>
        <p:txBody>
          <a:bodyPr>
            <a:noAutofit/>
          </a:bodyPr>
          <a:lstStyle/>
          <a:p>
            <a:pPr>
              <a:lnSpc>
                <a:spcPct val="150000"/>
              </a:lnSpc>
              <a:buBlip>
                <a:blip r:embed="rId3"/>
              </a:buBlip>
            </a:pPr>
            <a:r>
              <a:rPr lang="en-US" altLang="ko-KR" sz="1800" dirty="0" smtClean="0">
                <a:latin typeface="Times New Roman" pitchFamily="18" charset="0"/>
                <a:cs typeface="Times New Roman" pitchFamily="18" charset="0"/>
              </a:rPr>
              <a:t>Risk aversion measured in which row a person switch from A to B</a:t>
            </a:r>
          </a:p>
          <a:p>
            <a:pPr>
              <a:lnSpc>
                <a:spcPct val="150000"/>
              </a:lnSpc>
              <a:buBlip>
                <a:blip r:embed="rId3"/>
              </a:buBlip>
            </a:pPr>
            <a:r>
              <a:rPr lang="en-US" altLang="ko-KR" sz="1800" dirty="0" smtClean="0">
                <a:latin typeface="Times New Roman" pitchFamily="18" charset="0"/>
                <a:cs typeface="Times New Roman" pitchFamily="18" charset="0"/>
              </a:rPr>
              <a:t>A risk-neutral person chooses A four times before switching to B</a:t>
            </a:r>
          </a:p>
          <a:p>
            <a:pPr>
              <a:lnSpc>
                <a:spcPct val="150000"/>
              </a:lnSpc>
              <a:buBlip>
                <a:blip r:embed="rId3"/>
              </a:buBlip>
            </a:pPr>
            <a:r>
              <a:rPr lang="en-US" altLang="ko-KR" sz="1800" dirty="0" smtClean="0">
                <a:latin typeface="Times New Roman" pitchFamily="18" charset="0"/>
                <a:cs typeface="Times New Roman" pitchFamily="18" charset="0"/>
              </a:rPr>
              <a:t>Even the most risk-averse person should switch over by decision 10 in the bottom row</a:t>
            </a: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4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solidFill>
                <a:schemeClr val="tx1"/>
              </a:solidFill>
              <a:latin typeface="Times New Roman" pitchFamily="18" charset="0"/>
              <a:cs typeface="Times New Roman" pitchFamily="18" charset="0"/>
            </a:endParaRPr>
          </a:p>
        </p:txBody>
      </p:sp>
      <p:pic>
        <p:nvPicPr>
          <p:cNvPr id="1032" name="Picture 8"/>
          <p:cNvPicPr>
            <a:picLocks noChangeAspect="1" noChangeArrowheads="1"/>
          </p:cNvPicPr>
          <p:nvPr/>
        </p:nvPicPr>
        <p:blipFill>
          <a:blip r:embed="rId5" cstate="print"/>
          <a:srcRect/>
          <a:stretch>
            <a:fillRect/>
          </a:stretch>
        </p:blipFill>
        <p:spPr bwMode="auto">
          <a:xfrm>
            <a:off x="7740352" y="116632"/>
            <a:ext cx="1279798" cy="179834"/>
          </a:xfrm>
          <a:prstGeom prst="rect">
            <a:avLst/>
          </a:prstGeom>
          <a:noFill/>
          <a:ln w="9525">
            <a:noFill/>
            <a:miter lim="800000"/>
            <a:headEnd/>
            <a:tailEnd/>
          </a:ln>
        </p:spPr>
      </p:pic>
      <p:pic>
        <p:nvPicPr>
          <p:cNvPr id="6" name="Picture 2"/>
          <p:cNvPicPr>
            <a:picLocks noChangeAspect="1" noChangeArrowheads="1"/>
          </p:cNvPicPr>
          <p:nvPr/>
        </p:nvPicPr>
        <p:blipFill>
          <a:blip r:embed="rId6" cstate="print"/>
          <a:srcRect/>
          <a:stretch>
            <a:fillRect/>
          </a:stretch>
        </p:blipFill>
        <p:spPr bwMode="auto">
          <a:xfrm>
            <a:off x="467544" y="1484784"/>
            <a:ext cx="8229600" cy="30697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661472"/>
            <a:ext cx="8229600" cy="369332"/>
          </a:xfrm>
          <a:gradFill>
            <a:gsLst>
              <a:gs pos="0">
                <a:schemeClr val="accent1">
                  <a:tint val="66000"/>
                  <a:satMod val="160000"/>
                  <a:alpha val="50000"/>
                </a:schemeClr>
              </a:gs>
              <a:gs pos="50000">
                <a:schemeClr val="accent1">
                  <a:tint val="44500"/>
                  <a:satMod val="160000"/>
                </a:schemeClr>
              </a:gs>
              <a:gs pos="100000">
                <a:schemeClr val="accent1">
                  <a:tint val="23500"/>
                  <a:satMod val="160000"/>
                </a:schemeClr>
              </a:gs>
            </a:gsLst>
            <a:lin ang="5400000" scaled="0"/>
          </a:gradFill>
          <a:ln>
            <a:noFill/>
          </a:ln>
        </p:spPr>
        <p:txBody>
          <a:bodyPr wrap="square" lIns="0" tIns="0" rIns="0" bIns="0">
            <a:spAutoFit/>
          </a:bodyPr>
          <a:lstStyle/>
          <a:p>
            <a:pPr algn="l"/>
            <a:r>
              <a:rPr lang="en-US" altLang="ko-KR" sz="2400" b="1" dirty="0" smtClean="0">
                <a:latin typeface="Times New Roman" pitchFamily="18" charset="0"/>
                <a:cs typeface="Times New Roman" pitchFamily="18" charset="0"/>
              </a:rPr>
              <a:t>1. Introduction - (HL) </a:t>
            </a:r>
            <a:r>
              <a:rPr lang="en-US" altLang="ko-KR" sz="2400" b="1" dirty="0" err="1" smtClean="0">
                <a:latin typeface="Times New Roman" pitchFamily="18" charset="0"/>
                <a:cs typeface="Times New Roman" pitchFamily="18" charset="0"/>
              </a:rPr>
              <a:t>con’t</a:t>
            </a:r>
            <a:endParaRPr lang="ko-KR" altLang="en-US" sz="2400" dirty="0">
              <a:latin typeface="Times New Roman" pitchFamily="18" charset="0"/>
              <a:cs typeface="Times New Roman" pitchFamily="18" charset="0"/>
            </a:endParaRPr>
          </a:p>
        </p:txBody>
      </p:sp>
      <p:sp>
        <p:nvSpPr>
          <p:cNvPr id="3" name="부제목 2"/>
          <p:cNvSpPr>
            <a:spLocks noGrp="1"/>
          </p:cNvSpPr>
          <p:nvPr>
            <p:ph idx="1"/>
          </p:nvPr>
        </p:nvSpPr>
        <p:spPr>
          <a:noFill/>
          <a:ln>
            <a:noFill/>
          </a:ln>
        </p:spPr>
        <p:txBody>
          <a:bodyPr>
            <a:noAutofit/>
          </a:bodyPr>
          <a:lstStyle/>
          <a:p>
            <a:pPr>
              <a:lnSpc>
                <a:spcPct val="150000"/>
              </a:lnSpc>
              <a:buBlip>
                <a:blip r:embed="rId3"/>
              </a:buBlip>
            </a:pPr>
            <a:r>
              <a:rPr lang="en-US" altLang="ko-KR" sz="1800" dirty="0" smtClean="0">
                <a:latin typeface="Times New Roman" pitchFamily="18" charset="0"/>
                <a:cs typeface="Times New Roman" pitchFamily="18" charset="0"/>
              </a:rPr>
              <a:t>(HL): developed the multiple price list format which is representative  and mostly cited, but had some weakness such as  </a:t>
            </a:r>
          </a:p>
          <a:p>
            <a:pPr lvl="1">
              <a:lnSpc>
                <a:spcPct val="150000"/>
              </a:lnSpc>
              <a:buBlip>
                <a:blip r:embed="rId4"/>
              </a:buBlip>
            </a:pPr>
            <a:r>
              <a:rPr lang="en-US" altLang="ko-KR" sz="1600" dirty="0" smtClean="0">
                <a:latin typeface="Times New Roman" pitchFamily="18" charset="0"/>
                <a:cs typeface="Times New Roman" pitchFamily="18" charset="0"/>
              </a:rPr>
              <a:t>framing effect</a:t>
            </a:r>
          </a:p>
          <a:p>
            <a:pPr lvl="1">
              <a:lnSpc>
                <a:spcPct val="150000"/>
              </a:lnSpc>
              <a:buBlip>
                <a:blip r:embed="rId4"/>
              </a:buBlip>
            </a:pPr>
            <a:r>
              <a:rPr lang="en-US" altLang="ko-KR" sz="1600" dirty="0" smtClean="0">
                <a:latin typeface="Times New Roman" pitchFamily="18" charset="0"/>
                <a:cs typeface="Times New Roman" pitchFamily="18" charset="0"/>
              </a:rPr>
              <a:t>probability weighting</a:t>
            </a:r>
          </a:p>
          <a:p>
            <a:pPr lvl="1">
              <a:lnSpc>
                <a:spcPct val="150000"/>
              </a:lnSpc>
              <a:buBlip>
                <a:blip r:embed="rId4"/>
              </a:buBlip>
            </a:pPr>
            <a:r>
              <a:rPr lang="en-US" altLang="ko-KR" sz="1600" dirty="0" smtClean="0">
                <a:latin typeface="Times New Roman" pitchFamily="18" charset="0"/>
                <a:cs typeface="Times New Roman" pitchFamily="18" charset="0"/>
              </a:rPr>
              <a:t>stick to parametric utility functions</a:t>
            </a:r>
          </a:p>
          <a:p>
            <a:pPr lvl="1">
              <a:lnSpc>
                <a:spcPct val="150000"/>
              </a:lnSpc>
              <a:buBlip>
                <a:blip r:embed="rId4"/>
              </a:buBlip>
            </a:pPr>
            <a:r>
              <a:rPr lang="en-US" altLang="ko-KR" sz="1600" dirty="0" smtClean="0">
                <a:latin typeface="Times New Roman" pitchFamily="18" charset="0"/>
                <a:cs typeface="Times New Roman" pitchFamily="18" charset="0"/>
              </a:rPr>
              <a:t>multiple switching problems</a:t>
            </a:r>
          </a:p>
          <a:p>
            <a:pPr lvl="1">
              <a:lnSpc>
                <a:spcPct val="150000"/>
              </a:lnSpc>
              <a:buBlip>
                <a:blip r:embed="rId4"/>
              </a:buBlip>
            </a:pPr>
            <a:r>
              <a:rPr lang="en-US" altLang="ko-KR" sz="1600" dirty="0" smtClean="0">
                <a:latin typeface="Times New Roman" pitchFamily="18" charset="0"/>
                <a:cs typeface="Times New Roman" pitchFamily="18" charset="0"/>
              </a:rPr>
              <a:t>interval response</a:t>
            </a: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4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solidFill>
                <a:schemeClr val="tx1"/>
              </a:solidFill>
              <a:latin typeface="Times New Roman" pitchFamily="18" charset="0"/>
              <a:cs typeface="Times New Roman" pitchFamily="18" charset="0"/>
            </a:endParaRPr>
          </a:p>
        </p:txBody>
      </p:sp>
      <p:pic>
        <p:nvPicPr>
          <p:cNvPr id="1032" name="Picture 8"/>
          <p:cNvPicPr>
            <a:picLocks noChangeAspect="1" noChangeArrowheads="1"/>
          </p:cNvPicPr>
          <p:nvPr/>
        </p:nvPicPr>
        <p:blipFill>
          <a:blip r:embed="rId5" cstate="print"/>
          <a:srcRect/>
          <a:stretch>
            <a:fillRect/>
          </a:stretch>
        </p:blipFill>
        <p:spPr bwMode="auto">
          <a:xfrm>
            <a:off x="7740352" y="116632"/>
            <a:ext cx="1279798" cy="1798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661472"/>
            <a:ext cx="8229600" cy="369332"/>
          </a:xfrm>
          <a:gradFill>
            <a:gsLst>
              <a:gs pos="0">
                <a:schemeClr val="accent1">
                  <a:tint val="66000"/>
                  <a:satMod val="160000"/>
                  <a:alpha val="50000"/>
                </a:schemeClr>
              </a:gs>
              <a:gs pos="50000">
                <a:schemeClr val="accent1">
                  <a:tint val="44500"/>
                  <a:satMod val="160000"/>
                </a:schemeClr>
              </a:gs>
              <a:gs pos="100000">
                <a:schemeClr val="accent1">
                  <a:tint val="23500"/>
                  <a:satMod val="160000"/>
                </a:schemeClr>
              </a:gs>
            </a:gsLst>
            <a:lin ang="5400000" scaled="0"/>
          </a:gradFill>
          <a:ln>
            <a:noFill/>
          </a:ln>
        </p:spPr>
        <p:txBody>
          <a:bodyPr wrap="square" lIns="0" tIns="0" rIns="0" bIns="0">
            <a:spAutoFit/>
          </a:bodyPr>
          <a:lstStyle/>
          <a:p>
            <a:pPr algn="l"/>
            <a:r>
              <a:rPr lang="en-US" altLang="ko-KR" sz="2400" b="1" dirty="0" smtClean="0">
                <a:latin typeface="Times New Roman" pitchFamily="18" charset="0"/>
                <a:cs typeface="Times New Roman" pitchFamily="18" charset="0"/>
              </a:rPr>
              <a:t>1. Introduction – attempts to overcome the HL</a:t>
            </a:r>
            <a:endParaRPr lang="ko-KR" altLang="en-US" sz="2400" dirty="0">
              <a:latin typeface="Times New Roman" pitchFamily="18" charset="0"/>
              <a:cs typeface="Times New Roman" pitchFamily="18" charset="0"/>
            </a:endParaRPr>
          </a:p>
        </p:txBody>
      </p:sp>
      <p:sp>
        <p:nvSpPr>
          <p:cNvPr id="3" name="부제목 2"/>
          <p:cNvSpPr>
            <a:spLocks noGrp="1"/>
          </p:cNvSpPr>
          <p:nvPr>
            <p:ph idx="1"/>
          </p:nvPr>
        </p:nvSpPr>
        <p:spPr>
          <a:noFill/>
          <a:ln>
            <a:noFill/>
          </a:ln>
        </p:spPr>
        <p:txBody>
          <a:bodyPr>
            <a:noAutofit/>
          </a:bodyPr>
          <a:lstStyle/>
          <a:p>
            <a:pPr>
              <a:lnSpc>
                <a:spcPct val="150000"/>
              </a:lnSpc>
              <a:buBlip>
                <a:blip r:embed="rId3"/>
              </a:buBlip>
            </a:pPr>
            <a:r>
              <a:rPr lang="en-US" altLang="ko-KR" sz="1800" dirty="0" err="1" smtClean="0">
                <a:latin typeface="Times New Roman" pitchFamily="18" charset="0"/>
                <a:cs typeface="Times New Roman" pitchFamily="18" charset="0"/>
              </a:rPr>
              <a:t>Quigging</a:t>
            </a:r>
            <a:r>
              <a:rPr lang="en-US" altLang="ko-KR" sz="1800" dirty="0" smtClean="0">
                <a:latin typeface="Times New Roman" pitchFamily="18" charset="0"/>
                <a:cs typeface="Times New Roman" pitchFamily="18" charset="0"/>
              </a:rPr>
              <a:t> (1995), </a:t>
            </a:r>
            <a:r>
              <a:rPr lang="en-US" altLang="ko-KR" sz="1800" dirty="0" err="1" smtClean="0">
                <a:latin typeface="Times New Roman" pitchFamily="18" charset="0"/>
                <a:cs typeface="Times New Roman" pitchFamily="18" charset="0"/>
              </a:rPr>
              <a:t>Wakker</a:t>
            </a:r>
            <a:r>
              <a:rPr lang="en-US" altLang="ko-KR" sz="1800" dirty="0" smtClean="0">
                <a:latin typeface="Times New Roman" pitchFamily="18" charset="0"/>
                <a:cs typeface="Times New Roman" pitchFamily="18" charset="0"/>
              </a:rPr>
              <a:t> and </a:t>
            </a:r>
            <a:r>
              <a:rPr lang="en-US" altLang="ko-KR" sz="1800" dirty="0" err="1" smtClean="0">
                <a:latin typeface="Times New Roman" pitchFamily="18" charset="0"/>
                <a:cs typeface="Times New Roman" pitchFamily="18" charset="0"/>
              </a:rPr>
              <a:t>Deneffe</a:t>
            </a:r>
            <a:r>
              <a:rPr lang="en-US" altLang="ko-KR" sz="1800" dirty="0" smtClean="0">
                <a:latin typeface="Times New Roman" pitchFamily="18" charset="0"/>
                <a:cs typeface="Times New Roman" pitchFamily="18" charset="0"/>
              </a:rPr>
              <a:t> (1996) and </a:t>
            </a:r>
            <a:r>
              <a:rPr lang="en-US" altLang="ko-KR" sz="1800" dirty="0" err="1" smtClean="0">
                <a:latin typeface="Times New Roman" pitchFamily="18" charset="0"/>
                <a:cs typeface="Times New Roman" pitchFamily="18" charset="0"/>
              </a:rPr>
              <a:t>Diecidue</a:t>
            </a:r>
            <a:r>
              <a:rPr lang="en-US" altLang="ko-KR" sz="1800" dirty="0" smtClean="0">
                <a:latin typeface="Times New Roman" pitchFamily="18" charset="0"/>
                <a:cs typeface="Times New Roman" pitchFamily="18" charset="0"/>
              </a:rPr>
              <a:t> and </a:t>
            </a:r>
            <a:r>
              <a:rPr lang="en-US" altLang="ko-KR" sz="1800" dirty="0" err="1" smtClean="0">
                <a:latin typeface="Times New Roman" pitchFamily="18" charset="0"/>
                <a:cs typeface="Times New Roman" pitchFamily="18" charset="0"/>
              </a:rPr>
              <a:t>Wakker</a:t>
            </a:r>
            <a:r>
              <a:rPr lang="en-US" altLang="ko-KR" sz="1800" dirty="0" smtClean="0">
                <a:latin typeface="Times New Roman" pitchFamily="18" charset="0"/>
                <a:cs typeface="Times New Roman" pitchFamily="18" charset="0"/>
              </a:rPr>
              <a:t> (2001): generalized non-expected utility theory</a:t>
            </a:r>
          </a:p>
          <a:p>
            <a:pPr>
              <a:lnSpc>
                <a:spcPct val="150000"/>
              </a:lnSpc>
              <a:buBlip>
                <a:blip r:embed="rId3"/>
              </a:buBlip>
            </a:pPr>
            <a:r>
              <a:rPr lang="en-US" altLang="ko-KR" sz="1800" dirty="0" smtClean="0">
                <a:latin typeface="Times New Roman" pitchFamily="18" charset="0"/>
                <a:cs typeface="Times New Roman" pitchFamily="18" charset="0"/>
              </a:rPr>
              <a:t>Anderson et al. (2006, 2008): corrected the framing effect and interval responses</a:t>
            </a:r>
          </a:p>
          <a:p>
            <a:pPr>
              <a:lnSpc>
                <a:spcPct val="150000"/>
              </a:lnSpc>
              <a:buBlip>
                <a:blip r:embed="rId3"/>
              </a:buBlip>
            </a:pPr>
            <a:r>
              <a:rPr lang="en-US" altLang="ko-KR" sz="1800" dirty="0" smtClean="0">
                <a:latin typeface="Times New Roman" pitchFamily="18" charset="0"/>
                <a:cs typeface="Times New Roman" pitchFamily="18" charset="0"/>
              </a:rPr>
              <a:t>Bruner (2009),  </a:t>
            </a:r>
            <a:r>
              <a:rPr lang="en-US" altLang="ko-KR" sz="1800" dirty="0" err="1" smtClean="0">
                <a:latin typeface="Times New Roman" pitchFamily="18" charset="0"/>
                <a:cs typeface="Times New Roman" pitchFamily="18" charset="0"/>
              </a:rPr>
              <a:t>Adellaoui</a:t>
            </a:r>
            <a:r>
              <a:rPr lang="en-US" altLang="ko-KR" sz="1800" dirty="0" smtClean="0">
                <a:latin typeface="Times New Roman" pitchFamily="18" charset="0"/>
                <a:cs typeface="Times New Roman" pitchFamily="18" charset="0"/>
              </a:rPr>
              <a:t> et al. (2011) and </a:t>
            </a:r>
            <a:r>
              <a:rPr lang="en-US" altLang="ko-KR" sz="1800" dirty="0" err="1" smtClean="0">
                <a:latin typeface="Times New Roman" pitchFamily="18" charset="0"/>
                <a:cs typeface="Times New Roman" pitchFamily="18" charset="0"/>
              </a:rPr>
              <a:t>Drichoutis</a:t>
            </a:r>
            <a:r>
              <a:rPr lang="en-US" altLang="ko-KR" sz="1800" dirty="0" smtClean="0">
                <a:latin typeface="Times New Roman" pitchFamily="18" charset="0"/>
                <a:cs typeface="Times New Roman" pitchFamily="18" charset="0"/>
              </a:rPr>
              <a:t> and Lust (2012): took rank-dependent utility into account</a:t>
            </a:r>
            <a:endParaRPr lang="en-US" altLang="ko-KR" sz="1600" dirty="0" smtClean="0">
              <a:latin typeface="Times New Roman" pitchFamily="18" charset="0"/>
              <a:cs typeface="Times New Roman" pitchFamily="18" charset="0"/>
            </a:endParaRPr>
          </a:p>
          <a:p>
            <a:pPr>
              <a:lnSpc>
                <a:spcPct val="150000"/>
              </a:lnSpc>
              <a:buBlip>
                <a:blip r:embed="rId3"/>
              </a:buBlip>
            </a:pPr>
            <a:r>
              <a:rPr lang="en-US" altLang="ko-KR" sz="1800" dirty="0" smtClean="0">
                <a:latin typeface="Times New Roman" pitchFamily="18" charset="0"/>
                <a:cs typeface="Times New Roman" pitchFamily="18" charset="0"/>
              </a:rPr>
              <a:t>Maier and </a:t>
            </a:r>
            <a:r>
              <a:rPr lang="en-US" altLang="ko-KR" sz="1800" dirty="0" err="1" smtClean="0">
                <a:latin typeface="Times New Roman" pitchFamily="18" charset="0"/>
                <a:cs typeface="Times New Roman" pitchFamily="18" charset="0"/>
              </a:rPr>
              <a:t>R</a:t>
            </a:r>
            <a:r>
              <a:rPr lang="en-US" altLang="ko-KR" sz="1800" dirty="0" err="1" smtClean="0">
                <a:latin typeface="Times New Roman"/>
                <a:cs typeface="Times New Roman"/>
              </a:rPr>
              <a:t>ü</a:t>
            </a:r>
            <a:r>
              <a:rPr lang="en-US" altLang="ko-KR" sz="1800" dirty="0" err="1" smtClean="0">
                <a:latin typeface="Times New Roman" pitchFamily="18" charset="0"/>
                <a:cs typeface="Times New Roman" pitchFamily="18" charset="0"/>
              </a:rPr>
              <a:t>ger</a:t>
            </a:r>
            <a:r>
              <a:rPr lang="en-US" altLang="ko-KR" sz="1800" dirty="0" smtClean="0">
                <a:latin typeface="Times New Roman" pitchFamily="18" charset="0"/>
                <a:cs typeface="Times New Roman" pitchFamily="18" charset="0"/>
              </a:rPr>
              <a:t> (2010): reward weighting instead of probability weighting</a:t>
            </a:r>
          </a:p>
          <a:p>
            <a:pPr>
              <a:lnSpc>
                <a:spcPct val="150000"/>
              </a:lnSpc>
              <a:buBlip>
                <a:blip r:embed="rId3"/>
              </a:buBlip>
            </a:pPr>
            <a:r>
              <a:rPr lang="en-US" altLang="ko-KR" sz="1800" dirty="0" smtClean="0">
                <a:latin typeface="Times New Roman" pitchFamily="18" charset="0"/>
                <a:cs typeface="Times New Roman" pitchFamily="18" charset="0"/>
              </a:rPr>
              <a:t>Bosch-</a:t>
            </a:r>
            <a:r>
              <a:rPr lang="en-US" altLang="ko-KR" sz="1800" dirty="0" err="1" smtClean="0">
                <a:latin typeface="Times New Roman" pitchFamily="18" charset="0"/>
                <a:cs typeface="Times New Roman" pitchFamily="18" charset="0"/>
              </a:rPr>
              <a:t>Domenech</a:t>
            </a:r>
            <a:r>
              <a:rPr lang="en-US" altLang="ko-KR" sz="1800" dirty="0" smtClean="0">
                <a:latin typeface="Times New Roman" pitchFamily="18" charset="0"/>
                <a:cs typeface="Times New Roman" pitchFamily="18" charset="0"/>
              </a:rPr>
              <a:t> and Silvestre (2013): the coarser elicitation method</a:t>
            </a:r>
          </a:p>
          <a:p>
            <a:pPr>
              <a:lnSpc>
                <a:spcPct val="150000"/>
              </a:lnSpc>
              <a:buBlip>
                <a:blip r:embed="rId3"/>
              </a:buBlip>
            </a:pPr>
            <a:r>
              <a:rPr lang="en-US" altLang="ko-KR" sz="1800" dirty="0" err="1" smtClean="0">
                <a:latin typeface="Times New Roman" pitchFamily="18" charset="0"/>
                <a:cs typeface="Times New Roman" pitchFamily="18" charset="0"/>
              </a:rPr>
              <a:t>Hirscharuer</a:t>
            </a:r>
            <a:r>
              <a:rPr lang="en-US" altLang="ko-KR" sz="1800" dirty="0" smtClean="0">
                <a:latin typeface="Times New Roman" pitchFamily="18" charset="0"/>
                <a:cs typeface="Times New Roman" pitchFamily="18" charset="0"/>
              </a:rPr>
              <a:t> et al. (2014): dropping inconsistent subjects</a:t>
            </a:r>
          </a:p>
          <a:p>
            <a:pPr>
              <a:lnSpc>
                <a:spcPct val="150000"/>
              </a:lnSpc>
              <a:buBlip>
                <a:blip r:embed="rId3"/>
              </a:buBlip>
            </a:pPr>
            <a:r>
              <a:rPr lang="en-US" altLang="ko-KR" sz="1800" dirty="0" err="1" smtClean="0">
                <a:latin typeface="Times New Roman" pitchFamily="18" charset="0"/>
                <a:cs typeface="Times New Roman" pitchFamily="18" charset="0"/>
              </a:rPr>
              <a:t>Dohmen</a:t>
            </a:r>
            <a:r>
              <a:rPr lang="en-US" altLang="ko-KR" sz="1800" dirty="0" smtClean="0">
                <a:latin typeface="Times New Roman" pitchFamily="18" charset="0"/>
                <a:cs typeface="Times New Roman" pitchFamily="18" charset="0"/>
              </a:rPr>
              <a:t> et al. (2011): used representative survey </a:t>
            </a:r>
          </a:p>
          <a:p>
            <a:pPr>
              <a:lnSpc>
                <a:spcPct val="150000"/>
              </a:lnSpc>
              <a:buBlip>
                <a:blip r:embed="rId3"/>
              </a:buBlip>
            </a:pPr>
            <a:r>
              <a:rPr lang="en-US" altLang="ko-KR" sz="1800" dirty="0" err="1" smtClean="0">
                <a:latin typeface="Times New Roman" pitchFamily="18" charset="0"/>
                <a:cs typeface="Times New Roman" pitchFamily="18" charset="0"/>
              </a:rPr>
              <a:t>Charness</a:t>
            </a:r>
            <a:r>
              <a:rPr lang="en-US" altLang="ko-KR" sz="1800" dirty="0" smtClean="0">
                <a:latin typeface="Times New Roman" pitchFamily="18" charset="0"/>
                <a:cs typeface="Times New Roman" pitchFamily="18" charset="0"/>
              </a:rPr>
              <a:t> et al. (2013): review paper</a:t>
            </a: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6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None/>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4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solidFill>
                <a:schemeClr val="tx1"/>
              </a:solidFill>
              <a:latin typeface="Times New Roman" pitchFamily="18" charset="0"/>
              <a:cs typeface="Times New Roman" pitchFamily="18" charset="0"/>
            </a:endParaRPr>
          </a:p>
        </p:txBody>
      </p:sp>
      <p:pic>
        <p:nvPicPr>
          <p:cNvPr id="1032" name="Picture 8"/>
          <p:cNvPicPr>
            <a:picLocks noChangeAspect="1" noChangeArrowheads="1"/>
          </p:cNvPicPr>
          <p:nvPr/>
        </p:nvPicPr>
        <p:blipFill>
          <a:blip r:embed="rId5" cstate="print"/>
          <a:srcRect/>
          <a:stretch>
            <a:fillRect/>
          </a:stretch>
        </p:blipFill>
        <p:spPr bwMode="auto">
          <a:xfrm>
            <a:off x="7740352" y="116632"/>
            <a:ext cx="1279798" cy="1798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661472"/>
            <a:ext cx="8229600" cy="369332"/>
          </a:xfrm>
          <a:gradFill>
            <a:gsLst>
              <a:gs pos="0">
                <a:schemeClr val="accent1">
                  <a:tint val="66000"/>
                  <a:satMod val="160000"/>
                  <a:alpha val="50000"/>
                </a:schemeClr>
              </a:gs>
              <a:gs pos="50000">
                <a:schemeClr val="accent1">
                  <a:tint val="44500"/>
                  <a:satMod val="160000"/>
                </a:schemeClr>
              </a:gs>
              <a:gs pos="100000">
                <a:schemeClr val="accent1">
                  <a:tint val="23500"/>
                  <a:satMod val="160000"/>
                </a:schemeClr>
              </a:gs>
            </a:gsLst>
            <a:lin ang="5400000" scaled="0"/>
          </a:gradFill>
          <a:ln>
            <a:noFill/>
          </a:ln>
        </p:spPr>
        <p:txBody>
          <a:bodyPr wrap="square" lIns="0" tIns="0" rIns="0" bIns="0">
            <a:spAutoFit/>
          </a:bodyPr>
          <a:lstStyle/>
          <a:p>
            <a:pPr algn="l"/>
            <a:r>
              <a:rPr lang="en-US" altLang="ko-KR" sz="2400" b="1" dirty="0" smtClean="0">
                <a:latin typeface="Times New Roman" pitchFamily="18" charset="0"/>
                <a:cs typeface="Times New Roman" pitchFamily="18" charset="0"/>
              </a:rPr>
              <a:t>2. Experimental procedure</a:t>
            </a:r>
            <a:endParaRPr lang="ko-KR" altLang="en-US" sz="2400" dirty="0">
              <a:latin typeface="Times New Roman" pitchFamily="18" charset="0"/>
              <a:cs typeface="Times New Roman" pitchFamily="18" charset="0"/>
            </a:endParaRPr>
          </a:p>
        </p:txBody>
      </p:sp>
      <p:sp>
        <p:nvSpPr>
          <p:cNvPr id="3" name="부제목 2"/>
          <p:cNvSpPr>
            <a:spLocks noGrp="1"/>
          </p:cNvSpPr>
          <p:nvPr>
            <p:ph idx="1"/>
          </p:nvPr>
        </p:nvSpPr>
        <p:spPr>
          <a:noFill/>
          <a:ln>
            <a:noFill/>
          </a:ln>
        </p:spPr>
        <p:txBody>
          <a:bodyPr>
            <a:noAutofit/>
          </a:bodyPr>
          <a:lstStyle/>
          <a:p>
            <a:pPr>
              <a:lnSpc>
                <a:spcPct val="150000"/>
              </a:lnSpc>
              <a:buBlip>
                <a:blip r:embed="rId3"/>
              </a:buBlip>
            </a:pPr>
            <a:r>
              <a:rPr lang="en-US" altLang="ko-KR" sz="1800" dirty="0" smtClean="0">
                <a:latin typeface="Times New Roman" pitchFamily="18" charset="0"/>
                <a:cs typeface="Times New Roman" pitchFamily="18" charset="0"/>
              </a:rPr>
              <a:t>Subjects: 161 undergraduate students at </a:t>
            </a:r>
            <a:r>
              <a:rPr lang="en-US" altLang="ko-KR" sz="1800" dirty="0" err="1" smtClean="0">
                <a:latin typeface="Times New Roman" pitchFamily="18" charset="0"/>
                <a:cs typeface="Times New Roman" pitchFamily="18" charset="0"/>
              </a:rPr>
              <a:t>Dankook</a:t>
            </a:r>
            <a:r>
              <a:rPr lang="en-US" altLang="ko-KR" sz="1800" dirty="0" smtClean="0">
                <a:latin typeface="Times New Roman" pitchFamily="18" charset="0"/>
                <a:cs typeface="Times New Roman" pitchFamily="18" charset="0"/>
              </a:rPr>
              <a:t> University from 6 classes</a:t>
            </a:r>
          </a:p>
          <a:p>
            <a:pPr>
              <a:lnSpc>
                <a:spcPct val="150000"/>
              </a:lnSpc>
              <a:buBlip>
                <a:blip r:embed="rId3"/>
              </a:buBlip>
            </a:pPr>
            <a:r>
              <a:rPr lang="en-US" altLang="ko-KR" sz="1800" dirty="0" smtClean="0">
                <a:latin typeface="Times New Roman" pitchFamily="18" charset="0"/>
                <a:cs typeface="Times New Roman" pitchFamily="18" charset="0"/>
              </a:rPr>
              <a:t>Preparation </a:t>
            </a:r>
          </a:p>
          <a:p>
            <a:pPr lvl="1">
              <a:lnSpc>
                <a:spcPct val="150000"/>
              </a:lnSpc>
              <a:buBlip>
                <a:blip r:embed="rId4"/>
              </a:buBlip>
            </a:pPr>
            <a:r>
              <a:rPr lang="en-US" altLang="ko-KR" sz="1600" dirty="0" smtClean="0">
                <a:latin typeface="Times New Roman" pitchFamily="18" charset="0"/>
                <a:cs typeface="Times New Roman" pitchFamily="18" charset="0"/>
              </a:rPr>
              <a:t>Each subject enters the lab with her own USB to save answers in </a:t>
            </a:r>
          </a:p>
          <a:p>
            <a:pPr lvl="1">
              <a:lnSpc>
                <a:spcPct val="150000"/>
              </a:lnSpc>
              <a:buBlip>
                <a:blip r:embed="rId4"/>
              </a:buBlip>
            </a:pPr>
            <a:r>
              <a:rPr lang="en-US" altLang="ko-KR" sz="1600" dirty="0" smtClean="0">
                <a:latin typeface="Times New Roman" pitchFamily="18" charset="0"/>
                <a:cs typeface="Times New Roman" pitchFamily="18" charset="0"/>
              </a:rPr>
              <a:t>She/he answers questionnaires constructed with VB embedded in MS Excel on the monitor</a:t>
            </a:r>
          </a:p>
          <a:p>
            <a:pPr>
              <a:lnSpc>
                <a:spcPct val="150000"/>
              </a:lnSpc>
              <a:buBlip>
                <a:blip r:embed="rId3"/>
              </a:buBlip>
            </a:pPr>
            <a:r>
              <a:rPr lang="en-US" altLang="ko-KR" sz="1800" dirty="0" smtClean="0">
                <a:latin typeface="Times New Roman" pitchFamily="18" charset="0"/>
                <a:cs typeface="Times New Roman" pitchFamily="18" charset="0"/>
              </a:rPr>
              <a:t>Stage 1: Personal characteristics survey</a:t>
            </a:r>
          </a:p>
          <a:p>
            <a:pPr lvl="1">
              <a:lnSpc>
                <a:spcPct val="150000"/>
              </a:lnSpc>
              <a:buBlip>
                <a:blip r:embed="rId4"/>
              </a:buBlip>
            </a:pPr>
            <a:r>
              <a:rPr lang="en-US" altLang="ko-KR" sz="1600" dirty="0" smtClean="0">
                <a:latin typeface="Times New Roman" pitchFamily="18" charset="0"/>
                <a:cs typeface="Times New Roman" pitchFamily="18" charset="0"/>
              </a:rPr>
              <a:t>Sex, age, military service, the number of family members, the number of classes taken in Economics and Finance, religion, and average educational level of parents</a:t>
            </a:r>
          </a:p>
          <a:p>
            <a:pPr lvl="1">
              <a:lnSpc>
                <a:spcPct val="150000"/>
              </a:lnSpc>
              <a:buBlip>
                <a:blip r:embed="rId4"/>
              </a:buBlip>
            </a:pPr>
            <a:r>
              <a:rPr lang="en-US" altLang="ko-KR" sz="1600" dirty="0" smtClean="0">
                <a:latin typeface="Times New Roman" pitchFamily="18" charset="0"/>
                <a:cs typeface="Times New Roman" pitchFamily="18" charset="0"/>
              </a:rPr>
              <a:t>Some other characteristics such as GPA, yearly income, double major, the number of times to apply colleges</a:t>
            </a:r>
          </a:p>
          <a:p>
            <a:pPr lvl="1">
              <a:lnSpc>
                <a:spcPct val="150000"/>
              </a:lnSpc>
              <a:buBlip>
                <a:blip r:embed="rId4"/>
              </a:buBlip>
            </a:pPr>
            <a:r>
              <a:rPr lang="en-US" altLang="ko-KR" sz="1600" dirty="0" smtClean="0">
                <a:latin typeface="Times New Roman" pitchFamily="18" charset="0"/>
                <a:cs typeface="Times New Roman" pitchFamily="18" charset="0"/>
              </a:rPr>
              <a:t>Cognitive ability: from CRT in Frederick (2005) and WPT(</a:t>
            </a:r>
            <a:r>
              <a:rPr lang="en-US" altLang="ko-KR" sz="1600" dirty="0" err="1" smtClean="0">
                <a:latin typeface="Times New Roman" pitchFamily="18" charset="0"/>
                <a:cs typeface="Times New Roman" pitchFamily="18" charset="0"/>
              </a:rPr>
              <a:t>Wonderlic</a:t>
            </a:r>
            <a:r>
              <a:rPr lang="en-US" altLang="ko-KR" sz="1600" dirty="0" smtClean="0">
                <a:latin typeface="Times New Roman" pitchFamily="18" charset="0"/>
                <a:cs typeface="Times New Roman" pitchFamily="18" charset="0"/>
              </a:rPr>
              <a:t> Personnel Test)</a:t>
            </a:r>
            <a:endParaRPr lang="en-US" altLang="ko-KR" sz="14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solidFill>
                <a:schemeClr val="tx1"/>
              </a:solidFill>
              <a:latin typeface="Times New Roman" pitchFamily="18" charset="0"/>
              <a:cs typeface="Times New Roman" pitchFamily="18" charset="0"/>
            </a:endParaRPr>
          </a:p>
        </p:txBody>
      </p:sp>
      <p:pic>
        <p:nvPicPr>
          <p:cNvPr id="1032" name="Picture 8"/>
          <p:cNvPicPr>
            <a:picLocks noChangeAspect="1" noChangeArrowheads="1"/>
          </p:cNvPicPr>
          <p:nvPr/>
        </p:nvPicPr>
        <p:blipFill>
          <a:blip r:embed="rId5" cstate="print"/>
          <a:srcRect/>
          <a:stretch>
            <a:fillRect/>
          </a:stretch>
        </p:blipFill>
        <p:spPr bwMode="auto">
          <a:xfrm>
            <a:off x="7740352" y="116632"/>
            <a:ext cx="1279798" cy="1798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661472"/>
            <a:ext cx="8229600" cy="369332"/>
          </a:xfrm>
          <a:gradFill>
            <a:gsLst>
              <a:gs pos="0">
                <a:schemeClr val="accent1">
                  <a:tint val="66000"/>
                  <a:satMod val="160000"/>
                  <a:alpha val="50000"/>
                </a:schemeClr>
              </a:gs>
              <a:gs pos="50000">
                <a:schemeClr val="accent1">
                  <a:tint val="44500"/>
                  <a:satMod val="160000"/>
                </a:schemeClr>
              </a:gs>
              <a:gs pos="100000">
                <a:schemeClr val="accent1">
                  <a:tint val="23500"/>
                  <a:satMod val="160000"/>
                </a:schemeClr>
              </a:gs>
            </a:gsLst>
            <a:lin ang="5400000" scaled="0"/>
          </a:gradFill>
          <a:ln>
            <a:noFill/>
          </a:ln>
        </p:spPr>
        <p:txBody>
          <a:bodyPr wrap="square" lIns="0" tIns="0" rIns="0" bIns="0">
            <a:spAutoFit/>
          </a:bodyPr>
          <a:lstStyle/>
          <a:p>
            <a:pPr algn="l"/>
            <a:r>
              <a:rPr lang="en-US" altLang="ko-KR" sz="2400" b="1" dirty="0" smtClean="0">
                <a:latin typeface="Times New Roman" pitchFamily="18" charset="0"/>
                <a:cs typeface="Times New Roman" pitchFamily="18" charset="0"/>
              </a:rPr>
              <a:t>2. Experimental procedure</a:t>
            </a:r>
            <a:endParaRPr lang="ko-KR" altLang="en-US" sz="2400" dirty="0">
              <a:latin typeface="Times New Roman" pitchFamily="18" charset="0"/>
              <a:cs typeface="Times New Roman" pitchFamily="18" charset="0"/>
            </a:endParaRPr>
          </a:p>
        </p:txBody>
      </p:sp>
      <p:sp>
        <p:nvSpPr>
          <p:cNvPr id="3" name="부제목 2"/>
          <p:cNvSpPr>
            <a:spLocks noGrp="1"/>
          </p:cNvSpPr>
          <p:nvPr>
            <p:ph idx="1"/>
          </p:nvPr>
        </p:nvSpPr>
        <p:spPr>
          <a:noFill/>
          <a:ln>
            <a:noFill/>
          </a:ln>
        </p:spPr>
        <p:txBody>
          <a:bodyPr>
            <a:noAutofit/>
          </a:bodyPr>
          <a:lstStyle/>
          <a:p>
            <a:pPr lvl="1">
              <a:lnSpc>
                <a:spcPct val="150000"/>
              </a:lnSpc>
              <a:buBlip>
                <a:blip r:embed="rId3"/>
              </a:buBlip>
            </a:pPr>
            <a:r>
              <a:rPr lang="en-US" altLang="ko-KR" sz="1600" dirty="0" smtClean="0">
                <a:latin typeface="Times New Roman" pitchFamily="18" charset="0"/>
                <a:cs typeface="Times New Roman" pitchFamily="18" charset="0"/>
              </a:rPr>
              <a:t>Economic intelligence: 6 introductory questions from </a:t>
            </a:r>
            <a:r>
              <a:rPr lang="en-US" altLang="ko-KR" sz="1600" dirty="0" err="1" smtClean="0">
                <a:latin typeface="Times New Roman" pitchFamily="18" charset="0"/>
                <a:cs typeface="Times New Roman" pitchFamily="18" charset="0"/>
              </a:rPr>
              <a:t>Soper</a:t>
            </a:r>
            <a:r>
              <a:rPr lang="en-US" altLang="ko-KR" sz="1600" dirty="0" smtClean="0">
                <a:latin typeface="Times New Roman" pitchFamily="18" charset="0"/>
                <a:cs typeface="Times New Roman" pitchFamily="18" charset="0"/>
              </a:rPr>
              <a:t> and </a:t>
            </a:r>
            <a:r>
              <a:rPr lang="en-US" altLang="ko-KR" sz="1600" dirty="0" err="1" smtClean="0">
                <a:latin typeface="Times New Roman" pitchFamily="18" charset="0"/>
                <a:cs typeface="Times New Roman" pitchFamily="18" charset="0"/>
              </a:rPr>
              <a:t>Walstad</a:t>
            </a:r>
            <a:r>
              <a:rPr lang="en-US" altLang="ko-KR" sz="1600" dirty="0" smtClean="0">
                <a:latin typeface="Times New Roman" pitchFamily="18" charset="0"/>
                <a:cs typeface="Times New Roman" pitchFamily="18" charset="0"/>
              </a:rPr>
              <a:t> (1987)</a:t>
            </a:r>
          </a:p>
          <a:p>
            <a:pPr lvl="1">
              <a:lnSpc>
                <a:spcPct val="150000"/>
              </a:lnSpc>
              <a:buBlip>
                <a:blip r:embed="rId3"/>
              </a:buBlip>
            </a:pPr>
            <a:r>
              <a:rPr lang="en-US" altLang="ko-KR" sz="1600" dirty="0" smtClean="0">
                <a:latin typeface="Times New Roman" pitchFamily="18" charset="0"/>
                <a:cs typeface="Times New Roman" pitchFamily="18" charset="0"/>
              </a:rPr>
              <a:t>Experience of risky behaviors: lottery purchases, gambles, stock investment, money lending</a:t>
            </a:r>
          </a:p>
          <a:p>
            <a:pPr lvl="1">
              <a:lnSpc>
                <a:spcPct val="150000"/>
              </a:lnSpc>
              <a:buBlip>
                <a:blip r:embed="rId3"/>
              </a:buBlip>
            </a:pPr>
            <a:r>
              <a:rPr lang="en-US" altLang="ko-KR" sz="1600" dirty="0" smtClean="0">
                <a:latin typeface="Times New Roman" pitchFamily="18" charset="0"/>
                <a:cs typeface="Times New Roman" pitchFamily="18" charset="0"/>
              </a:rPr>
              <a:t>Subjective propensity to risk: absolute amount of lottery tickets subjects are willing to pay, and subjective risk attitude </a:t>
            </a:r>
            <a:endParaRPr lang="en-US" altLang="ko-KR" sz="1800" dirty="0" smtClean="0">
              <a:latin typeface="Times New Roman" pitchFamily="18" charset="0"/>
              <a:cs typeface="Times New Roman" pitchFamily="18" charset="0"/>
            </a:endParaRPr>
          </a:p>
          <a:p>
            <a:pPr>
              <a:lnSpc>
                <a:spcPct val="150000"/>
              </a:lnSpc>
              <a:buBlip>
                <a:blip r:embed="rId4"/>
              </a:buBlip>
            </a:pPr>
            <a:r>
              <a:rPr lang="en-US" altLang="ko-KR" sz="1800" dirty="0" smtClean="0">
                <a:latin typeface="Times New Roman" pitchFamily="18" charset="0"/>
                <a:cs typeface="Times New Roman" pitchFamily="18" charset="0"/>
              </a:rPr>
              <a:t>Stage 2: Replication of the HL method </a:t>
            </a:r>
          </a:p>
          <a:p>
            <a:pPr lvl="1">
              <a:lnSpc>
                <a:spcPct val="150000"/>
              </a:lnSpc>
              <a:buBlip>
                <a:blip r:embed="rId3"/>
              </a:buBlip>
            </a:pPr>
            <a:r>
              <a:rPr lang="en-US" altLang="ko-KR" sz="1600" dirty="0" smtClean="0">
                <a:latin typeface="Times New Roman" pitchFamily="18" charset="0"/>
                <a:cs typeface="Times New Roman" pitchFamily="18" charset="0"/>
              </a:rPr>
              <a:t>It begins with instruction and two sample lottery choices</a:t>
            </a:r>
          </a:p>
          <a:p>
            <a:pPr lvl="1">
              <a:lnSpc>
                <a:spcPct val="150000"/>
              </a:lnSpc>
              <a:buBlip>
                <a:blip r:embed="rId3"/>
              </a:buBlip>
            </a:pPr>
            <a:r>
              <a:rPr lang="en-US" altLang="ko-KR" sz="1600" dirty="0" smtClean="0">
                <a:latin typeface="Times New Roman" pitchFamily="18" charset="0"/>
                <a:cs typeface="Times New Roman" pitchFamily="18" charset="0"/>
              </a:rPr>
              <a:t>The HL method (5.1 session): 10 random choices between option A  and option B and each option has probability weighting and fixed rewards </a:t>
            </a:r>
          </a:p>
          <a:p>
            <a:pPr>
              <a:lnSpc>
                <a:spcPct val="150000"/>
              </a:lnSpc>
              <a:buBlip>
                <a:blip r:embed="rId4"/>
              </a:buBlip>
            </a:pPr>
            <a:endParaRPr lang="en-US" altLang="ko-KR" sz="1800" dirty="0" smtClean="0">
              <a:latin typeface="Times New Roman" pitchFamily="18" charset="0"/>
              <a:cs typeface="Times New Roman" pitchFamily="18" charset="0"/>
            </a:endParaRPr>
          </a:p>
          <a:p>
            <a:pPr>
              <a:lnSpc>
                <a:spcPct val="150000"/>
              </a:lnSpc>
              <a:buBlip>
                <a:blip r:embed="rId4"/>
              </a:buBlip>
            </a:pPr>
            <a:endParaRPr lang="en-US" altLang="ko-KR" sz="1800" dirty="0" smtClean="0">
              <a:latin typeface="Times New Roman" pitchFamily="18" charset="0"/>
              <a:cs typeface="Times New Roman" pitchFamily="18" charset="0"/>
            </a:endParaRPr>
          </a:p>
          <a:p>
            <a:pPr>
              <a:lnSpc>
                <a:spcPct val="150000"/>
              </a:lnSpc>
              <a:buBlip>
                <a:blip r:embed="rId4"/>
              </a:buBlip>
            </a:pPr>
            <a:endParaRPr lang="en-US" altLang="ko-KR" sz="1800" dirty="0" smtClean="0">
              <a:latin typeface="Times New Roman" pitchFamily="18" charset="0"/>
              <a:cs typeface="Times New Roman" pitchFamily="18" charset="0"/>
            </a:endParaRPr>
          </a:p>
          <a:p>
            <a:pPr>
              <a:lnSpc>
                <a:spcPct val="150000"/>
              </a:lnSpc>
              <a:buBlip>
                <a:blip r:embed="rId4"/>
              </a:buBlip>
            </a:pPr>
            <a:endParaRPr lang="en-US" altLang="ko-KR" sz="1800" dirty="0" smtClean="0">
              <a:latin typeface="Times New Roman" pitchFamily="18" charset="0"/>
              <a:cs typeface="Times New Roman" pitchFamily="18" charset="0"/>
            </a:endParaRPr>
          </a:p>
          <a:p>
            <a:pPr>
              <a:lnSpc>
                <a:spcPct val="150000"/>
              </a:lnSpc>
              <a:buBlip>
                <a:blip r:embed="rId4"/>
              </a:buBlip>
            </a:pPr>
            <a:endParaRPr lang="en-US" altLang="ko-KR" sz="1800" dirty="0" smtClean="0">
              <a:solidFill>
                <a:schemeClr val="tx1"/>
              </a:solidFill>
              <a:latin typeface="Times New Roman" pitchFamily="18" charset="0"/>
              <a:cs typeface="Times New Roman" pitchFamily="18" charset="0"/>
            </a:endParaRPr>
          </a:p>
        </p:txBody>
      </p:sp>
      <p:pic>
        <p:nvPicPr>
          <p:cNvPr id="1032" name="Picture 8"/>
          <p:cNvPicPr>
            <a:picLocks noChangeAspect="1" noChangeArrowheads="1"/>
          </p:cNvPicPr>
          <p:nvPr/>
        </p:nvPicPr>
        <p:blipFill>
          <a:blip r:embed="rId5" cstate="print"/>
          <a:srcRect/>
          <a:stretch>
            <a:fillRect/>
          </a:stretch>
        </p:blipFill>
        <p:spPr bwMode="auto">
          <a:xfrm>
            <a:off x="7740352" y="116632"/>
            <a:ext cx="1279798" cy="1798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661472"/>
            <a:ext cx="8229600" cy="369332"/>
          </a:xfrm>
          <a:gradFill>
            <a:gsLst>
              <a:gs pos="0">
                <a:schemeClr val="accent1">
                  <a:tint val="66000"/>
                  <a:satMod val="160000"/>
                  <a:alpha val="50000"/>
                </a:schemeClr>
              </a:gs>
              <a:gs pos="50000">
                <a:schemeClr val="accent1">
                  <a:tint val="44500"/>
                  <a:satMod val="160000"/>
                </a:schemeClr>
              </a:gs>
              <a:gs pos="100000">
                <a:schemeClr val="accent1">
                  <a:tint val="23500"/>
                  <a:satMod val="160000"/>
                </a:schemeClr>
              </a:gs>
            </a:gsLst>
            <a:lin ang="5400000" scaled="0"/>
          </a:gradFill>
          <a:ln>
            <a:noFill/>
          </a:ln>
        </p:spPr>
        <p:txBody>
          <a:bodyPr wrap="square" lIns="0" tIns="0" rIns="0" bIns="0">
            <a:spAutoFit/>
          </a:bodyPr>
          <a:lstStyle/>
          <a:p>
            <a:pPr algn="l"/>
            <a:r>
              <a:rPr lang="en-US" altLang="ko-KR" sz="2400" b="1" dirty="0" smtClean="0">
                <a:latin typeface="Times New Roman" pitchFamily="18" charset="0"/>
                <a:cs typeface="Times New Roman" pitchFamily="18" charset="0"/>
              </a:rPr>
              <a:t>2. Experimental procedure</a:t>
            </a:r>
            <a:endParaRPr lang="ko-KR" altLang="en-US" sz="2400" dirty="0">
              <a:latin typeface="Times New Roman" pitchFamily="18" charset="0"/>
              <a:cs typeface="Times New Roman" pitchFamily="18" charset="0"/>
            </a:endParaRPr>
          </a:p>
        </p:txBody>
      </p:sp>
      <p:sp>
        <p:nvSpPr>
          <p:cNvPr id="3" name="부제목 2"/>
          <p:cNvSpPr>
            <a:spLocks noGrp="1"/>
          </p:cNvSpPr>
          <p:nvPr>
            <p:ph idx="1"/>
          </p:nvPr>
        </p:nvSpPr>
        <p:spPr>
          <a:noFill/>
          <a:ln>
            <a:noFill/>
          </a:ln>
        </p:spPr>
        <p:txBody>
          <a:bodyPr>
            <a:noAutofit/>
          </a:bodyPr>
          <a:lstStyle/>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solidFill>
                <a:schemeClr val="tx1"/>
              </a:solidFill>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solidFill>
                <a:schemeClr val="tx1"/>
              </a:solidFill>
              <a:latin typeface="Times New Roman" pitchFamily="18" charset="0"/>
              <a:cs typeface="Times New Roman" pitchFamily="18" charset="0"/>
            </a:endParaRPr>
          </a:p>
        </p:txBody>
      </p:sp>
      <p:pic>
        <p:nvPicPr>
          <p:cNvPr id="1032" name="Picture 8"/>
          <p:cNvPicPr>
            <a:picLocks noChangeAspect="1" noChangeArrowheads="1"/>
          </p:cNvPicPr>
          <p:nvPr/>
        </p:nvPicPr>
        <p:blipFill>
          <a:blip r:embed="rId4" cstate="print"/>
          <a:srcRect/>
          <a:stretch>
            <a:fillRect/>
          </a:stretch>
        </p:blipFill>
        <p:spPr bwMode="auto">
          <a:xfrm>
            <a:off x="7740352" y="116632"/>
            <a:ext cx="1279798" cy="179834"/>
          </a:xfrm>
          <a:prstGeom prst="rect">
            <a:avLst/>
          </a:prstGeom>
          <a:noFill/>
          <a:ln w="9525">
            <a:noFill/>
            <a:miter lim="800000"/>
            <a:headEnd/>
            <a:tailEnd/>
          </a:ln>
        </p:spPr>
      </p:pic>
      <p:pic>
        <p:nvPicPr>
          <p:cNvPr id="1030" name="Picture 6"/>
          <p:cNvPicPr>
            <a:picLocks noChangeAspect="1" noChangeArrowheads="1"/>
          </p:cNvPicPr>
          <p:nvPr/>
        </p:nvPicPr>
        <p:blipFill>
          <a:blip r:embed="rId5" cstate="print"/>
          <a:srcRect/>
          <a:stretch>
            <a:fillRect/>
          </a:stretch>
        </p:blipFill>
        <p:spPr bwMode="auto">
          <a:xfrm>
            <a:off x="1619672" y="1556792"/>
            <a:ext cx="5753100" cy="2520281"/>
          </a:xfrm>
          <a:prstGeom prst="rect">
            <a:avLst/>
          </a:prstGeom>
          <a:noFill/>
          <a:ln w="9525">
            <a:noFill/>
            <a:miter lim="800000"/>
            <a:headEnd/>
            <a:tailEnd/>
          </a:ln>
        </p:spPr>
      </p:pic>
      <p:pic>
        <p:nvPicPr>
          <p:cNvPr id="1036" name="Picture 12"/>
          <p:cNvPicPr>
            <a:picLocks noChangeAspect="1" noChangeArrowheads="1"/>
          </p:cNvPicPr>
          <p:nvPr/>
        </p:nvPicPr>
        <p:blipFill>
          <a:blip r:embed="rId6" cstate="print"/>
          <a:srcRect/>
          <a:stretch>
            <a:fillRect/>
          </a:stretch>
        </p:blipFill>
        <p:spPr bwMode="auto">
          <a:xfrm>
            <a:off x="1619672" y="4149080"/>
            <a:ext cx="5760640" cy="2076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57200" y="661472"/>
            <a:ext cx="8229600" cy="369332"/>
          </a:xfrm>
          <a:gradFill>
            <a:gsLst>
              <a:gs pos="0">
                <a:schemeClr val="accent1">
                  <a:tint val="66000"/>
                  <a:satMod val="160000"/>
                  <a:alpha val="50000"/>
                </a:schemeClr>
              </a:gs>
              <a:gs pos="50000">
                <a:schemeClr val="accent1">
                  <a:tint val="44500"/>
                  <a:satMod val="160000"/>
                </a:schemeClr>
              </a:gs>
              <a:gs pos="100000">
                <a:schemeClr val="accent1">
                  <a:tint val="23500"/>
                  <a:satMod val="160000"/>
                </a:schemeClr>
              </a:gs>
            </a:gsLst>
            <a:lin ang="5400000" scaled="0"/>
          </a:gradFill>
          <a:ln>
            <a:noFill/>
          </a:ln>
        </p:spPr>
        <p:txBody>
          <a:bodyPr wrap="square" lIns="0" tIns="0" rIns="0" bIns="0">
            <a:spAutoFit/>
          </a:bodyPr>
          <a:lstStyle/>
          <a:p>
            <a:pPr algn="l"/>
            <a:r>
              <a:rPr lang="en-US" altLang="ko-KR" sz="2400" b="1" dirty="0" smtClean="0">
                <a:latin typeface="Times New Roman" pitchFamily="18" charset="0"/>
                <a:cs typeface="Times New Roman" pitchFamily="18" charset="0"/>
              </a:rPr>
              <a:t>2. Experimental procedure</a:t>
            </a:r>
            <a:endParaRPr lang="ko-KR" altLang="en-US" sz="2400" dirty="0">
              <a:latin typeface="Times New Roman" pitchFamily="18" charset="0"/>
              <a:cs typeface="Times New Roman" pitchFamily="18" charset="0"/>
            </a:endParaRPr>
          </a:p>
        </p:txBody>
      </p:sp>
      <p:sp>
        <p:nvSpPr>
          <p:cNvPr id="3" name="부제목 2"/>
          <p:cNvSpPr>
            <a:spLocks noGrp="1"/>
          </p:cNvSpPr>
          <p:nvPr>
            <p:ph idx="1"/>
          </p:nvPr>
        </p:nvSpPr>
        <p:spPr>
          <a:noFill/>
          <a:ln>
            <a:noFill/>
          </a:ln>
        </p:spPr>
        <p:txBody>
          <a:bodyPr>
            <a:noAutofit/>
          </a:bodyPr>
          <a:lstStyle/>
          <a:p>
            <a:pPr>
              <a:lnSpc>
                <a:spcPct val="150000"/>
              </a:lnSpc>
              <a:buBlip>
                <a:blip r:embed="rId3"/>
              </a:buBlip>
            </a:pPr>
            <a:r>
              <a:rPr lang="en-US" altLang="ko-KR" sz="1800" dirty="0" smtClean="0">
                <a:latin typeface="Times New Roman" pitchFamily="18" charset="0"/>
                <a:cs typeface="Times New Roman" pitchFamily="18" charset="0"/>
              </a:rPr>
              <a:t>Stage 3: Main sessions </a:t>
            </a:r>
            <a:endParaRPr lang="en-US" altLang="ko-KR" sz="1600" dirty="0" smtClean="0">
              <a:latin typeface="Times New Roman" pitchFamily="18" charset="0"/>
              <a:cs typeface="Times New Roman" pitchFamily="18" charset="0"/>
            </a:endParaRPr>
          </a:p>
          <a:p>
            <a:pPr lvl="1">
              <a:lnSpc>
                <a:spcPct val="150000"/>
              </a:lnSpc>
              <a:buBlip>
                <a:blip r:embed="rId4"/>
              </a:buBlip>
            </a:pPr>
            <a:r>
              <a:rPr lang="en-US" altLang="ko-KR" sz="1600" dirty="0" smtClean="0">
                <a:latin typeface="Times New Roman" pitchFamily="18" charset="0"/>
                <a:cs typeface="Times New Roman" pitchFamily="18" charset="0"/>
              </a:rPr>
              <a:t>The first session (6.1): 6 choices between option A and option B, and in each option, there are 2 lottery tickets with changing rewards and probability 1/2</a:t>
            </a:r>
          </a:p>
          <a:p>
            <a:pPr lvl="1">
              <a:lnSpc>
                <a:spcPct val="150000"/>
              </a:lnSpc>
              <a:buBlip>
                <a:blip r:embed="rId4"/>
              </a:buBlip>
            </a:pPr>
            <a:endParaRPr lang="en-US" altLang="ko-KR" sz="1600" dirty="0" smtClean="0">
              <a:latin typeface="Times New Roman" pitchFamily="18" charset="0"/>
              <a:cs typeface="Times New Roman" pitchFamily="18" charset="0"/>
            </a:endParaRPr>
          </a:p>
          <a:p>
            <a:pPr>
              <a:lnSpc>
                <a:spcPct val="150000"/>
              </a:lnSpc>
              <a:buNone/>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600" dirty="0" smtClean="0">
              <a:latin typeface="Times New Roman" pitchFamily="18" charset="0"/>
              <a:cs typeface="Times New Roman" pitchFamily="18" charset="0"/>
            </a:endParaRPr>
          </a:p>
          <a:p>
            <a:pPr lvl="1">
              <a:lnSpc>
                <a:spcPct val="150000"/>
              </a:lnSpc>
              <a:buBlip>
                <a:blip r:embed="rId4"/>
              </a:buBlip>
            </a:pPr>
            <a:endParaRPr lang="en-US" altLang="ko-KR" sz="14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latin typeface="Times New Roman" pitchFamily="18" charset="0"/>
              <a:cs typeface="Times New Roman" pitchFamily="18" charset="0"/>
            </a:endParaRPr>
          </a:p>
          <a:p>
            <a:pPr>
              <a:lnSpc>
                <a:spcPct val="150000"/>
              </a:lnSpc>
              <a:buBlip>
                <a:blip r:embed="rId3"/>
              </a:buBlip>
            </a:pPr>
            <a:endParaRPr lang="en-US" altLang="ko-KR" sz="1800" dirty="0" smtClean="0">
              <a:solidFill>
                <a:schemeClr val="tx1"/>
              </a:solidFill>
              <a:latin typeface="Times New Roman" pitchFamily="18" charset="0"/>
              <a:cs typeface="Times New Roman" pitchFamily="18" charset="0"/>
            </a:endParaRPr>
          </a:p>
        </p:txBody>
      </p:sp>
      <p:pic>
        <p:nvPicPr>
          <p:cNvPr id="1032" name="Picture 8"/>
          <p:cNvPicPr>
            <a:picLocks noChangeAspect="1" noChangeArrowheads="1"/>
          </p:cNvPicPr>
          <p:nvPr/>
        </p:nvPicPr>
        <p:blipFill>
          <a:blip r:embed="rId5" cstate="print"/>
          <a:srcRect/>
          <a:stretch>
            <a:fillRect/>
          </a:stretch>
        </p:blipFill>
        <p:spPr bwMode="auto">
          <a:xfrm>
            <a:off x="7740352" y="116632"/>
            <a:ext cx="1279798" cy="179834"/>
          </a:xfrm>
          <a:prstGeom prst="rect">
            <a:avLst/>
          </a:prstGeom>
          <a:noFill/>
          <a:ln w="9525">
            <a:noFill/>
            <a:miter lim="800000"/>
            <a:headEnd/>
            <a:tailEnd/>
          </a:ln>
        </p:spPr>
      </p:pic>
      <p:pic>
        <p:nvPicPr>
          <p:cNvPr id="6" name="Picture 2"/>
          <p:cNvPicPr>
            <a:picLocks noChangeAspect="1" noChangeArrowheads="1"/>
          </p:cNvPicPr>
          <p:nvPr/>
        </p:nvPicPr>
        <p:blipFill>
          <a:blip r:embed="rId6" cstate="print"/>
          <a:srcRect/>
          <a:stretch>
            <a:fillRect/>
          </a:stretch>
        </p:blipFill>
        <p:spPr bwMode="auto">
          <a:xfrm>
            <a:off x="1475656" y="3140968"/>
            <a:ext cx="6097141" cy="26642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8_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7_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5_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6_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4_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_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2_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1064</TotalTime>
  <Words>2395</Words>
  <Application>Microsoft Office PowerPoint</Application>
  <PresentationFormat>화면 슬라이드 쇼(4:3)</PresentationFormat>
  <Paragraphs>649</Paragraphs>
  <Slides>26</Slides>
  <Notes>25</Notes>
  <HiddenSlides>0</HiddenSlides>
  <MMClips>0</MMClips>
  <ScaleCrop>false</ScaleCrop>
  <HeadingPairs>
    <vt:vector size="6" baseType="variant">
      <vt:variant>
        <vt:lpstr>테마</vt:lpstr>
      </vt:variant>
      <vt:variant>
        <vt:i4>10</vt:i4>
      </vt:variant>
      <vt:variant>
        <vt:lpstr>포함된 OLE 서버</vt:lpstr>
      </vt:variant>
      <vt:variant>
        <vt:i4>1</vt:i4>
      </vt:variant>
      <vt:variant>
        <vt:lpstr>슬라이드 제목</vt:lpstr>
      </vt:variant>
      <vt:variant>
        <vt:i4>26</vt:i4>
      </vt:variant>
    </vt:vector>
  </HeadingPairs>
  <TitlesOfParts>
    <vt:vector size="37" baseType="lpstr">
      <vt:lpstr>Office 테마</vt:lpstr>
      <vt:lpstr>8_디자인 사용자 지정</vt:lpstr>
      <vt:lpstr>7_디자인 사용자 지정</vt:lpstr>
      <vt:lpstr>5_디자인 사용자 지정</vt:lpstr>
      <vt:lpstr>6_디자인 사용자 지정</vt:lpstr>
      <vt:lpstr>3_디자인 사용자 지정</vt:lpstr>
      <vt:lpstr>4_디자인 사용자 지정</vt:lpstr>
      <vt:lpstr>1_디자인 사용자 지정</vt:lpstr>
      <vt:lpstr>2_디자인 사용자 지정</vt:lpstr>
      <vt:lpstr>디자인 사용자 지정</vt:lpstr>
      <vt:lpstr>Equation</vt:lpstr>
      <vt:lpstr>A New Index of Risk Aversion*</vt:lpstr>
      <vt:lpstr>1. Introduction – motivation and contribution</vt:lpstr>
      <vt:lpstr>1. Introduction - Holt and Laury (2002) (HL)</vt:lpstr>
      <vt:lpstr>1. Introduction - (HL) con’t</vt:lpstr>
      <vt:lpstr>1. Introduction – attempts to overcome the HL</vt:lpstr>
      <vt:lpstr>2. Experimental procedure</vt:lpstr>
      <vt:lpstr>2. Experimental procedure</vt:lpstr>
      <vt:lpstr>2. Experimental procedure</vt:lpstr>
      <vt:lpstr>2. Experimental procedure</vt:lpstr>
      <vt:lpstr>2. Experimental procedure</vt:lpstr>
      <vt:lpstr>2. Experimental procedure</vt:lpstr>
      <vt:lpstr>2. Experimental procedure</vt:lpstr>
      <vt:lpstr>3.1 Advantage of our experiment</vt:lpstr>
      <vt:lpstr>3.1 Supplemental process: use of additional information</vt:lpstr>
      <vt:lpstr>3.1 Supplemental process (con’t)</vt:lpstr>
      <vt:lpstr>3.1 Ordered risk aversion</vt:lpstr>
      <vt:lpstr>3.1 Quantile normalization</vt:lpstr>
      <vt:lpstr>3.1 Quantile normalization (con’t)</vt:lpstr>
      <vt:lpstr>3.2 Data</vt:lpstr>
      <vt:lpstr>3.2 Data</vt:lpstr>
      <vt:lpstr>4. Risk aversion and personal characteristics</vt:lpstr>
      <vt:lpstr>4. Risk aversion and personal characteristics</vt:lpstr>
      <vt:lpstr>4. Risk aversion and personal characteristics</vt:lpstr>
      <vt:lpstr>4. Risk aversion and personal characteristics</vt:lpstr>
      <vt:lpstr>4. Risk aversion and personal characteristics</vt:lpstr>
      <vt:lpstr>5. 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Risk Aversion Related to Asymmetric Information and Decision Making Time under Uncertainty?: Experimental Evidence</dc:title>
  <dc:creator>redlump</dc:creator>
  <cp:lastModifiedBy>redlump</cp:lastModifiedBy>
  <cp:revision>70</cp:revision>
  <dcterms:created xsi:type="dcterms:W3CDTF">2014-04-22T06:27:40Z</dcterms:created>
  <dcterms:modified xsi:type="dcterms:W3CDTF">2014-06-17T06:37:33Z</dcterms:modified>
</cp:coreProperties>
</file>