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7" r:id="rId3"/>
    <p:sldId id="314" r:id="rId4"/>
    <p:sldId id="286" r:id="rId5"/>
    <p:sldId id="319" r:id="rId6"/>
    <p:sldId id="320" r:id="rId7"/>
    <p:sldId id="321" r:id="rId8"/>
    <p:sldId id="322" r:id="rId9"/>
    <p:sldId id="315" r:id="rId10"/>
    <p:sldId id="316" r:id="rId11"/>
    <p:sldId id="317" r:id="rId12"/>
    <p:sldId id="318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268" r:id="rId31"/>
  </p:sldIdLst>
  <p:sldSz cx="9144000" cy="6858000" type="screen4x3"/>
  <p:notesSz cx="6797675" cy="9926638"/>
  <p:embeddedFontLst>
    <p:embeddedFont>
      <p:font typeface="서울남산체 B" panose="02020603020101020101" pitchFamily="18" charset="-127"/>
      <p:regular r:id="rId34"/>
    </p:embeddedFont>
    <p:embeddedFont>
      <p:font typeface="08서울남산체 B" panose="02020603020101020101" pitchFamily="18" charset="-127"/>
      <p:regular r:id="rId35"/>
    </p:embeddedFont>
    <p:embeddedFont>
      <p:font typeface="맑은 고딕" panose="020B0503020000020004" pitchFamily="50" charset="-127"/>
      <p:regular r:id="rId36"/>
      <p:bold r:id="rId37"/>
    </p:embeddedFont>
    <p:embeddedFont>
      <p:font typeface="서울남산체 M" panose="02020603020101020101" pitchFamily="18" charset="-127"/>
      <p:regular r:id="rId38"/>
    </p:embeddedFont>
    <p:embeddedFont>
      <p:font typeface="서울남산체 EB" panose="02020603020101020101" pitchFamily="18" charset="-127"/>
      <p:regular r:id="rId39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8" autoAdjust="0"/>
    <p:restoredTop sz="94433" autoAdjust="0"/>
  </p:normalViewPr>
  <p:slideViewPr>
    <p:cSldViewPr>
      <p:cViewPr varScale="1">
        <p:scale>
          <a:sx n="123" d="100"/>
          <a:sy n="123" d="100"/>
        </p:scale>
        <p:origin x="-1098" y="-90"/>
      </p:cViewPr>
      <p:guideLst>
        <p:guide orient="horz"/>
        <p:guide pos="2880"/>
        <p:guide pos="295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4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254FB-8789-4C64-A304-EC4537FC6031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49237-155C-4E4C-B535-9BEF9AE5B9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44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34D4D-1609-4F27-B5A3-3E1BADC74D6A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79A5A-5816-4D0C-9356-5D08DB39F5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867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44E6-26C5-42AB-B807-E2C9089135B4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42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1300-2A10-4302-B5FC-5C2B98F73271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73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ADD9-D7E4-4929-8230-54F52745DF84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11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575350"/>
          </a:xfrm>
        </p:spPr>
        <p:txBody>
          <a:bodyPr/>
          <a:lstStyle>
            <a:lvl1pPr marL="342900" indent="-342900">
              <a:lnSpc>
                <a:spcPct val="130000"/>
              </a:lnSpc>
              <a:spcBef>
                <a:spcPts val="1000"/>
              </a:spcBef>
              <a:spcAft>
                <a:spcPts val="200"/>
              </a:spcAft>
              <a:buFontTx/>
              <a:buBlip>
                <a:blip r:embed="rId2"/>
              </a:buBlip>
              <a:defRPr sz="2000">
                <a:latin typeface="서울남산체 M" pitchFamily="18" charset="-127"/>
                <a:ea typeface="서울남산체 M" pitchFamily="18" charset="-127"/>
              </a:defRPr>
            </a:lvl1pPr>
            <a:lvl2pPr marL="630238" indent="-269875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  <a:buFontTx/>
              <a:buBlip>
                <a:blip r:embed="rId3"/>
              </a:buBlip>
              <a:tabLst/>
              <a:defRPr sz="1600">
                <a:latin typeface="서울남산체 M" pitchFamily="18" charset="-127"/>
                <a:ea typeface="서울남산체 M" pitchFamily="18" charset="-127"/>
              </a:defRPr>
            </a:lvl2pPr>
            <a:lvl3pPr marL="900113" indent="-1651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  <a:buFont typeface="서울남산체 M" pitchFamily="18" charset="-127"/>
              <a:buChar char="–"/>
              <a:defRPr lang="ko-KR" altLang="en-US" sz="1400" kern="1200" smtClean="0">
                <a:solidFill>
                  <a:schemeClr val="tx1"/>
                </a:solidFill>
                <a:latin typeface="서울남산체 M" pitchFamily="18" charset="-127"/>
                <a:ea typeface="서울남산체 M" pitchFamily="18" charset="-127"/>
                <a:cs typeface="+mn-cs"/>
              </a:defRPr>
            </a:lvl3pPr>
            <a:lvl4pPr marL="1158875" indent="-2286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·"/>
              <a:defRPr lang="ko-KR" altLang="en-US" sz="1200" kern="1200" smtClean="0">
                <a:solidFill>
                  <a:schemeClr val="tx1"/>
                </a:solidFill>
                <a:latin typeface="서울남산체 M" pitchFamily="18" charset="-127"/>
                <a:ea typeface="서울남산체 M" pitchFamily="18" charset="-127"/>
                <a:cs typeface="+mn-cs"/>
              </a:defRPr>
            </a:lvl4pPr>
            <a:lvl5pPr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  <a:defRPr>
                <a:latin typeface="서울남산체 M" pitchFamily="18" charset="-127"/>
                <a:ea typeface="서울남산체 M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C0F9-C802-4A3C-8C26-08CD0546026D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810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E16F-4164-4893-B44E-63F350C585B1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12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BF93-43F9-4310-9D5B-C0742EA78942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18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3AB8-51DA-491B-92FC-20CC64BA1D00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246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CE3C-04B9-40C5-9F63-2DBD4DF3960C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80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D97E-DA75-4B42-B79D-AD48DA26FE33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705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06D0-0E54-424D-AF8D-8CD04D008135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54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C4461-05C3-408F-9A81-9805B81D2E79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768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660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A1CBD-314F-42AD-97AC-EF45F67C5AC2}" type="datetime1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22403-87FC-4BA3-A15F-C61ECF7464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970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3200" kern="1200">
          <a:solidFill>
            <a:schemeClr val="tx1"/>
          </a:solidFill>
          <a:latin typeface="08서울남산체 B" pitchFamily="18" charset="-127"/>
          <a:ea typeface="08서울남산체 B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233355"/>
            <a:ext cx="2582758" cy="489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2013 </a:t>
            </a:r>
            <a:r>
              <a:rPr lang="ko-KR" altLang="en-US" sz="1100" b="1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행태경제학 및 실험연구 학술대회</a:t>
            </a:r>
            <a:endParaRPr lang="en-US" altLang="ko-KR" sz="1100" b="1" smtClean="0">
              <a:solidFill>
                <a:schemeClr val="bg1">
                  <a:lumMod val="50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105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논문발표 </a:t>
            </a:r>
            <a:r>
              <a:rPr lang="en-US" altLang="ko-KR" sz="105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1</a:t>
            </a:r>
            <a:r>
              <a:rPr lang="ko-KR" altLang="en-US" sz="105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부</a:t>
            </a:r>
            <a:r>
              <a:rPr lang="en-US" altLang="ko-KR" sz="105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: </a:t>
            </a:r>
            <a:r>
              <a:rPr lang="ko-KR" altLang="en-US" sz="105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행태경제학 </a:t>
            </a:r>
            <a:r>
              <a:rPr lang="en-US" altLang="ko-KR" sz="105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Session – </a:t>
            </a:r>
            <a:r>
              <a:rPr lang="ko-KR" altLang="en-US" sz="105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논문 </a:t>
            </a:r>
            <a:r>
              <a:rPr lang="en-US" altLang="ko-KR" sz="105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1</a:t>
            </a:r>
            <a:endParaRPr lang="en-US" altLang="ko-KR" sz="1050" smtClean="0">
              <a:solidFill>
                <a:schemeClr val="bg1">
                  <a:lumMod val="50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810" y="2132856"/>
            <a:ext cx="7954422" cy="1298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ko-KR" altLang="en-US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EB" panose="02020603020101020101" pitchFamily="18" charset="-127"/>
                <a:ea typeface="서울남산체 EB" panose="02020603020101020101" pitchFamily="18" charset="-127"/>
              </a:rPr>
              <a:t>주택보유자의 손실회피 성향과 매도가격의 설정</a:t>
            </a:r>
            <a:r>
              <a:rPr lang="en-US" altLang="ko-KR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EB" panose="02020603020101020101" pitchFamily="18" charset="-127"/>
                <a:ea typeface="서울남산체 EB" panose="02020603020101020101" pitchFamily="18" charset="-127"/>
              </a:rPr>
              <a:t/>
            </a:r>
            <a:br>
              <a:rPr lang="en-US" altLang="ko-KR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EB" panose="02020603020101020101" pitchFamily="18" charset="-127"/>
                <a:ea typeface="서울남산체 EB" panose="02020603020101020101" pitchFamily="18" charset="-127"/>
              </a:rPr>
            </a:br>
            <a:r>
              <a:rPr lang="en-US" altLang="ko-KR" sz="2400" smtClean="0">
                <a:solidFill>
                  <a:schemeClr val="tx2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: </a:t>
            </a:r>
            <a:r>
              <a:rPr lang="ko-KR" altLang="en-US" sz="2400" smtClean="0">
                <a:solidFill>
                  <a:schemeClr val="tx2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손실은 어떻게 정의되는가</a:t>
            </a:r>
            <a:r>
              <a:rPr lang="en-US" altLang="ko-KR" sz="2400" smtClean="0">
                <a:solidFill>
                  <a:schemeClr val="tx2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?</a:t>
            </a:r>
            <a:endParaRPr lang="en-US" altLang="ko-KR" sz="2400" smtClean="0">
              <a:solidFill>
                <a:schemeClr val="tx2"/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6009" y="4437112"/>
            <a:ext cx="1972014" cy="839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smtClean="0">
                <a:latin typeface="08서울남산체 B" pitchFamily="18" charset="-127"/>
                <a:ea typeface="08서울남산체 B" pitchFamily="18" charset="-127"/>
              </a:rPr>
              <a:t>김  준  형</a:t>
            </a:r>
            <a:r>
              <a:rPr lang="en-US" altLang="ko-KR" sz="1600" smtClean="0">
                <a:latin typeface="08서울남산체 B" pitchFamily="18" charset="-127"/>
                <a:ea typeface="08서울남산체 B" pitchFamily="18" charset="-127"/>
              </a:rPr>
              <a:t/>
            </a:r>
            <a:br>
              <a:rPr lang="en-US" altLang="ko-KR" sz="1600" smtClean="0">
                <a:latin typeface="08서울남산체 B" pitchFamily="18" charset="-127"/>
                <a:ea typeface="08서울남산체 B" pitchFamily="18" charset="-127"/>
              </a:rPr>
            </a:br>
            <a:r>
              <a:rPr lang="en-US" altLang="ko-KR" sz="1400" smtClean="0">
                <a:latin typeface="08서울남산체 B" pitchFamily="18" charset="-127"/>
                <a:ea typeface="08서울남산체 B" pitchFamily="18" charset="-127"/>
              </a:rPr>
              <a:t>(</a:t>
            </a:r>
            <a:r>
              <a:rPr lang="ko-KR" altLang="en-US" sz="1400" smtClean="0">
                <a:latin typeface="08서울남산체 B" pitchFamily="18" charset="-127"/>
                <a:ea typeface="08서울남산체 B" pitchFamily="18" charset="-127"/>
              </a:rPr>
              <a:t>명지대학교 부동산학과</a:t>
            </a:r>
            <a:r>
              <a:rPr lang="en-US" altLang="ko-KR" sz="1400" smtClean="0">
                <a:latin typeface="08서울남산체 B" pitchFamily="18" charset="-127"/>
                <a:ea typeface="08서울남산체 B" pitchFamily="18" charset="-127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237312"/>
            <a:ext cx="2108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2013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년 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11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월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15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일 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14:00 ~ 15:30</a:t>
            </a:r>
          </a:p>
          <a:p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단국대학교 죽전캠퍼스 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국제관 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505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호</a:t>
            </a:r>
            <a:endParaRPr lang="en-US" altLang="ko-KR" sz="1000" smtClean="0">
              <a:solidFill>
                <a:schemeClr val="bg1">
                  <a:lumMod val="50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8" name="Picture 2" descr="D:\Peppa\1_Academia2\2_MJU\9_Temp\1_Logo\Myongji_ui\10_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571" y="5763403"/>
            <a:ext cx="878927" cy="9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주택시장과 손실회피</a:t>
            </a:r>
            <a:r>
              <a:rPr lang="en-US" altLang="ko-KR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그리고 기준점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기존 연구의 한계</a:t>
            </a:r>
            <a:r>
              <a:rPr lang="en-US" altLang="ko-KR" smtClean="0"/>
              <a:t>: </a:t>
            </a:r>
            <a:r>
              <a:rPr lang="ko-KR" altLang="en-US" smtClean="0"/>
              <a:t>자료의 문제</a:t>
            </a:r>
            <a:endParaRPr lang="en-US" altLang="ko-KR" smtClean="0"/>
          </a:p>
          <a:p>
            <a:pPr lvl="1"/>
            <a:r>
              <a:rPr lang="ko-KR" altLang="en-US" smtClean="0"/>
              <a:t>김준형 외</a:t>
            </a:r>
            <a:r>
              <a:rPr lang="en-US" altLang="ko-KR" smtClean="0"/>
              <a:t>(2011)</a:t>
            </a:r>
            <a:r>
              <a:rPr lang="ko-KR" altLang="en-US" smtClean="0"/>
              <a:t>가 사용한 </a:t>
            </a:r>
            <a:r>
              <a:rPr lang="en-US" altLang="ko-KR" smtClean="0"/>
              <a:t>KLIPS</a:t>
            </a:r>
            <a:r>
              <a:rPr lang="ko-KR" altLang="en-US" smtClean="0"/>
              <a:t>는 주택거래를 다룬 자료가 아님</a:t>
            </a:r>
            <a:endParaRPr lang="en-US" altLang="ko-KR" smtClean="0"/>
          </a:p>
          <a:p>
            <a:pPr lvl="2"/>
            <a:r>
              <a:rPr lang="ko-KR" altLang="en-US" smtClean="0"/>
              <a:t>매년 특정 시점에 반복 진행되는 패널조사이기에 가격에 대한 자료는 거래시점이 아니라 이 조사시점을 기준으로 파악될 수밖에 없음 </a:t>
            </a:r>
            <a:r>
              <a:rPr lang="en-US" altLang="ko-KR" smtClean="0">
                <a:sym typeface="Wingdings" panose="05000000000000000000" pitchFamily="2" charset="2"/>
              </a:rPr>
              <a:t> </a:t>
            </a:r>
            <a:r>
              <a:rPr lang="ko-KR" altLang="en-US" smtClean="0">
                <a:sym typeface="Wingdings" panose="05000000000000000000" pitchFamily="2" charset="2"/>
              </a:rPr>
              <a:t>활용된 주택가격 자료의 오차 가능성</a:t>
            </a:r>
            <a:endParaRPr lang="en-US" altLang="ko-KR" smtClean="0">
              <a:sym typeface="Wingdings" panose="05000000000000000000" pitchFamily="2" charset="2"/>
            </a:endParaRPr>
          </a:p>
          <a:p>
            <a:pPr lvl="2"/>
            <a:r>
              <a:rPr lang="ko-KR" altLang="en-US" smtClean="0">
                <a:sym typeface="Wingdings" panose="05000000000000000000" pitchFamily="2" charset="2"/>
              </a:rPr>
              <a:t>매년 이주한 가구의 경우 최근의 주택가격을 기준점으로 사용할 수 없으므로</a:t>
            </a:r>
            <a:r>
              <a:rPr lang="en-US" altLang="ko-KR" smtClean="0">
                <a:sym typeface="Wingdings" panose="05000000000000000000" pitchFamily="2" charset="2"/>
              </a:rPr>
              <a:t>, KLIPS </a:t>
            </a:r>
            <a:r>
              <a:rPr lang="ko-KR" altLang="en-US" smtClean="0">
                <a:sym typeface="Wingdings" panose="05000000000000000000" pitchFamily="2" charset="2"/>
              </a:rPr>
              <a:t>최초 조사시점 이전에 주택을 구입한 가구는 최초구입가격을 추출할 수 없으므로 표본에서 제외 </a:t>
            </a:r>
            <a:r>
              <a:rPr lang="en-US" altLang="ko-KR" smtClean="0">
                <a:sym typeface="Wingdings" panose="05000000000000000000" pitchFamily="2" charset="2"/>
              </a:rPr>
              <a:t> </a:t>
            </a:r>
            <a:r>
              <a:rPr lang="ko-KR" altLang="en-US" smtClean="0">
                <a:sym typeface="Wingdings" panose="05000000000000000000" pitchFamily="2" charset="2"/>
              </a:rPr>
              <a:t>표본선택의 편의 가능성</a:t>
            </a:r>
            <a:endParaRPr lang="en-US" altLang="ko-KR" smtClean="0">
              <a:sym typeface="Wingdings" panose="05000000000000000000" pitchFamily="2" charset="2"/>
            </a:endParaRPr>
          </a:p>
          <a:p>
            <a:pPr lvl="1"/>
            <a:r>
              <a:rPr lang="en-US" altLang="ko-KR" smtClean="0">
                <a:sym typeface="Wingdings" panose="05000000000000000000" pitchFamily="2" charset="2"/>
              </a:rPr>
              <a:t>Paraschiv &amp; Chenavaz(2011)</a:t>
            </a:r>
            <a:r>
              <a:rPr lang="ko-KR" altLang="en-US" smtClean="0">
                <a:sym typeface="Wingdings" panose="05000000000000000000" pitchFamily="2" charset="2"/>
              </a:rPr>
              <a:t>의 가상 상황 가정에 따른 한계</a:t>
            </a:r>
            <a:endParaRPr lang="en-US" altLang="ko-KR" smtClean="0">
              <a:sym typeface="Wingdings" panose="05000000000000000000" pitchFamily="2" charset="2"/>
            </a:endParaRPr>
          </a:p>
          <a:p>
            <a:pPr lvl="2"/>
            <a:r>
              <a:rPr lang="ko-KR" altLang="en-US" smtClean="0">
                <a:sym typeface="Wingdings" panose="05000000000000000000" pitchFamily="2" charset="2"/>
              </a:rPr>
              <a:t>응답자의 평균 연령은 </a:t>
            </a:r>
            <a:r>
              <a:rPr lang="en-US" altLang="ko-KR" smtClean="0">
                <a:sym typeface="Wingdings" panose="05000000000000000000" pitchFamily="2" charset="2"/>
              </a:rPr>
              <a:t>30</a:t>
            </a:r>
            <a:r>
              <a:rPr lang="ko-KR" altLang="en-US" smtClean="0">
                <a:sym typeface="Wingdings" panose="05000000000000000000" pitchFamily="2" charset="2"/>
              </a:rPr>
              <a:t>세에 불과하며 주택을 보유한 경험이 있는 가구의 비중은 </a:t>
            </a:r>
            <a:r>
              <a:rPr lang="en-US" altLang="ko-KR" smtClean="0">
                <a:sym typeface="Wingdings" panose="05000000000000000000" pitchFamily="2" charset="2"/>
              </a:rPr>
              <a:t>3</a:t>
            </a:r>
            <a:r>
              <a:rPr lang="ko-KR" altLang="en-US" smtClean="0">
                <a:sym typeface="Wingdings" panose="05000000000000000000" pitchFamily="2" charset="2"/>
              </a:rPr>
              <a:t>분의 </a:t>
            </a:r>
            <a:r>
              <a:rPr lang="en-US" altLang="ko-KR" smtClean="0">
                <a:sym typeface="Wingdings" panose="05000000000000000000" pitchFamily="2" charset="2"/>
              </a:rPr>
              <a:t>1</a:t>
            </a:r>
            <a:r>
              <a:rPr lang="ko-KR" altLang="en-US" smtClean="0">
                <a:sym typeface="Wingdings" panose="05000000000000000000" pitchFamily="2" charset="2"/>
              </a:rPr>
              <a:t>에 불과</a:t>
            </a:r>
            <a:r>
              <a:rPr lang="en-US" altLang="ko-KR" smtClean="0">
                <a:sym typeface="Wingdings" panose="05000000000000000000" pitchFamily="2" charset="2"/>
              </a:rPr>
              <a:t/>
            </a:r>
            <a:br>
              <a:rPr lang="en-US" altLang="ko-KR" smtClean="0">
                <a:sym typeface="Wingdings" panose="05000000000000000000" pitchFamily="2" charset="2"/>
              </a:rPr>
            </a:br>
            <a:r>
              <a:rPr lang="en-US" altLang="ko-KR" smtClean="0">
                <a:sym typeface="Wingdings" panose="05000000000000000000" pitchFamily="2" charset="2"/>
              </a:rPr>
              <a:t> </a:t>
            </a:r>
            <a:r>
              <a:rPr lang="ko-KR" altLang="en-US" smtClean="0">
                <a:sym typeface="Wingdings" panose="05000000000000000000" pitchFamily="2" charset="2"/>
              </a:rPr>
              <a:t>주택시장내 손실회피의 기준점 작동의 기제를 대변할 수 있는가</a:t>
            </a:r>
            <a:r>
              <a:rPr lang="en-US" altLang="ko-KR" smtClean="0">
                <a:sym typeface="Wingdings" panose="05000000000000000000" pitchFamily="2" charset="2"/>
              </a:rPr>
              <a:t>?</a:t>
            </a:r>
          </a:p>
          <a:p>
            <a:pPr lvl="2"/>
            <a:r>
              <a:rPr lang="ko-KR" altLang="en-US" smtClean="0">
                <a:sym typeface="Wingdings" panose="05000000000000000000" pitchFamily="2" charset="2"/>
              </a:rPr>
              <a:t>현실에서 희망매도가격 설정에 영향을 줄 수 있는 소득</a:t>
            </a:r>
            <a:r>
              <a:rPr lang="en-US" altLang="ko-KR" smtClean="0">
                <a:sym typeface="Wingdings" panose="05000000000000000000" pitchFamily="2" charset="2"/>
              </a:rPr>
              <a:t>, </a:t>
            </a:r>
            <a:r>
              <a:rPr lang="ko-KR" altLang="en-US" smtClean="0">
                <a:sym typeface="Wingdings" panose="05000000000000000000" pitchFamily="2" charset="2"/>
              </a:rPr>
              <a:t>자산</a:t>
            </a:r>
            <a:r>
              <a:rPr lang="en-US" altLang="ko-KR" smtClean="0">
                <a:sym typeface="Wingdings" panose="05000000000000000000" pitchFamily="2" charset="2"/>
              </a:rPr>
              <a:t>, </a:t>
            </a:r>
            <a:r>
              <a:rPr lang="ko-KR" altLang="en-US" smtClean="0">
                <a:sym typeface="Wingdings" panose="05000000000000000000" pitchFamily="2" charset="2"/>
              </a:rPr>
              <a:t>보유기간</a:t>
            </a:r>
            <a:r>
              <a:rPr lang="en-US" altLang="ko-KR" smtClean="0">
                <a:sym typeface="Wingdings" panose="05000000000000000000" pitchFamily="2" charset="2"/>
              </a:rPr>
              <a:t>, </a:t>
            </a:r>
            <a:r>
              <a:rPr lang="ko-KR" altLang="en-US" smtClean="0">
                <a:sym typeface="Wingdings" panose="05000000000000000000" pitchFamily="2" charset="2"/>
              </a:rPr>
              <a:t>거주경험 등 다양한 요인을 고려하지 못하는 한계</a:t>
            </a:r>
            <a:endParaRPr lang="en-US" altLang="ko-KR" smtClean="0">
              <a:sym typeface="Wingdings" panose="05000000000000000000" pitchFamily="2" charset="2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4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주택시장과 손실회피</a:t>
            </a:r>
            <a:r>
              <a:rPr lang="en-US" altLang="ko-KR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그리고 기준점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주택시장 손실회피의 기준점은 무엇인가</a:t>
            </a:r>
            <a:r>
              <a:rPr lang="en-US" altLang="ko-KR" smtClean="0"/>
              <a:t>?</a:t>
            </a:r>
          </a:p>
          <a:p>
            <a:pPr lvl="1"/>
            <a:r>
              <a:rPr lang="ko-KR" altLang="en-US" smtClean="0"/>
              <a:t>김준형 외</a:t>
            </a:r>
            <a:r>
              <a:rPr lang="en-US" altLang="ko-KR" smtClean="0"/>
              <a:t>(2011)</a:t>
            </a:r>
            <a:r>
              <a:rPr lang="ko-KR" altLang="en-US" smtClean="0"/>
              <a:t>는 한국노동패널조사자료를 활용</a:t>
            </a:r>
            <a:r>
              <a:rPr lang="en-US" altLang="ko-KR" smtClean="0"/>
              <a:t>, </a:t>
            </a:r>
            <a:r>
              <a:rPr lang="ko-KR" altLang="en-US" smtClean="0"/>
              <a:t>손실의 기준점이 반드시 최초구입가격으로 고정되어 있지 않음을 밝힘</a:t>
            </a:r>
            <a:endParaRPr lang="en-US" altLang="ko-KR" smtClean="0"/>
          </a:p>
          <a:p>
            <a:pPr lvl="2"/>
            <a:r>
              <a:rPr lang="ko-KR" altLang="en-US" smtClean="0"/>
              <a:t>오히려 최근 가격 변수만이 통계적으로 유의하게 자가가구의 주거이동에 영향을 미침</a:t>
            </a:r>
            <a:endParaRPr lang="en-US" altLang="ko-KR" smtClean="0"/>
          </a:p>
          <a:p>
            <a:pPr lvl="1"/>
            <a:r>
              <a:rPr lang="en-US" altLang="ko-KR" smtClean="0"/>
              <a:t>Paraschiv &amp; Cehnavaz(2011), 400</a:t>
            </a:r>
            <a:r>
              <a:rPr lang="ko-KR" altLang="en-US" smtClean="0"/>
              <a:t>명을 대상으로 가상 상황에 대한 반응을 조사한 결과</a:t>
            </a:r>
            <a:r>
              <a:rPr lang="en-US" altLang="ko-KR" smtClean="0"/>
              <a:t>, </a:t>
            </a:r>
            <a:r>
              <a:rPr lang="ko-KR" altLang="en-US" smtClean="0"/>
              <a:t>동일한 가격으로 구입하였으나 중간에 시장가치가 상승 혹은 하락한 경우 희망매도가격이 최초구입가격과 달라짐을 발견</a:t>
            </a:r>
            <a:endParaRPr lang="en-US" altLang="ko-KR" smtClean="0"/>
          </a:p>
          <a:p>
            <a:pPr lvl="2"/>
            <a:r>
              <a:rPr lang="ko-KR" altLang="en-US" smtClean="0"/>
              <a:t>주택가격이 하락한 경우에 비해 주택가격이 상승한 경우 약 </a:t>
            </a:r>
            <a:r>
              <a:rPr lang="en-US" altLang="ko-KR" smtClean="0"/>
              <a:t>2</a:t>
            </a:r>
            <a:r>
              <a:rPr lang="ko-KR" altLang="en-US" smtClean="0"/>
              <a:t>배 더 높은 수준으로 기준점이 변동</a:t>
            </a:r>
            <a:endParaRPr lang="en-US" altLang="ko-KR" smtClean="0"/>
          </a:p>
          <a:p>
            <a:pPr lvl="2"/>
            <a:r>
              <a:rPr lang="ko-KR" altLang="en-US" smtClean="0"/>
              <a:t>최근 매우 높은 수준의 주택가격을 경험한 경우 희망매도가격이 보다 높아지며</a:t>
            </a:r>
            <a:r>
              <a:rPr lang="en-US" altLang="ko-KR" smtClean="0"/>
              <a:t>, </a:t>
            </a:r>
            <a:r>
              <a:rPr lang="ko-KR" altLang="en-US" smtClean="0"/>
              <a:t>반대로 최근에 매우 낮은 수준의 주택가격을 경험하였다면 희망매도가격 역시 하락</a:t>
            </a:r>
            <a:endParaRPr lang="en-US" altLang="ko-KR" smtClean="0"/>
          </a:p>
          <a:p>
            <a:pPr lvl="1"/>
            <a:r>
              <a:rPr lang="ko-KR" altLang="en-US" smtClean="0"/>
              <a:t>주택시장에서의 손실회피는 반드시 최초구입가격을 기준점으로 작동하지 않을 가능성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4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주택시장과 손실회피</a:t>
            </a:r>
            <a:r>
              <a:rPr lang="en-US" altLang="ko-KR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그리고 기준점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새로운 연구의 필요성</a:t>
            </a:r>
            <a:endParaRPr lang="en-US" altLang="ko-KR" smtClean="0"/>
          </a:p>
          <a:p>
            <a:pPr lvl="1"/>
            <a:r>
              <a:rPr lang="ko-KR" altLang="en-US" smtClean="0"/>
              <a:t>서울의 주택시장 내에서 실제 주택을 보유하고 있으면서 이를 매각하려는 가구들을 대상</a:t>
            </a:r>
            <a:r>
              <a:rPr lang="en-US" altLang="ko-KR" smtClean="0"/>
              <a:t>,</a:t>
            </a:r>
            <a:br>
              <a:rPr lang="en-US" altLang="ko-KR" smtClean="0"/>
            </a:br>
            <a:r>
              <a:rPr lang="ko-KR" altLang="en-US" smtClean="0"/>
              <a:t>이들의 손실회피 성향에 있어서 어떠한 기준점이 갖고 있는지 직접 파악함으로써 손실회피의 기준점에 관한 기존 연구의 한계를 극복</a:t>
            </a:r>
            <a:endParaRPr lang="en-US" altLang="ko-KR"/>
          </a:p>
          <a:p>
            <a:pPr lvl="1"/>
            <a:r>
              <a:rPr lang="ko-KR" altLang="en-US" smtClean="0"/>
              <a:t>실제 주택소유자들은 기존 연구의 언급대로 최초구입가격을 기준으로 손실을 산정하는가</a:t>
            </a:r>
            <a:r>
              <a:rPr lang="en-US" altLang="ko-KR" smtClean="0"/>
              <a:t>?</a:t>
            </a:r>
            <a:r>
              <a:rPr lang="ko-KR" altLang="en-US" smtClean="0"/>
              <a:t>혹은 대안적인 기준점을 활용하는가</a:t>
            </a:r>
            <a:r>
              <a:rPr lang="en-US" altLang="ko-KR" smtClean="0"/>
              <a:t>?</a:t>
            </a:r>
          </a:p>
          <a:p>
            <a:pPr lvl="2"/>
            <a:r>
              <a:rPr lang="ko-KR" altLang="en-US" smtClean="0"/>
              <a:t>손실회피의 기준점 위치는 손실회피가 주택시장에 미치는 영향을 전혀 다르게 만들 수 있음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0411" y="2924944"/>
            <a:ext cx="3243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tx2"/>
                </a:solidFill>
                <a:latin typeface="08서울남산체 B" pitchFamily="18" charset="-127"/>
                <a:ea typeface="08서울남산체 B" pitchFamily="18" charset="-127"/>
              </a:rPr>
              <a:t>자료 및 분석틀</a:t>
            </a:r>
            <a:endParaRPr lang="en-US" altLang="ko-KR" sz="4000" smtClean="0">
              <a:solidFill>
                <a:schemeClr val="tx2"/>
              </a:solidFill>
              <a:latin typeface="08서울남산체 B" pitchFamily="18" charset="-127"/>
              <a:ea typeface="08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891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자료 및 분석틀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표본 설정</a:t>
            </a:r>
            <a:endParaRPr lang="en-US" altLang="ko-KR" sz="2400"/>
          </a:p>
          <a:p>
            <a:pPr lvl="1"/>
            <a:r>
              <a:rPr lang="ko-KR" altLang="en-US" smtClean="0"/>
              <a:t>모집단</a:t>
            </a:r>
            <a:r>
              <a:rPr lang="en-US" altLang="ko-KR" smtClean="0"/>
              <a:t>: </a:t>
            </a:r>
            <a:r>
              <a:rPr lang="ko-KR" altLang="en-US" smtClean="0"/>
              <a:t>서울에 본인 또는 배우자 명의로 주택을 보유하고 있으면서 이를 매각하려는 자</a:t>
            </a:r>
            <a:endParaRPr lang="en-US" altLang="ko-KR" smtClean="0"/>
          </a:p>
          <a:p>
            <a:pPr lvl="2"/>
            <a:r>
              <a:rPr lang="ko-KR" altLang="en-US" smtClean="0"/>
              <a:t>김준형 외</a:t>
            </a:r>
            <a:r>
              <a:rPr lang="en-US" altLang="ko-KR" smtClean="0"/>
              <a:t>(2011)</a:t>
            </a:r>
            <a:r>
              <a:rPr lang="ko-KR" altLang="en-US" smtClean="0"/>
              <a:t>와 달리 주택거래 그 자체에 초점을 맞춤</a:t>
            </a:r>
            <a:endParaRPr lang="en-US" altLang="ko-KR" smtClean="0"/>
          </a:p>
          <a:p>
            <a:pPr lvl="2"/>
            <a:r>
              <a:rPr lang="en-US" altLang="ko-KR" smtClean="0"/>
              <a:t>Paraschiv &amp; Chenavaz(2011)</a:t>
            </a:r>
            <a:r>
              <a:rPr lang="ko-KR" altLang="en-US" smtClean="0"/>
              <a:t>와 달리 주택거래와 무관한 응답자를 분석대상에서 제외</a:t>
            </a:r>
            <a:endParaRPr lang="en-US" altLang="ko-KR" smtClean="0"/>
          </a:p>
          <a:p>
            <a:pPr lvl="1"/>
            <a:r>
              <a:rPr lang="ko-KR" altLang="en-US" smtClean="0"/>
              <a:t>조사진행</a:t>
            </a:r>
            <a:r>
              <a:rPr lang="en-US" altLang="ko-KR" smtClean="0"/>
              <a:t>: </a:t>
            </a:r>
            <a:r>
              <a:rPr lang="ko-KR" altLang="en-US" smtClean="0"/>
              <a:t>한국리서치</a:t>
            </a:r>
            <a:endParaRPr lang="en-US" altLang="ko-KR" smtClean="0"/>
          </a:p>
          <a:p>
            <a:pPr lvl="2"/>
            <a:r>
              <a:rPr lang="ko-KR" altLang="en-US" smtClean="0"/>
              <a:t>조사기간</a:t>
            </a:r>
            <a:r>
              <a:rPr lang="en-US" altLang="ko-KR" smtClean="0"/>
              <a:t>: 2011</a:t>
            </a:r>
            <a:r>
              <a:rPr lang="ko-KR" altLang="en-US" smtClean="0"/>
              <a:t>년 </a:t>
            </a:r>
            <a:r>
              <a:rPr lang="en-US" altLang="ko-KR" smtClean="0"/>
              <a:t>5</a:t>
            </a:r>
            <a:r>
              <a:rPr lang="ko-KR" altLang="en-US" smtClean="0"/>
              <a:t>월</a:t>
            </a:r>
            <a:endParaRPr lang="en-US" altLang="ko-KR" smtClean="0"/>
          </a:p>
          <a:p>
            <a:pPr lvl="2"/>
            <a:r>
              <a:rPr lang="ko-KR" altLang="en-US" smtClean="0"/>
              <a:t>부동산중개업소를 통해 조사원이 주택을 매각하려는 가구를 직접 표집</a:t>
            </a:r>
            <a:endParaRPr lang="en-US" altLang="ko-KR" smtClean="0"/>
          </a:p>
          <a:p>
            <a:pPr lvl="3"/>
            <a:r>
              <a:rPr lang="ko-KR" altLang="en-US" smtClean="0"/>
              <a:t>가구주 연령이 </a:t>
            </a:r>
            <a:r>
              <a:rPr lang="en-US" altLang="ko-KR" smtClean="0"/>
              <a:t>40</a:t>
            </a:r>
            <a:r>
              <a:rPr lang="ko-KR" altLang="en-US" smtClean="0"/>
              <a:t>대 이상인 가구가 충분한 비중을 차지</a:t>
            </a:r>
            <a:endParaRPr lang="en-US" altLang="ko-KR" smtClean="0"/>
          </a:p>
          <a:p>
            <a:pPr lvl="3"/>
            <a:r>
              <a:rPr lang="ko-KR" altLang="en-US" smtClean="0"/>
              <a:t>서울의 각 권역별로 응답자가 고르게 분포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자료 및 분석틀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기초통계</a:t>
            </a:r>
            <a:endParaRPr lang="en-US" altLang="ko-KR" sz="24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15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45" y="1700808"/>
            <a:ext cx="7871454" cy="462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04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자료 및 분석틀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분석틀</a:t>
            </a:r>
            <a:endParaRPr lang="en-US" altLang="ko-KR" smtClean="0"/>
          </a:p>
          <a:p>
            <a:pPr lvl="1"/>
            <a:r>
              <a:rPr lang="ko-KR" altLang="en-US" smtClean="0"/>
              <a:t>손실 산정의 기준점에 대한 주관적 응답</a:t>
            </a:r>
            <a:endParaRPr lang="en-US" altLang="ko-KR" smtClean="0"/>
          </a:p>
          <a:p>
            <a:pPr lvl="2"/>
            <a:r>
              <a:rPr lang="ko-KR" altLang="en-US" smtClean="0"/>
              <a:t>현재 설정된 매도가격을 먼저 질의</a:t>
            </a:r>
            <a:endParaRPr lang="en-US" altLang="ko-KR" smtClean="0"/>
          </a:p>
          <a:p>
            <a:pPr lvl="2"/>
            <a:r>
              <a:rPr lang="ko-KR" altLang="en-US" smtClean="0"/>
              <a:t>이 가격에서 주택이 팔리지 않을 경우 손실을 보지 않기 위해 낮출 수 있는 매도가격을 다시 질의</a:t>
            </a:r>
            <a:endParaRPr lang="en-US" altLang="ko-KR" smtClean="0"/>
          </a:p>
          <a:p>
            <a:pPr lvl="2"/>
            <a:r>
              <a:rPr lang="ko-KR" altLang="en-US" smtClean="0"/>
              <a:t>이 응답 직후 과연 손실을 판단하는 기준으로 무엇을 사용하였는지 질의</a:t>
            </a:r>
            <a:endParaRPr lang="en-US" altLang="ko-KR" smtClean="0"/>
          </a:p>
          <a:p>
            <a:pPr lvl="3"/>
            <a:r>
              <a:rPr lang="ko-KR" altLang="en-US" smtClean="0"/>
              <a:t>최초구입가격 </a:t>
            </a:r>
            <a:r>
              <a:rPr lang="en-US" altLang="ko-KR" smtClean="0"/>
              <a:t>/ </a:t>
            </a:r>
            <a:r>
              <a:rPr lang="ko-KR" altLang="en-US" smtClean="0"/>
              <a:t>최고가격 </a:t>
            </a:r>
            <a:r>
              <a:rPr lang="en-US" altLang="ko-KR" smtClean="0"/>
              <a:t>/ </a:t>
            </a:r>
            <a:r>
              <a:rPr lang="ko-KR" altLang="en-US" smtClean="0"/>
              <a:t>최근가격</a:t>
            </a:r>
            <a:endParaRPr lang="en-US" altLang="ko-KR" smtClean="0"/>
          </a:p>
          <a:p>
            <a:pPr lvl="1"/>
            <a:r>
              <a:rPr lang="ko-KR" altLang="en-US" smtClean="0"/>
              <a:t>손실 산정에서 활용된 기준점을 직접 파악</a:t>
            </a:r>
            <a:endParaRPr lang="en-US" altLang="ko-KR" smtClean="0"/>
          </a:p>
          <a:p>
            <a:pPr lvl="2"/>
            <a:r>
              <a:rPr lang="ko-KR" altLang="en-US" smtClean="0"/>
              <a:t>희망매도가격</a:t>
            </a:r>
            <a:r>
              <a:rPr lang="en-US" altLang="ko-KR" smtClean="0"/>
              <a:t>(P</a:t>
            </a:r>
            <a:r>
              <a:rPr lang="en-US" altLang="ko-KR" baseline="-25000" smtClean="0"/>
              <a:t>e</a:t>
            </a:r>
            <a:r>
              <a:rPr lang="en-US" altLang="ko-KR" smtClean="0"/>
              <a:t>)</a:t>
            </a:r>
            <a:r>
              <a:rPr lang="ko-KR" altLang="en-US" smtClean="0"/>
              <a:t>과 현재 시세</a:t>
            </a:r>
            <a:r>
              <a:rPr lang="en-US" altLang="ko-KR" smtClean="0"/>
              <a:t>(P</a:t>
            </a:r>
            <a:r>
              <a:rPr lang="en-US" altLang="ko-KR" baseline="-25000" smtClean="0"/>
              <a:t>o</a:t>
            </a:r>
            <a:r>
              <a:rPr lang="en-US" altLang="ko-KR" smtClean="0"/>
              <a:t>)</a:t>
            </a:r>
            <a:r>
              <a:rPr lang="ko-KR" altLang="en-US" smtClean="0"/>
              <a:t>의 비율 분석</a:t>
            </a:r>
            <a:endParaRPr lang="en-US" altLang="ko-KR" smtClean="0"/>
          </a:p>
          <a:p>
            <a:pPr lvl="2"/>
            <a:r>
              <a:rPr lang="ko-KR" altLang="en-US" smtClean="0"/>
              <a:t>최초구입가격</a:t>
            </a:r>
            <a:r>
              <a:rPr lang="en-US" altLang="ko-KR" smtClean="0"/>
              <a:t>(P</a:t>
            </a:r>
            <a:r>
              <a:rPr lang="en-US" altLang="ko-KR" baseline="-25000" smtClean="0"/>
              <a:t>1</a:t>
            </a:r>
            <a:r>
              <a:rPr lang="en-US" altLang="ko-KR" smtClean="0"/>
              <a:t>)</a:t>
            </a:r>
            <a:r>
              <a:rPr lang="ko-KR" altLang="en-US" smtClean="0"/>
              <a:t>에 비해 현재 시세가 낮아진 주택에 대해 희망매도가격을 현재 시세보다 높게 설정하였다면</a:t>
            </a:r>
            <a:r>
              <a:rPr lang="en-US" altLang="ko-KR" smtClean="0"/>
              <a:t>, </a:t>
            </a:r>
            <a:r>
              <a:rPr lang="ko-KR" altLang="en-US" smtClean="0"/>
              <a:t>손실회피가 최초구입가격을 기준점으로 형성되는 것으로 볼 수 있음</a:t>
            </a:r>
            <a:endParaRPr lang="en-US" altLang="ko-KR" smtClean="0"/>
          </a:p>
          <a:p>
            <a:pPr lvl="3"/>
            <a:r>
              <a:rPr lang="ko-KR" altLang="en-US" smtClean="0"/>
              <a:t>최초구입가격과 현재 시세간 비교를 위해 물가상승률 고려 필요</a:t>
            </a:r>
            <a:endParaRPr lang="en-US" altLang="ko-KR" smtClean="0"/>
          </a:p>
          <a:p>
            <a:pPr lvl="2"/>
            <a:r>
              <a:rPr lang="ko-KR" altLang="en-US" smtClean="0"/>
              <a:t>현재 시세 대비 최고가격</a:t>
            </a:r>
            <a:r>
              <a:rPr lang="en-US" altLang="ko-KR" smtClean="0"/>
              <a:t>(P</a:t>
            </a:r>
            <a:r>
              <a:rPr lang="en-US" altLang="ko-KR" baseline="-25000" smtClean="0"/>
              <a:t>2</a:t>
            </a:r>
            <a:r>
              <a:rPr lang="en-US" altLang="ko-KR" smtClean="0"/>
              <a:t>)</a:t>
            </a:r>
            <a:r>
              <a:rPr lang="ko-KR" altLang="en-US" smtClean="0"/>
              <a:t>의 비율과 현재 시세 대비 희망매도가격의 비율간 관계 분석</a:t>
            </a:r>
            <a:endParaRPr lang="en-US" altLang="ko-KR" smtClean="0"/>
          </a:p>
          <a:p>
            <a:pPr lvl="3"/>
            <a:r>
              <a:rPr lang="ko-KR" altLang="en-US" smtClean="0"/>
              <a:t>현재 시세 대비 최고가격 비율이 높을수록 현재 시세 대비 희망매도가격의 비율이 높다면</a:t>
            </a:r>
            <a:r>
              <a:rPr lang="en-US" altLang="ko-KR" smtClean="0"/>
              <a:t>, </a:t>
            </a:r>
            <a:r>
              <a:rPr lang="ko-KR" altLang="en-US" smtClean="0"/>
              <a:t>최고가격 역시 주택보유가구의 손실회피 기준으로 기능함을 의미</a:t>
            </a:r>
            <a:endParaRPr lang="en-US" altLang="ko-KR" smtClean="0"/>
          </a:p>
          <a:p>
            <a:pPr lvl="3"/>
            <a:r>
              <a:rPr lang="ko-KR" altLang="en-US" smtClean="0"/>
              <a:t>물가상승률에 대한 고려 필요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5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자료 및 분석틀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분석틀</a:t>
            </a:r>
            <a:endParaRPr lang="en-US" altLang="ko-KR" smtClean="0"/>
          </a:p>
          <a:p>
            <a:pPr lvl="1"/>
            <a:r>
              <a:rPr lang="ko-KR" altLang="en-US" smtClean="0"/>
              <a:t>최근 가격의 영향</a:t>
            </a:r>
            <a:endParaRPr lang="en-US" altLang="ko-KR" smtClean="0"/>
          </a:p>
          <a:p>
            <a:pPr lvl="2"/>
            <a:r>
              <a:rPr lang="ko-KR" altLang="en-US" smtClean="0"/>
              <a:t>손실회피 자체를 현재 시세 대비 희망매도가격으로 측정하면서 최근 가격을 변수로 사용</a:t>
            </a:r>
            <a:r>
              <a:rPr lang="en-US" altLang="ko-KR" smtClean="0"/>
              <a:t/>
            </a:r>
            <a:br>
              <a:rPr lang="en-US" altLang="ko-KR" smtClean="0"/>
            </a:br>
            <a:r>
              <a:rPr lang="en-US" altLang="ko-KR" smtClean="0">
                <a:sym typeface="Wingdings" panose="05000000000000000000" pitchFamily="2" charset="2"/>
              </a:rPr>
              <a:t> </a:t>
            </a:r>
            <a:r>
              <a:rPr lang="ko-KR" altLang="en-US" smtClean="0">
                <a:sym typeface="Wingdings" panose="05000000000000000000" pitchFamily="2" charset="2"/>
              </a:rPr>
              <a:t>다른 형태로 고려 필요</a:t>
            </a:r>
            <a:endParaRPr lang="en-US" altLang="ko-KR" smtClean="0">
              <a:sym typeface="Wingdings" panose="05000000000000000000" pitchFamily="2" charset="2"/>
            </a:endParaRPr>
          </a:p>
          <a:p>
            <a:pPr lvl="2"/>
            <a:r>
              <a:rPr lang="ko-KR" altLang="en-US" smtClean="0">
                <a:sym typeface="Wingdings" panose="05000000000000000000" pitchFamily="2" charset="2"/>
              </a:rPr>
              <a:t>현재 주택가격이 증가</a:t>
            </a:r>
            <a:r>
              <a:rPr lang="en-US" altLang="ko-KR" smtClean="0">
                <a:sym typeface="Wingdings" panose="05000000000000000000" pitchFamily="2" charset="2"/>
              </a:rPr>
              <a:t>(</a:t>
            </a:r>
            <a:r>
              <a:rPr lang="ko-KR" altLang="en-US" smtClean="0">
                <a:sym typeface="Wingdings" panose="05000000000000000000" pitchFamily="2" charset="2"/>
              </a:rPr>
              <a:t>혹은 감소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r>
              <a:rPr lang="ko-KR" altLang="en-US" smtClean="0">
                <a:sym typeface="Wingdings" panose="05000000000000000000" pitchFamily="2" charset="2"/>
              </a:rPr>
              <a:t>하고 있을 때 주택의 가격을 더 높게</a:t>
            </a:r>
            <a:r>
              <a:rPr lang="en-US" altLang="ko-KR" smtClean="0">
                <a:sym typeface="Wingdings" panose="05000000000000000000" pitchFamily="2" charset="2"/>
              </a:rPr>
              <a:t>(</a:t>
            </a:r>
            <a:r>
              <a:rPr lang="ko-KR" altLang="en-US" smtClean="0">
                <a:sym typeface="Wingdings" panose="05000000000000000000" pitchFamily="2" charset="2"/>
              </a:rPr>
              <a:t>혹은 낮게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r>
              <a:rPr lang="ko-KR" altLang="en-US" smtClean="0">
                <a:sym typeface="Wingdings" panose="05000000000000000000" pitchFamily="2" charset="2"/>
              </a:rPr>
              <a:t> 책정하는가</a:t>
            </a:r>
            <a:r>
              <a:rPr lang="en-US" altLang="ko-KR" smtClean="0">
                <a:sym typeface="Wingdings" panose="05000000000000000000" pitchFamily="2" charset="2"/>
              </a:rPr>
              <a:t>?</a:t>
            </a:r>
          </a:p>
          <a:p>
            <a:pPr lvl="2"/>
            <a:r>
              <a:rPr lang="ko-KR" altLang="en-US" smtClean="0">
                <a:sym typeface="Wingdings" panose="05000000000000000000" pitchFamily="2" charset="2"/>
              </a:rPr>
              <a:t>향후 주택 시세에 대한 전망도 동일한 형태로 검토</a:t>
            </a:r>
            <a:endParaRPr lang="en-US" altLang="ko-KR" smtClean="0">
              <a:sym typeface="Wingdings" panose="05000000000000000000" pitchFamily="2" charset="2"/>
            </a:endParaRPr>
          </a:p>
          <a:p>
            <a:pPr lvl="1"/>
            <a:r>
              <a:rPr lang="ko-KR" altLang="en-US" smtClean="0">
                <a:sym typeface="Wingdings" panose="05000000000000000000" pitchFamily="2" charset="2"/>
              </a:rPr>
              <a:t>다중회귀모형의 추정을 통한 기준점 영향의 종합</a:t>
            </a:r>
            <a:endParaRPr lang="en-US" altLang="ko-KR" smtClean="0">
              <a:sym typeface="Wingdings" panose="05000000000000000000" pitchFamily="2" charset="2"/>
            </a:endParaRPr>
          </a:p>
          <a:p>
            <a:pPr lvl="2"/>
            <a:r>
              <a:rPr lang="ko-KR" altLang="en-US" smtClean="0">
                <a:sym typeface="Wingdings" panose="05000000000000000000" pitchFamily="2" charset="2"/>
              </a:rPr>
              <a:t>모형의 독립변수로 최초구입가격 대비 현재 시세</a:t>
            </a:r>
            <a:r>
              <a:rPr lang="en-US" altLang="ko-KR" smtClean="0">
                <a:sym typeface="Wingdings" panose="05000000000000000000" pitchFamily="2" charset="2"/>
              </a:rPr>
              <a:t>, </a:t>
            </a:r>
            <a:r>
              <a:rPr lang="ko-KR" altLang="en-US" smtClean="0">
                <a:sym typeface="Wingdings" panose="05000000000000000000" pitchFamily="2" charset="2"/>
              </a:rPr>
              <a:t>최고가격 대비 현재 시세</a:t>
            </a:r>
            <a:r>
              <a:rPr lang="en-US" altLang="ko-KR" smtClean="0">
                <a:sym typeface="Wingdings" panose="05000000000000000000" pitchFamily="2" charset="2"/>
              </a:rPr>
              <a:t>, </a:t>
            </a:r>
            <a:r>
              <a:rPr lang="ko-KR" altLang="en-US" smtClean="0">
                <a:sym typeface="Wingdings" panose="05000000000000000000" pitchFamily="2" charset="2"/>
              </a:rPr>
              <a:t>그리고 최근 가격의 동향에 대한 변수를 투입</a:t>
            </a:r>
            <a:r>
              <a:rPr lang="en-US" altLang="ko-KR" smtClean="0">
                <a:sym typeface="Wingdings" panose="05000000000000000000" pitchFamily="2" charset="2"/>
              </a:rPr>
              <a:t>, </a:t>
            </a:r>
            <a:r>
              <a:rPr lang="ko-KR" altLang="en-US" smtClean="0">
                <a:sym typeface="Wingdings" panose="05000000000000000000" pitchFamily="2" charset="2"/>
              </a:rPr>
              <a:t>어떤 것이 희망매도가격 설정에서 가장 큰 영향을 미치는지 파악</a:t>
            </a:r>
            <a:endParaRPr lang="en-US" altLang="ko-KR" smtClean="0">
              <a:sym typeface="Wingdings" panose="05000000000000000000" pitchFamily="2" charset="2"/>
            </a:endParaRPr>
          </a:p>
          <a:p>
            <a:pPr lvl="2"/>
            <a:r>
              <a:rPr lang="ko-KR" altLang="en-US" smtClean="0">
                <a:sym typeface="Wingdings" panose="05000000000000000000" pitchFamily="2" charset="2"/>
              </a:rPr>
              <a:t>손실회피의 성향은 최초구입가격이 현재 시세보다 높을 때 발생하므로 최초구입가격이 현재 시세보다 낮을 때는 </a:t>
            </a:r>
            <a:r>
              <a:rPr lang="en-US" altLang="ko-KR" smtClean="0">
                <a:sym typeface="Wingdings" panose="05000000000000000000" pitchFamily="2" charset="2"/>
              </a:rPr>
              <a:t>0</a:t>
            </a:r>
            <a:r>
              <a:rPr lang="ko-KR" altLang="en-US" smtClean="0">
                <a:sym typeface="Wingdings" panose="05000000000000000000" pitchFamily="2" charset="2"/>
              </a:rPr>
              <a:t>의 값을 갖도록 독립변수를 정의</a:t>
            </a:r>
            <a:endParaRPr lang="en-US" altLang="ko-KR" smtClean="0">
              <a:sym typeface="Wingdings" panose="05000000000000000000" pitchFamily="2" charset="2"/>
            </a:endParaRPr>
          </a:p>
          <a:p>
            <a:pPr lvl="2"/>
            <a:endParaRPr lang="en-US" altLang="ko-KR">
              <a:sym typeface="Wingdings" panose="05000000000000000000" pitchFamily="2" charset="2"/>
            </a:endParaRPr>
          </a:p>
          <a:p>
            <a:pPr lvl="2"/>
            <a:endParaRPr lang="en-US" altLang="ko-KR" smtClean="0">
              <a:sym typeface="Wingdings" panose="05000000000000000000" pitchFamily="2" charset="2"/>
            </a:endParaRPr>
          </a:p>
          <a:p>
            <a:pPr lvl="2"/>
            <a:r>
              <a:rPr lang="ko-KR" altLang="en-US" smtClean="0"/>
              <a:t>최고가격은 그 정의에 따라 반드시 </a:t>
            </a:r>
            <a:r>
              <a:rPr lang="en-US" altLang="ko-KR" smtClean="0"/>
              <a:t>P</a:t>
            </a:r>
            <a:r>
              <a:rPr lang="en-US" altLang="ko-KR" baseline="-25000" smtClean="0"/>
              <a:t>2</a:t>
            </a:r>
            <a:r>
              <a:rPr lang="en-US" altLang="ko-KR" smtClean="0"/>
              <a:t> </a:t>
            </a:r>
            <a:r>
              <a:rPr lang="ko-KR" altLang="en-US" smtClean="0"/>
              <a:t>≥ </a:t>
            </a:r>
            <a:r>
              <a:rPr lang="en-US" altLang="ko-KR" smtClean="0"/>
              <a:t>P</a:t>
            </a:r>
            <a:r>
              <a:rPr lang="en-US" altLang="ko-KR" baseline="-25000" smtClean="0"/>
              <a:t>0</a:t>
            </a:r>
            <a:r>
              <a:rPr lang="en-US" altLang="ko-KR" smtClean="0"/>
              <a:t> </a:t>
            </a:r>
            <a:r>
              <a:rPr lang="ko-KR" altLang="en-US" smtClean="0"/>
              <a:t>조건을 충족하므로 최고가격이 손실회피에 미치는 영향</a:t>
            </a:r>
            <a:r>
              <a:rPr lang="en-US" altLang="ko-KR" smtClean="0"/>
              <a:t>(L</a:t>
            </a:r>
            <a:r>
              <a:rPr lang="en-US" altLang="ko-KR" baseline="-25000" smtClean="0"/>
              <a:t>2</a:t>
            </a:r>
            <a:r>
              <a:rPr lang="en-US" altLang="ko-KR" smtClean="0"/>
              <a:t>)</a:t>
            </a:r>
            <a:r>
              <a:rPr lang="ko-KR" altLang="en-US" smtClean="0"/>
              <a:t>도 다음과 같이 정의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17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90" y="4838678"/>
            <a:ext cx="2016222" cy="58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093296"/>
            <a:ext cx="1296144" cy="39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8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자료 및 분석틀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분석틀</a:t>
            </a:r>
            <a:endParaRPr lang="en-US" altLang="ko-KR" smtClean="0"/>
          </a:p>
          <a:p>
            <a:pPr lvl="1"/>
            <a:r>
              <a:rPr lang="ko-KR" altLang="en-US" smtClean="0"/>
              <a:t>손실회피 성향 이외 가구가 지닌 다양한 특성으로 인해 현재 시세 대비 희망매도가격 수준이 영향을 받을 가능성</a:t>
            </a:r>
            <a:endParaRPr lang="en-US" altLang="ko-KR" smtClean="0"/>
          </a:p>
          <a:p>
            <a:pPr lvl="1"/>
            <a:r>
              <a:rPr lang="ko-KR" altLang="en-US" smtClean="0"/>
              <a:t>통제변수</a:t>
            </a:r>
            <a:endParaRPr lang="en-US" altLang="ko-KR" smtClean="0"/>
          </a:p>
          <a:p>
            <a:pPr lvl="2"/>
            <a:r>
              <a:rPr lang="ko-KR" altLang="en-US" smtClean="0"/>
              <a:t>현재 거주여부</a:t>
            </a:r>
            <a:endParaRPr lang="en-US" altLang="ko-KR" smtClean="0"/>
          </a:p>
          <a:p>
            <a:pPr lvl="2"/>
            <a:r>
              <a:rPr lang="ko-KR" altLang="en-US" smtClean="0"/>
              <a:t>주택보유기간</a:t>
            </a:r>
            <a:endParaRPr lang="en-US" altLang="ko-KR" smtClean="0"/>
          </a:p>
          <a:p>
            <a:pPr lvl="2"/>
            <a:r>
              <a:rPr lang="ko-KR" altLang="en-US" smtClean="0"/>
              <a:t>소득</a:t>
            </a:r>
            <a:endParaRPr lang="en-US" altLang="ko-KR" smtClean="0"/>
          </a:p>
          <a:p>
            <a:pPr lvl="2"/>
            <a:r>
              <a:rPr lang="ko-KR" altLang="en-US" smtClean="0"/>
              <a:t>부채</a:t>
            </a:r>
            <a:endParaRPr lang="en-US" altLang="ko-KR" smtClean="0"/>
          </a:p>
          <a:p>
            <a:pPr lvl="2"/>
            <a:r>
              <a:rPr lang="ko-KR" altLang="en-US" smtClean="0"/>
              <a:t>타 주택 보유여부</a:t>
            </a:r>
            <a:endParaRPr lang="en-US" altLang="ko-KR" smtClean="0"/>
          </a:p>
          <a:p>
            <a:pPr lvl="2"/>
            <a:r>
              <a:rPr lang="ko-KR" altLang="en-US" smtClean="0"/>
              <a:t>주택유형</a:t>
            </a:r>
            <a:endParaRPr lang="en-US" altLang="ko-KR" smtClean="0"/>
          </a:p>
          <a:p>
            <a:pPr lvl="2"/>
            <a:r>
              <a:rPr lang="ko-KR" altLang="en-US" smtClean="0"/>
              <a:t>주택의 위치 등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7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855" y="2924944"/>
            <a:ext cx="27703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tx2"/>
                </a:solidFill>
                <a:latin typeface="08서울남산체 B" pitchFamily="18" charset="-127"/>
                <a:ea typeface="08서울남산체 B" pitchFamily="18" charset="-127"/>
              </a:rPr>
              <a:t>결과 및 해석</a:t>
            </a:r>
            <a:endParaRPr lang="en-US" altLang="ko-KR" sz="4000" smtClean="0">
              <a:solidFill>
                <a:schemeClr val="tx2"/>
              </a:solidFill>
              <a:latin typeface="08서울남산체 B" pitchFamily="18" charset="-127"/>
              <a:ea typeface="08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321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3880" y="1772816"/>
            <a:ext cx="5817618" cy="30675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altLang="ko-KR" sz="4400" smtClean="0">
                <a:solidFill>
                  <a:schemeClr val="tx2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Contents</a:t>
            </a:r>
            <a:endParaRPr lang="en-US" altLang="ko-KR" sz="240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marL="1165225" lvl="2" indent="-51435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ko-KR" altLang="en-US" sz="240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주택시장과 손실회피</a:t>
            </a:r>
            <a:r>
              <a:rPr lang="en-US" altLang="ko-KR" sz="240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,</a:t>
            </a:r>
            <a:r>
              <a:rPr lang="ko-KR" altLang="en-US" sz="240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ko-KR" altLang="en-US" sz="240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그리고 기준점</a:t>
            </a:r>
            <a:endParaRPr lang="en-US" altLang="ko-KR" sz="240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marL="1165225" lvl="2" indent="-51435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ko-KR" altLang="en-US" sz="240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자료 및 분석틀</a:t>
            </a:r>
            <a:endParaRPr lang="en-US" altLang="ko-KR" sz="240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marL="1165225" lvl="2" indent="-51435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ko-KR" altLang="en-US" sz="240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결과 및 해석</a:t>
            </a:r>
            <a:endParaRPr lang="en-US" altLang="ko-KR" sz="2400" smtClean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marL="1165225" lvl="2" indent="-514350">
              <a:spcBef>
                <a:spcPts val="800"/>
              </a:spcBef>
              <a:spcAft>
                <a:spcPts val="800"/>
              </a:spcAft>
              <a:buAutoNum type="arabicPeriod"/>
            </a:pPr>
            <a:r>
              <a:rPr lang="ko-KR" altLang="en-US" sz="2400" smtClean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결론 및 시사점</a:t>
            </a:r>
          </a:p>
        </p:txBody>
      </p:sp>
    </p:spTree>
    <p:extLst>
      <p:ext uri="{BB962C8B-B14F-4D97-AF65-F5344CB8AC3E}">
        <p14:creationId xmlns:p14="http://schemas.microsoft.com/office/powerpoint/2010/main" val="325678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결과 및 해석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손실산정의 기준점</a:t>
            </a:r>
            <a:r>
              <a:rPr lang="en-US" altLang="ko-KR" smtClean="0"/>
              <a:t>: </a:t>
            </a:r>
            <a:r>
              <a:rPr lang="ko-KR" altLang="en-US" smtClean="0"/>
              <a:t>직접 답변</a:t>
            </a:r>
            <a:endParaRPr lang="en-US" altLang="ko-KR" smtClean="0"/>
          </a:p>
          <a:p>
            <a:pPr lvl="1"/>
            <a:r>
              <a:rPr lang="ko-KR" altLang="en-US" smtClean="0"/>
              <a:t>응답자들의 </a:t>
            </a:r>
            <a:r>
              <a:rPr lang="en-US" altLang="ko-KR" smtClean="0"/>
              <a:t>45%</a:t>
            </a:r>
            <a:r>
              <a:rPr lang="ko-KR" altLang="en-US" smtClean="0"/>
              <a:t>는 최근 거래된 다른 주택들의 가격보다 낮게 판매될 때 손실이 발생</a:t>
            </a:r>
            <a:endParaRPr lang="en-US" altLang="ko-KR" smtClean="0"/>
          </a:p>
          <a:p>
            <a:pPr lvl="2"/>
            <a:r>
              <a:rPr lang="ko-KR" altLang="en-US" smtClean="0"/>
              <a:t>보유기간 동안 최고가격보다 낮게 판매될 때 손실이 발생한다는 비중</a:t>
            </a:r>
            <a:r>
              <a:rPr lang="en-US" altLang="ko-KR" smtClean="0"/>
              <a:t>: 28.1%</a:t>
            </a:r>
          </a:p>
          <a:p>
            <a:pPr lvl="2"/>
            <a:r>
              <a:rPr lang="ko-KR" altLang="en-US" smtClean="0"/>
              <a:t>최초구입가격을 기준으로 손실 여부를 판단하고 있는 가구의 비중은 </a:t>
            </a:r>
            <a:r>
              <a:rPr lang="en-US" altLang="ko-KR" smtClean="0"/>
              <a:t>26.6% </a:t>
            </a:r>
            <a:r>
              <a:rPr lang="ko-KR" altLang="en-US" smtClean="0"/>
              <a:t>수준</a:t>
            </a:r>
            <a:endParaRPr lang="en-US" altLang="ko-KR" smtClean="0"/>
          </a:p>
          <a:p>
            <a:pPr lvl="1"/>
            <a:r>
              <a:rPr lang="ko-KR" altLang="en-US" smtClean="0"/>
              <a:t>즉 응답자의 </a:t>
            </a:r>
            <a:r>
              <a:rPr lang="en-US" altLang="ko-KR" smtClean="0"/>
              <a:t>4</a:t>
            </a:r>
            <a:r>
              <a:rPr lang="ko-KR" altLang="en-US" smtClean="0"/>
              <a:t>분의 </a:t>
            </a:r>
            <a:r>
              <a:rPr lang="en-US" altLang="ko-KR" smtClean="0"/>
              <a:t>3</a:t>
            </a:r>
            <a:r>
              <a:rPr lang="ko-KR" altLang="en-US" smtClean="0"/>
              <a:t>은 주택보유기간 동안 기준점을 최초구입가격으로 고정시키지 않은 채 최고가격이나 최근가격 등 다른 기준점으로 대체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20</a:t>
            </a:fld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29000"/>
            <a:ext cx="5328592" cy="2738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3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결과 및 해석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최초구입가격의 영향</a:t>
            </a:r>
            <a:endParaRPr lang="en-US" altLang="ko-KR" smtClean="0"/>
          </a:p>
          <a:p>
            <a:pPr lvl="1"/>
            <a:r>
              <a:rPr lang="ko-KR" altLang="en-US" smtClean="0"/>
              <a:t>최초구입가격과 현재 주택가격간의 비교를 기초로 한 응답자의 구분</a:t>
            </a:r>
            <a:endParaRPr lang="en-US" altLang="ko-KR" smtClean="0"/>
          </a:p>
          <a:p>
            <a:pPr lvl="1"/>
            <a:r>
              <a:rPr lang="ko-KR" altLang="en-US" smtClean="0"/>
              <a:t>각 집단별 현재 시세 대비 희망매도가격의 비율 비교</a:t>
            </a:r>
            <a:endParaRPr lang="en-US" altLang="ko-KR" smtClean="0"/>
          </a:p>
          <a:p>
            <a:pPr lvl="2"/>
            <a:r>
              <a:rPr lang="ko-KR" altLang="en-US" smtClean="0"/>
              <a:t>주택가격 하락 및 정체를 경험한 가구들 중에서 현재 시세보다 더 높은 가격으로 매도하려는 경향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21</a:t>
            </a:fld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413" y="2780928"/>
            <a:ext cx="6519174" cy="3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7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결과 및 해석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최고가격의 영향</a:t>
            </a:r>
            <a:endParaRPr lang="en-US" altLang="ko-KR" smtClean="0"/>
          </a:p>
          <a:p>
            <a:pPr lvl="1"/>
            <a:r>
              <a:rPr lang="ko-KR" altLang="en-US" smtClean="0"/>
              <a:t>현재 시세 대비 최고가격의 </a:t>
            </a:r>
            <a:r>
              <a:rPr lang="en-US" altLang="ko-KR" smtClean="0"/>
              <a:t>%</a:t>
            </a:r>
            <a:r>
              <a:rPr lang="ko-KR" altLang="en-US" smtClean="0"/>
              <a:t>차이와 현재 시세 대비 희망매도가격의 </a:t>
            </a:r>
            <a:r>
              <a:rPr lang="en-US" altLang="ko-KR" smtClean="0"/>
              <a:t>%</a:t>
            </a:r>
            <a:r>
              <a:rPr lang="ko-KR" altLang="en-US" smtClean="0"/>
              <a:t>차이간 상관계수</a:t>
            </a:r>
            <a:endParaRPr lang="en-US" altLang="ko-KR" smtClean="0"/>
          </a:p>
          <a:p>
            <a:pPr lvl="2"/>
            <a:r>
              <a:rPr lang="ko-KR" altLang="en-US" smtClean="0"/>
              <a:t>통계적으로 유의한 양의 상관관계 발견</a:t>
            </a:r>
            <a:endParaRPr lang="en-US" altLang="ko-KR" smtClean="0"/>
          </a:p>
          <a:p>
            <a:pPr lvl="1"/>
            <a:r>
              <a:rPr lang="ko-KR" altLang="en-US" smtClean="0"/>
              <a:t>최고가격에 비해 현재 시세가 많이 덜어진 가구일수록 상대적으로 현재 시세 대비 희망매도가격을 높게 설정하려는 경향 존재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22</a:t>
            </a:fld>
            <a:endParaRPr lang="ko-KR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98" y="3068960"/>
            <a:ext cx="8275806" cy="33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9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결과 및 해석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최근가격 혹은 향후 전망의 영향</a:t>
            </a:r>
            <a:endParaRPr lang="en-US" altLang="ko-KR" smtClean="0"/>
          </a:p>
          <a:p>
            <a:pPr lvl="1"/>
            <a:r>
              <a:rPr lang="ko-KR" altLang="en-US" smtClean="0"/>
              <a:t>주택가격의 증가를 예측하는 집단과 정체</a:t>
            </a:r>
            <a:r>
              <a:rPr lang="en-US" altLang="ko-KR" smtClean="0"/>
              <a:t>/</a:t>
            </a:r>
            <a:r>
              <a:rPr lang="ko-KR" altLang="en-US" smtClean="0"/>
              <a:t>감소를 예측하는 집단간 구분</a:t>
            </a:r>
            <a:endParaRPr lang="en-US" altLang="ko-KR" smtClean="0"/>
          </a:p>
          <a:p>
            <a:pPr lvl="1"/>
            <a:r>
              <a:rPr lang="ko-KR" altLang="en-US" smtClean="0"/>
              <a:t>현재 혹은 향후 주택가격의 상승을 예측하는 가구들이 상대적으로 현재 시세 대비 희망매도가격의 수준을 높게 설정</a:t>
            </a:r>
            <a:endParaRPr lang="en-US" altLang="ko-KR" smtClean="0"/>
          </a:p>
          <a:p>
            <a:pPr lvl="2"/>
            <a:r>
              <a:rPr lang="en-US" altLang="ko-KR" smtClean="0"/>
              <a:t>2.61% vs. 5.14%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23</a:t>
            </a:fld>
            <a:endParaRPr lang="ko-KR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437" y="3140968"/>
            <a:ext cx="5634876" cy="3442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7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결과 및 해석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다중회귀모</a:t>
            </a:r>
            <a:r>
              <a:rPr lang="ko-KR" altLang="en-US"/>
              <a:t>형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24</a:t>
            </a:fld>
            <a:endParaRPr lang="ko-KR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96" y="1772816"/>
            <a:ext cx="7414464" cy="477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8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결과 및 해석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다중회귀모형</a:t>
            </a:r>
            <a:endParaRPr lang="en-US" altLang="ko-KR" smtClean="0"/>
          </a:p>
          <a:p>
            <a:pPr lvl="1"/>
            <a:r>
              <a:rPr lang="ko-KR" altLang="en-US" smtClean="0"/>
              <a:t>최고가격 대비 손실 변수의 영향력이 두드러짐</a:t>
            </a:r>
            <a:endParaRPr lang="en-US" altLang="ko-KR" smtClean="0"/>
          </a:p>
          <a:p>
            <a:pPr lvl="2"/>
            <a:r>
              <a:rPr lang="ko-KR" altLang="en-US" smtClean="0"/>
              <a:t>보유기간 동안의 최고가격을 기준으로 산정된 손실을 가장 중요하게 고려</a:t>
            </a:r>
            <a:endParaRPr lang="en-US" altLang="ko-KR" smtClean="0"/>
          </a:p>
          <a:p>
            <a:pPr lvl="3"/>
            <a:r>
              <a:rPr lang="ko-KR" altLang="en-US" smtClean="0"/>
              <a:t>이 손실이 크면 클수록 이를 만회하기 위해 현재 시세보다 매도가격을 높게 설정</a:t>
            </a:r>
            <a:endParaRPr lang="en-US" altLang="ko-KR" smtClean="0"/>
          </a:p>
          <a:p>
            <a:pPr lvl="1"/>
            <a:r>
              <a:rPr lang="ko-KR" altLang="en-US" smtClean="0"/>
              <a:t>향후 주택가격에 대한 전망 역시 희망매도가격 설정에 유의한 영향을 미침</a:t>
            </a:r>
            <a:endParaRPr lang="en-US" altLang="ko-KR" smtClean="0"/>
          </a:p>
          <a:p>
            <a:pPr lvl="2"/>
            <a:r>
              <a:rPr lang="ko-KR" altLang="en-US" smtClean="0"/>
              <a:t>향후 주택가격이 증가할 것으로 전망한다면</a:t>
            </a:r>
            <a:r>
              <a:rPr lang="en-US" altLang="ko-KR" smtClean="0"/>
              <a:t>, </a:t>
            </a:r>
            <a:r>
              <a:rPr lang="ko-KR" altLang="en-US" smtClean="0"/>
              <a:t>현재 시세 대비 희망매도가격을 높게 설정</a:t>
            </a:r>
            <a:endParaRPr lang="en-US" altLang="ko-KR" smtClean="0"/>
          </a:p>
          <a:p>
            <a:pPr lvl="1"/>
            <a:r>
              <a:rPr lang="ko-KR" altLang="en-US" smtClean="0"/>
              <a:t>최초구입가격 기준 손실의 영향은 제한적</a:t>
            </a:r>
            <a:endParaRPr lang="en-US" altLang="ko-KR" smtClean="0"/>
          </a:p>
          <a:p>
            <a:pPr lvl="2"/>
            <a:r>
              <a:rPr lang="ko-KR" altLang="en-US" smtClean="0"/>
              <a:t>물가상승을 고려하지 않은 경우에만 매도가격 설정에 유의한 영향을 미치나</a:t>
            </a:r>
            <a:r>
              <a:rPr lang="en-US" altLang="ko-KR" smtClean="0"/>
              <a:t>, </a:t>
            </a:r>
            <a:r>
              <a:rPr lang="ko-KR" altLang="en-US" smtClean="0"/>
              <a:t>그 부호는 예상과 반대</a:t>
            </a:r>
            <a:endParaRPr lang="en-US" altLang="ko-KR" smtClean="0"/>
          </a:p>
          <a:p>
            <a:pPr lvl="1"/>
            <a:r>
              <a:rPr lang="ko-KR" altLang="en-US" smtClean="0"/>
              <a:t>희망매도가격 대신 판매가능한 최소가격을 사용할 경우 모형의 설명력이 급감</a:t>
            </a:r>
            <a:endParaRPr lang="en-US" altLang="ko-KR" smtClean="0"/>
          </a:p>
          <a:p>
            <a:pPr lvl="2"/>
            <a:r>
              <a:rPr lang="ko-KR" altLang="en-US" smtClean="0"/>
              <a:t>다만 최고가격을 기준으로 한 손실은 계속 통계적으로 유의한 양의 영향력을 보임</a:t>
            </a:r>
            <a:endParaRPr lang="en-US" altLang="ko-KR" smtClean="0"/>
          </a:p>
          <a:p>
            <a:pPr lvl="3"/>
            <a:r>
              <a:rPr lang="ko-KR" altLang="en-US" smtClean="0"/>
              <a:t>최고가격 대비 발생한 손실은 희망매도가격뿐만 아니라 최소매도가격을 결정할 때에도 시중가격보다 더 높은 가격을 설정하는데 기여할 수 있음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5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062" y="2924944"/>
            <a:ext cx="3191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tx2"/>
                </a:solidFill>
                <a:latin typeface="08서울남산체 B" pitchFamily="18" charset="-127"/>
                <a:ea typeface="08서울남산체 B" pitchFamily="18" charset="-127"/>
              </a:rPr>
              <a:t>결론 및 시사점</a:t>
            </a:r>
            <a:endParaRPr lang="en-US" altLang="ko-KR" sz="4000" smtClean="0">
              <a:solidFill>
                <a:schemeClr val="tx2"/>
              </a:solidFill>
              <a:latin typeface="08서울남산체 B" pitchFamily="18" charset="-127"/>
              <a:ea typeface="08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7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결론 및 시사점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최초구입가격이 손실회피의 기준점으로 사용되고 있다고 보기 어려움</a:t>
            </a:r>
            <a:endParaRPr lang="en-US" altLang="ko-KR" smtClean="0"/>
          </a:p>
          <a:p>
            <a:pPr lvl="1"/>
            <a:r>
              <a:rPr lang="ko-KR" altLang="en-US" smtClean="0"/>
              <a:t>주관적 응답에서도 최초구입가격은 가장 낮은 비율을 보임</a:t>
            </a:r>
            <a:endParaRPr lang="en-US" altLang="ko-KR" smtClean="0"/>
          </a:p>
          <a:p>
            <a:pPr lvl="1"/>
            <a:r>
              <a:rPr lang="ko-KR" altLang="en-US" smtClean="0"/>
              <a:t>현재 시세 대비 희망매도가격의 비율을 종속변수로 한 다중회귀모형에서도 최초구입가격 기준 손실은 통계적으로 유의한 영향을 미치지 못함</a:t>
            </a:r>
            <a:endParaRPr lang="en-US" altLang="ko-KR" smtClean="0"/>
          </a:p>
          <a:p>
            <a:pPr lvl="1"/>
            <a:r>
              <a:rPr lang="ko-KR" altLang="en-US" smtClean="0"/>
              <a:t>주택보유에 따른 손실은 최초구입가격이 아니라 변화된 주택자산의 심적 회계</a:t>
            </a:r>
            <a:r>
              <a:rPr lang="en-US" altLang="ko-KR" smtClean="0"/>
              <a:t>(mental account)</a:t>
            </a:r>
            <a:r>
              <a:rPr lang="ko-KR" altLang="en-US" smtClean="0"/>
              <a:t>를 기준으로 갱신된다고 보는 것이 적합</a:t>
            </a:r>
            <a:endParaRPr lang="en-US" altLang="ko-KR" smtClean="0"/>
          </a:p>
          <a:p>
            <a:pPr lvl="1"/>
            <a:endParaRPr lang="en-US" altLang="ko-KR"/>
          </a:p>
          <a:p>
            <a:r>
              <a:rPr lang="ko-KR" altLang="en-US"/>
              <a:t>최근가격 및 최고가격의 역할 재조명</a:t>
            </a:r>
            <a:endParaRPr lang="en-US" altLang="ko-KR"/>
          </a:p>
          <a:p>
            <a:pPr lvl="1"/>
            <a:r>
              <a:rPr lang="ko-KR" altLang="en-US"/>
              <a:t>최근가격은 손실 산정의 기준점에 대한 응답자의 주관적 응답에서 과반에 가까운 비율 차지</a:t>
            </a:r>
            <a:endParaRPr lang="en-US" altLang="ko-KR"/>
          </a:p>
          <a:p>
            <a:pPr lvl="1"/>
            <a:r>
              <a:rPr lang="ko-KR" altLang="en-US"/>
              <a:t>최고가격은 현재 시세 대비 희망매도가격이나 최소매도가격을 종속변수로 한 모형에서 통계적으로 가장 유의하고 큰 </a:t>
            </a:r>
            <a:r>
              <a:rPr lang="ko-KR" altLang="en-US"/>
              <a:t>영향력을 </a:t>
            </a:r>
            <a:r>
              <a:rPr lang="ko-KR" altLang="en-US" smtClean="0"/>
              <a:t>보임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325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결론 및 시사점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새로운 기준점이 갖는 시사점</a:t>
            </a:r>
            <a:endParaRPr lang="en-US" altLang="ko-KR" smtClean="0"/>
          </a:p>
          <a:p>
            <a:pPr lvl="1"/>
            <a:r>
              <a:rPr lang="ko-KR" altLang="en-US" smtClean="0"/>
              <a:t>최초구입가격이 손실의 기준점이 된다면 주택가격이 하락하더라도</a:t>
            </a:r>
            <a:r>
              <a:rPr lang="en-US" altLang="ko-KR" smtClean="0"/>
              <a:t>, </a:t>
            </a:r>
            <a:r>
              <a:rPr lang="ko-KR" altLang="en-US" smtClean="0"/>
              <a:t>혹은 주택가격이 정점에서 하락하더라도 손실회피의 경향은 나타나지 않을 수 있음</a:t>
            </a:r>
            <a:endParaRPr lang="en-US" altLang="ko-KR" smtClean="0"/>
          </a:p>
          <a:p>
            <a:pPr lvl="1"/>
            <a:r>
              <a:rPr lang="ko-KR" altLang="en-US" smtClean="0"/>
              <a:t>그러나 최고가격 및 최근가격이 손실의 기준점이 된다면 주택가격이 하락한다면</a:t>
            </a:r>
            <a:r>
              <a:rPr lang="en-US" altLang="ko-KR" smtClean="0"/>
              <a:t>, </a:t>
            </a:r>
            <a:r>
              <a:rPr lang="ko-KR" altLang="en-US" smtClean="0"/>
              <a:t>그리고 정점에서 하락한다면 무조건 손실회피가 나타남</a:t>
            </a:r>
            <a:endParaRPr lang="en-US" altLang="ko-KR" smtClean="0"/>
          </a:p>
          <a:p>
            <a:pPr lvl="2"/>
            <a:r>
              <a:rPr lang="ko-KR" altLang="en-US" smtClean="0"/>
              <a:t>설령 현재 주택시세가 최초구입가격보다 높다고 하더라도</a:t>
            </a:r>
            <a:r>
              <a:rPr lang="en-US" altLang="ko-KR" smtClean="0"/>
              <a:t>…</a:t>
            </a:r>
          </a:p>
          <a:p>
            <a:pPr lvl="2"/>
            <a:r>
              <a:rPr lang="ko-KR" altLang="en-US" smtClean="0"/>
              <a:t>주택가격이 감소할 경우 희망매도가격을 현재 시세보다 높게 설정하는 가구의 비율이 훨씬 높을 수 있으며</a:t>
            </a:r>
            <a:r>
              <a:rPr lang="en-US" altLang="ko-KR" smtClean="0"/>
              <a:t>, </a:t>
            </a:r>
            <a:r>
              <a:rPr lang="ko-KR" altLang="en-US" smtClean="0"/>
              <a:t>그에 따라 시장에서의 거래가 훨씬 지연될 수 있음을 시사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28</a:t>
            </a:fld>
            <a:endParaRPr lang="ko-KR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49080"/>
            <a:ext cx="7344816" cy="207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9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결론 및 시사점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연구의 한계 및 보완방향</a:t>
            </a:r>
            <a:endParaRPr lang="en-US" altLang="ko-KR" smtClean="0"/>
          </a:p>
          <a:p>
            <a:pPr lvl="1"/>
            <a:r>
              <a:rPr lang="ko-KR" altLang="en-US" smtClean="0"/>
              <a:t>최초구입가격을 기준으로 손실을 경험할 것으로 예상하는 응답자의 비중이 </a:t>
            </a:r>
            <a:r>
              <a:rPr lang="en-US" altLang="ko-KR" smtClean="0"/>
              <a:t>24%</a:t>
            </a:r>
            <a:r>
              <a:rPr lang="ko-KR" altLang="en-US" smtClean="0"/>
              <a:t>에 불과</a:t>
            </a:r>
            <a:endParaRPr lang="en-US" altLang="ko-KR" smtClean="0"/>
          </a:p>
          <a:p>
            <a:pPr lvl="2"/>
            <a:r>
              <a:rPr lang="ko-KR" altLang="en-US" smtClean="0"/>
              <a:t>최초구입가격보다 현재 시세가 낮은 주택보유가구들을 충분히 포함하게끔 층화추출된 표본 필요</a:t>
            </a:r>
            <a:endParaRPr lang="en-US" altLang="ko-KR" smtClean="0"/>
          </a:p>
          <a:p>
            <a:pPr lvl="1"/>
            <a:r>
              <a:rPr lang="ko-KR" altLang="en-US" smtClean="0"/>
              <a:t>손실회피의 다양한 메커니즘 파악</a:t>
            </a:r>
            <a:endParaRPr lang="en-US" altLang="ko-KR" smtClean="0"/>
          </a:p>
          <a:p>
            <a:pPr lvl="2"/>
            <a:r>
              <a:rPr lang="ko-KR" altLang="en-US" smtClean="0"/>
              <a:t>분석 대상지역의 확장</a:t>
            </a:r>
            <a:endParaRPr lang="en-US" altLang="ko-KR" smtClean="0"/>
          </a:p>
          <a:p>
            <a:pPr lvl="2"/>
            <a:r>
              <a:rPr lang="ko-KR" altLang="en-US" smtClean="0"/>
              <a:t>분석대상 가구주의 연령대 증가</a:t>
            </a:r>
            <a:endParaRPr lang="en-US" altLang="ko-KR" smtClean="0"/>
          </a:p>
          <a:p>
            <a:pPr lvl="1"/>
            <a:r>
              <a:rPr lang="ko-KR" altLang="en-US" smtClean="0"/>
              <a:t>국토교통부의 부동산실거래가자료 활용 필요성</a:t>
            </a:r>
            <a:endParaRPr lang="en-US" altLang="ko-KR" smtClean="0"/>
          </a:p>
          <a:p>
            <a:pPr lvl="2"/>
            <a:r>
              <a:rPr lang="ko-KR" altLang="en-US" smtClean="0"/>
              <a:t>실거래 관련 공시정보의 확대</a:t>
            </a:r>
            <a:endParaRPr lang="en-US" altLang="ko-KR" smtClean="0"/>
          </a:p>
          <a:p>
            <a:pPr lvl="3"/>
            <a:r>
              <a:rPr lang="ko-KR" altLang="en-US" smtClean="0"/>
              <a:t>거래물건</a:t>
            </a:r>
            <a:r>
              <a:rPr lang="en-US" altLang="ko-KR" smtClean="0"/>
              <a:t>, </a:t>
            </a:r>
            <a:r>
              <a:rPr lang="ko-KR" altLang="en-US" smtClean="0"/>
              <a:t>거래자의 일부 속성을 포함시키게끔 확장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74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5516" y="2924944"/>
            <a:ext cx="7612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tx2"/>
                </a:solidFill>
                <a:latin typeface="08서울남산체 B" pitchFamily="18" charset="-127"/>
                <a:ea typeface="08서울남산체 B" pitchFamily="18" charset="-127"/>
              </a:rPr>
              <a:t>주택시장과 손실회피</a:t>
            </a:r>
            <a:r>
              <a:rPr lang="en-US" altLang="ko-KR" sz="4000" smtClean="0">
                <a:solidFill>
                  <a:schemeClr val="tx2"/>
                </a:solidFill>
                <a:latin typeface="08서울남산체 B" pitchFamily="18" charset="-127"/>
                <a:ea typeface="08서울남산체 B" pitchFamily="18" charset="-127"/>
              </a:rPr>
              <a:t>, </a:t>
            </a:r>
            <a:r>
              <a:rPr lang="ko-KR" altLang="en-US" sz="4000" smtClean="0">
                <a:solidFill>
                  <a:schemeClr val="tx2"/>
                </a:solidFill>
                <a:latin typeface="08서울남산체 B" pitchFamily="18" charset="-127"/>
                <a:ea typeface="08서울남산체 B" pitchFamily="18" charset="-127"/>
              </a:rPr>
              <a:t>그리고 기준점</a:t>
            </a:r>
            <a:endParaRPr lang="en-US" altLang="ko-KR" sz="4000" smtClean="0">
              <a:solidFill>
                <a:schemeClr val="tx2"/>
              </a:solidFill>
              <a:latin typeface="08서울남산체 B" pitchFamily="18" charset="-127"/>
              <a:ea typeface="08서울남산체 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154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3182" y="1772816"/>
            <a:ext cx="26965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smtClean="0">
                <a:latin typeface="서울남산체 M" pitchFamily="18" charset="-127"/>
                <a:ea typeface="서울남산체 M" pitchFamily="18" charset="-127"/>
              </a:rPr>
              <a:t>감사합니다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17" y="4158158"/>
            <a:ext cx="1440164" cy="134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3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주택시장과 손실회피</a:t>
            </a:r>
            <a:r>
              <a:rPr lang="en-US" altLang="ko-KR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그리고 기준점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주택시장에서의 손실회피</a:t>
            </a:r>
            <a:endParaRPr lang="en-US" altLang="ko-KR" smtClean="0"/>
          </a:p>
          <a:p>
            <a:pPr lvl="1"/>
            <a:r>
              <a:rPr lang="ko-KR" altLang="en-US" smtClean="0"/>
              <a:t>주택을 소유한 가구가 그 주택의 가격이 하락할 경우 그에 따른 손실을 피하기 위해 희망매도가격을 일반 시장가격보다 높게 책정</a:t>
            </a:r>
            <a:endParaRPr lang="en-US" altLang="ko-KR" smtClean="0"/>
          </a:p>
          <a:p>
            <a:pPr lvl="2"/>
            <a:r>
              <a:rPr lang="ko-KR" altLang="en-US" smtClean="0"/>
              <a:t>그로 인해 주택의 매각이 지연</a:t>
            </a:r>
            <a:r>
              <a:rPr lang="en-US" altLang="ko-KR" smtClean="0"/>
              <a:t>, </a:t>
            </a:r>
            <a:r>
              <a:rPr lang="ko-KR" altLang="en-US" smtClean="0"/>
              <a:t>다른 소유자들보다 시장에 더 오랜 기간 대기</a:t>
            </a:r>
            <a:endParaRPr lang="en-US" altLang="ko-KR" smtClean="0"/>
          </a:p>
          <a:p>
            <a:pPr lvl="1"/>
            <a:r>
              <a:rPr lang="ko-KR" altLang="en-US" smtClean="0"/>
              <a:t>일반경제학에서는 매몰비용에 불과한 과거의 구입가격이 주택소유자의 심리라는 경로로</a:t>
            </a:r>
            <a:r>
              <a:rPr lang="en-US" altLang="ko-KR" smtClean="0"/>
              <a:t/>
            </a:r>
            <a:br>
              <a:rPr lang="en-US" altLang="ko-KR" smtClean="0"/>
            </a:br>
            <a:r>
              <a:rPr lang="ko-KR" altLang="en-US" smtClean="0"/>
              <a:t>현재의 주택가격에 직접 영향을 미칠 수 있다는 주장</a:t>
            </a:r>
            <a:endParaRPr lang="en-US" altLang="ko-KR" smtClean="0"/>
          </a:p>
          <a:p>
            <a:pPr lvl="1"/>
            <a:r>
              <a:rPr lang="ko-KR" altLang="en-US" smtClean="0"/>
              <a:t>주택가격과 주택거래량 사이의 양의 상관관계를 뒷받침하는 논리로 널리 언급</a:t>
            </a:r>
            <a:endParaRPr lang="en-US" altLang="ko-KR" smtClean="0"/>
          </a:p>
          <a:p>
            <a:pPr lvl="2"/>
            <a:r>
              <a:rPr lang="ko-KR" altLang="en-US" smtClean="0"/>
              <a:t>실제 손실회피 성향이 주택시장 내</a:t>
            </a:r>
            <a:r>
              <a:rPr lang="en-US" altLang="ko-KR" smtClean="0"/>
              <a:t>, </a:t>
            </a:r>
            <a:r>
              <a:rPr lang="ko-KR" altLang="en-US" smtClean="0"/>
              <a:t>그리고 주택소유자의 의사결정과정 속에서 존재하고 있음을 밝힌 국내외 연구들이 </a:t>
            </a:r>
            <a:r>
              <a:rPr lang="en-US" altLang="ko-KR" smtClean="0"/>
              <a:t>2000</a:t>
            </a:r>
            <a:r>
              <a:rPr lang="ko-KR" altLang="en-US" smtClean="0"/>
              <a:t>년 이후부터 본격적으로 전개</a:t>
            </a:r>
            <a:endParaRPr lang="en-US" altLang="ko-KR" smtClean="0"/>
          </a:p>
          <a:p>
            <a:pPr lvl="3"/>
            <a:r>
              <a:rPr lang="en-US" altLang="ko-KR" sz="1100" smtClean="0"/>
              <a:t>Genesove and Mayer(2001), Engelhardt(2003), Anenberg(2011), Leung and Tsang(2011), </a:t>
            </a:r>
            <a:r>
              <a:rPr lang="ko-KR" altLang="en-US" sz="1100" smtClean="0"/>
              <a:t>정홍일 외</a:t>
            </a:r>
            <a:r>
              <a:rPr lang="en-US" altLang="ko-KR" sz="1100" smtClean="0"/>
              <a:t>(2012)</a:t>
            </a:r>
            <a:endParaRPr lang="en-US" altLang="ko-KR" sz="24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3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주택시장과 손실회피</a:t>
            </a:r>
            <a:r>
              <a:rPr lang="en-US" altLang="ko-KR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그리고 기준점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주택시장 손실회피의 기준점은 무엇인가</a:t>
            </a:r>
            <a:r>
              <a:rPr lang="en-US" altLang="ko-KR" smtClean="0"/>
              <a:t>?</a:t>
            </a:r>
          </a:p>
          <a:p>
            <a:pPr lvl="1"/>
            <a:r>
              <a:rPr lang="ko-KR" altLang="en-US" smtClean="0"/>
              <a:t>손실회피 연구에서 가</a:t>
            </a:r>
            <a:r>
              <a:rPr lang="ko-KR" altLang="en-US"/>
              <a:t>장</a:t>
            </a:r>
            <a:r>
              <a:rPr lang="ko-KR" altLang="en-US" smtClean="0"/>
              <a:t> 널리 사용되는 기준점은 </a:t>
            </a:r>
            <a:r>
              <a:rPr lang="en-US" altLang="ko-KR" smtClean="0"/>
              <a:t>‘</a:t>
            </a:r>
            <a:r>
              <a:rPr lang="ko-KR" altLang="en-US" smtClean="0"/>
              <a:t>최초구입가격</a:t>
            </a:r>
            <a:r>
              <a:rPr lang="en-US" altLang="ko-KR" smtClean="0"/>
              <a:t>’</a:t>
            </a:r>
            <a:endParaRPr lang="en-US" altLang="ko-KR"/>
          </a:p>
          <a:p>
            <a:pPr lvl="2"/>
            <a:r>
              <a:rPr lang="en-US" altLang="ko-KR" smtClean="0"/>
              <a:t>Kahneman(1992), Odean(1998), Koszegi &amp; Rabin(2006), Abdellaoui et al.(2007), …</a:t>
            </a:r>
          </a:p>
          <a:p>
            <a:pPr lvl="2"/>
            <a:r>
              <a:rPr lang="ko-KR" altLang="en-US"/>
              <a:t>현상유지</a:t>
            </a:r>
            <a:r>
              <a:rPr lang="en-US" altLang="ko-KR"/>
              <a:t>(status quo)</a:t>
            </a:r>
            <a:r>
              <a:rPr lang="ko-KR" altLang="en-US"/>
              <a:t>의 관점</a:t>
            </a:r>
            <a:endParaRPr lang="en-US" altLang="ko-KR"/>
          </a:p>
          <a:p>
            <a:pPr lvl="3"/>
            <a:r>
              <a:rPr lang="ko-KR" altLang="en-US" smtClean="0"/>
              <a:t>최초구입가격과 현재 가격과의 비교가 돈을 잃을지 얻을지 판단하게 하는 가장 자연스러운 벤치마크</a:t>
            </a:r>
            <a:endParaRPr lang="en-US" altLang="ko-KR" smtClean="0"/>
          </a:p>
          <a:p>
            <a:pPr lvl="2"/>
            <a:r>
              <a:rPr lang="ko-KR" altLang="en-US" smtClean="0"/>
              <a:t>최초 경험에 대한 평가는 이후 선호의 형성 과정에 있어 중요한 역할을 함 </a:t>
            </a:r>
            <a:r>
              <a:rPr lang="en-US" altLang="ko-KR" smtClean="0"/>
              <a:t>(Hoeffler </a:t>
            </a:r>
            <a:r>
              <a:rPr lang="en-US" altLang="ko-KR" i="1" smtClean="0"/>
              <a:t>et al</a:t>
            </a:r>
            <a:r>
              <a:rPr lang="en-US" altLang="ko-KR" smtClean="0"/>
              <a:t>., 2006)</a:t>
            </a:r>
          </a:p>
          <a:p>
            <a:pPr lvl="1"/>
            <a:r>
              <a:rPr lang="ko-KR" altLang="en-US" smtClean="0"/>
              <a:t>주택시장의 손실회피 연구들도 대부분 최초구입가격을 기준점으로 설정</a:t>
            </a:r>
            <a:endParaRPr lang="en-US" altLang="ko-KR" smtClean="0"/>
          </a:p>
          <a:p>
            <a:pPr lvl="2"/>
            <a:r>
              <a:rPr lang="en-US" altLang="ko-KR" smtClean="0"/>
              <a:t>Genesove and Mayer(2001), Engelhardt(2003), Anenberg(2011), Leung and Tsang(2011)</a:t>
            </a:r>
          </a:p>
          <a:p>
            <a:pPr lvl="3"/>
            <a:r>
              <a:rPr lang="en-US" altLang="ko-KR" smtClean="0"/>
              <a:t>“</a:t>
            </a:r>
            <a:r>
              <a:rPr lang="ko-KR" altLang="en-US" smtClean="0"/>
              <a:t>최초구입가격이 매도자에게 가장 자연스로운 중심점</a:t>
            </a:r>
            <a:r>
              <a:rPr lang="en-US" altLang="ko-KR" smtClean="0"/>
              <a:t>” (Genesove and Mayer, 2001)</a:t>
            </a:r>
          </a:p>
          <a:p>
            <a:pPr lvl="2"/>
            <a:r>
              <a:rPr lang="ko-KR" altLang="en-US" smtClean="0"/>
              <a:t>구입가격과 근사한 가격대에서 상당히 많은 비중의 거래가 집중되어 있음 </a:t>
            </a:r>
            <a:r>
              <a:rPr lang="en-US" altLang="ko-KR" smtClean="0"/>
              <a:t>(Einio </a:t>
            </a:r>
            <a:r>
              <a:rPr lang="en-US" altLang="ko-KR" i="1" smtClean="0"/>
              <a:t>et al</a:t>
            </a:r>
            <a:r>
              <a:rPr lang="en-US" altLang="ko-KR" smtClean="0"/>
              <a:t>., 2008)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33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주택시장과 손실회피</a:t>
            </a:r>
            <a:r>
              <a:rPr lang="en-US" altLang="ko-KR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그리고 기준점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최초구입가격이 손실회피의 유일한 기준점인가</a:t>
            </a:r>
            <a:r>
              <a:rPr lang="en-US" altLang="ko-KR" smtClean="0"/>
              <a:t>?</a:t>
            </a:r>
          </a:p>
          <a:p>
            <a:pPr lvl="1"/>
            <a:r>
              <a:rPr lang="ko-KR" altLang="en-US" smtClean="0"/>
              <a:t>인간의 적응 성향을 고려할 때</a:t>
            </a:r>
            <a:r>
              <a:rPr lang="en-US" altLang="ko-KR" smtClean="0"/>
              <a:t>, </a:t>
            </a:r>
            <a:r>
              <a:rPr lang="ko-KR" altLang="en-US" smtClean="0"/>
              <a:t>기준점은 고정되어 있지 않고 반복하여 재평가되기 마련</a:t>
            </a:r>
            <a:endParaRPr lang="en-US" altLang="ko-KR" smtClean="0"/>
          </a:p>
          <a:p>
            <a:pPr lvl="1"/>
            <a:r>
              <a:rPr lang="ko-KR" altLang="en-US" smtClean="0"/>
              <a:t>하나의 기준점이 아니라 여러 개의 기준점이 사용될 가능성 </a:t>
            </a:r>
            <a:r>
              <a:rPr lang="en-US" altLang="ko-KR" smtClean="0"/>
              <a:t>(Kahneman, 1992)</a:t>
            </a:r>
          </a:p>
          <a:p>
            <a:pPr lvl="1"/>
            <a:r>
              <a:rPr lang="ko-KR" altLang="en-US" smtClean="0"/>
              <a:t>미래에 대한 전망이나 기대</a:t>
            </a:r>
            <a:r>
              <a:rPr lang="en-US" altLang="ko-KR" smtClean="0"/>
              <a:t>, </a:t>
            </a:r>
            <a:r>
              <a:rPr lang="ko-KR" altLang="en-US" smtClean="0"/>
              <a:t>목표에 의해 새로운 기준점이 생성될 수 있음</a:t>
            </a:r>
            <a:endParaRPr lang="en-US" altLang="ko-KR" smtClean="0"/>
          </a:p>
          <a:p>
            <a:pPr lvl="2"/>
            <a:r>
              <a:rPr lang="ko-KR" altLang="en-US" smtClean="0"/>
              <a:t>급여인상을 기대한 사람과 기대하지 않은 사람이 새로운 급여에 대해 갖는 다른 만족도</a:t>
            </a:r>
            <a:endParaRPr lang="en-US" altLang="ko-KR" smtClean="0"/>
          </a:p>
          <a:p>
            <a:pPr lvl="2"/>
            <a:r>
              <a:rPr lang="ko-KR" altLang="en-US" smtClean="0"/>
              <a:t>위험한 의사결정에 있어 개인은 현상유지의 기준점뿐만 아니라 최소요건이나 목표 등의 기준점을 동시에 사용 </a:t>
            </a:r>
            <a:r>
              <a:rPr lang="en-US" altLang="ko-KR" smtClean="0"/>
              <a:t>(Koop and Johnson, 2010)</a:t>
            </a:r>
          </a:p>
          <a:p>
            <a:pPr lvl="1"/>
            <a:r>
              <a:rPr lang="en-US" altLang="ko-KR" smtClean="0"/>
              <a:t>“</a:t>
            </a:r>
            <a:r>
              <a:rPr lang="ko-KR" altLang="en-US" smtClean="0"/>
              <a:t>최초구입가격이 기준점으로 사용되는 경우는 가구가 보유한 주택을 이 가격 수준으로 팔려는 현상유지형 기대를 할 때이며</a:t>
            </a:r>
            <a:r>
              <a:rPr lang="en-US" altLang="ko-KR" smtClean="0"/>
              <a:t>, </a:t>
            </a:r>
            <a:r>
              <a:rPr lang="ko-KR" altLang="en-US" smtClean="0"/>
              <a:t>만약 다른 기대를 하게 된다면 그에 대응되는 다른 기준점이 얼마든지 사용될 수 있음</a:t>
            </a:r>
            <a:r>
              <a:rPr lang="en-US" altLang="ko-KR" smtClean="0"/>
              <a:t>” (</a:t>
            </a:r>
            <a:r>
              <a:rPr lang="ko-KR" altLang="en-US" smtClean="0"/>
              <a:t>김준형 외</a:t>
            </a:r>
            <a:r>
              <a:rPr lang="en-US" altLang="ko-KR" smtClean="0"/>
              <a:t>, 2011)</a:t>
            </a:r>
          </a:p>
          <a:p>
            <a:pPr lvl="2"/>
            <a:r>
              <a:rPr lang="ko-KR" altLang="en-US" smtClean="0"/>
              <a:t>경기침체기에 주택을 구입한 개인은 비교적 호전된 시기에 주택을 판매할 때 그 주택의 가치를 과소평가하는 반면</a:t>
            </a:r>
            <a:r>
              <a:rPr lang="en-US" altLang="ko-KR" smtClean="0"/>
              <a:t>, </a:t>
            </a:r>
            <a:r>
              <a:rPr lang="ko-KR" altLang="en-US" smtClean="0"/>
              <a:t>경기호황기에 주택을 구입한 개인은 비교적 침체된 시기에 주택을 판매할 때 그주택의 가치를 과대평가하는 경향 </a:t>
            </a:r>
            <a:r>
              <a:rPr lang="en-US" altLang="ko-KR" smtClean="0"/>
              <a:t>(Benitez-Silva </a:t>
            </a:r>
            <a:r>
              <a:rPr lang="en-US" altLang="ko-KR" i="1" smtClean="0"/>
              <a:t>et al</a:t>
            </a:r>
            <a:r>
              <a:rPr lang="en-US" altLang="ko-KR" smtClean="0"/>
              <a:t>., 2009)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936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주택시장과 손실회피</a:t>
            </a:r>
            <a:r>
              <a:rPr lang="en-US" altLang="ko-KR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그리고 기준점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대안적 기준점의 가능성</a:t>
            </a:r>
            <a:r>
              <a:rPr lang="en-US" altLang="ko-KR" smtClean="0"/>
              <a:t>: </a:t>
            </a:r>
            <a:r>
              <a:rPr lang="ko-KR" altLang="en-US" smtClean="0"/>
              <a:t>최근 시장에서의 거래가격 </a:t>
            </a:r>
            <a:r>
              <a:rPr lang="en-US" altLang="ko-KR" smtClean="0"/>
              <a:t>(</a:t>
            </a:r>
            <a:r>
              <a:rPr lang="ko-KR" altLang="en-US" smtClean="0"/>
              <a:t>최근가격</a:t>
            </a:r>
            <a:r>
              <a:rPr lang="en-US" altLang="ko-KR" smtClean="0"/>
              <a:t>)</a:t>
            </a:r>
          </a:p>
          <a:p>
            <a:pPr lvl="1"/>
            <a:r>
              <a:rPr lang="ko-KR" altLang="en-US" smtClean="0"/>
              <a:t>시간이 지나면서 기준점이 갱신된다면 가장 최근의 거래가격이 기준점이 될 가능성이 높음</a:t>
            </a:r>
            <a:endParaRPr lang="en-US" altLang="ko-KR" smtClean="0"/>
          </a:p>
          <a:p>
            <a:pPr lvl="2"/>
            <a:r>
              <a:rPr lang="ko-KR" altLang="en-US"/>
              <a:t>적응적 기대</a:t>
            </a:r>
            <a:r>
              <a:rPr lang="en-US" altLang="ko-KR"/>
              <a:t>(adaptive expectation</a:t>
            </a:r>
            <a:r>
              <a:rPr lang="en-US" altLang="ko-KR"/>
              <a:t>) </a:t>
            </a:r>
            <a:r>
              <a:rPr lang="ko-KR" altLang="en-US" smtClean="0"/>
              <a:t>가설</a:t>
            </a:r>
            <a:r>
              <a:rPr lang="en-US" altLang="ko-KR" smtClean="0"/>
              <a:t>: </a:t>
            </a:r>
            <a:r>
              <a:rPr lang="ko-KR" altLang="en-US" smtClean="0"/>
              <a:t>최근의 가격 추세가 향후 가격 전망에 더 큰 영향을 발휘</a:t>
            </a:r>
            <a:endParaRPr lang="en-US" altLang="ko-KR"/>
          </a:p>
          <a:p>
            <a:pPr lvl="2"/>
            <a:r>
              <a:rPr lang="ko-KR" altLang="en-US" smtClean="0"/>
              <a:t>수량적 정착점</a:t>
            </a:r>
            <a:r>
              <a:rPr lang="en-US" altLang="ko-KR" smtClean="0"/>
              <a:t>(quantitative anchors)</a:t>
            </a:r>
            <a:r>
              <a:rPr lang="ko-KR" altLang="en-US" smtClean="0"/>
              <a:t> 이론</a:t>
            </a:r>
            <a:r>
              <a:rPr lang="en-US" altLang="ko-KR" smtClean="0"/>
              <a:t>: </a:t>
            </a:r>
            <a:r>
              <a:rPr lang="ko-KR" altLang="en-US" smtClean="0"/>
              <a:t>가장 최근에 기억된 가격이 정착점으로 사용</a:t>
            </a:r>
            <a:endParaRPr lang="en-US" altLang="ko-KR" smtClean="0"/>
          </a:p>
          <a:p>
            <a:pPr lvl="1"/>
            <a:r>
              <a:rPr lang="en-US" altLang="ko-KR" smtClean="0"/>
              <a:t>‘</a:t>
            </a:r>
            <a:r>
              <a:rPr lang="ko-KR" altLang="en-US" smtClean="0"/>
              <a:t>최근 효과</a:t>
            </a:r>
            <a:r>
              <a:rPr lang="en-US" altLang="ko-KR" smtClean="0"/>
              <a:t>(Recency Effect)’ (Miller and Campbell, 1959)</a:t>
            </a:r>
          </a:p>
          <a:p>
            <a:pPr lvl="2"/>
            <a:r>
              <a:rPr lang="ko-KR" altLang="en-US" smtClean="0"/>
              <a:t>일련의 결과들 중 가장 최근의 결과가 기억 및 인지에 가장 큰 영향을 미침</a:t>
            </a:r>
            <a:endParaRPr lang="en-US" altLang="ko-KR" smtClean="0"/>
          </a:p>
          <a:p>
            <a:pPr lvl="2"/>
            <a:r>
              <a:rPr lang="ko-KR" altLang="en-US" smtClean="0"/>
              <a:t>소비자가 관찰한 가장 최근의 가격이 그들이 설정하는 내적 기준가격에 가장 강력한 결정요인으로 작동하며</a:t>
            </a:r>
            <a:r>
              <a:rPr lang="en-US" altLang="ko-KR" smtClean="0"/>
              <a:t>, </a:t>
            </a:r>
            <a:r>
              <a:rPr lang="ko-KR" altLang="en-US" smtClean="0"/>
              <a:t>과거로 갈수록 그 영향력은 급격히 감소 </a:t>
            </a:r>
            <a:r>
              <a:rPr lang="en-US" altLang="ko-KR" smtClean="0"/>
              <a:t>(Mazumdar </a:t>
            </a:r>
            <a:r>
              <a:rPr lang="en-US" altLang="ko-KR" i="1" smtClean="0"/>
              <a:t>et al</a:t>
            </a:r>
            <a:r>
              <a:rPr lang="en-US" altLang="ko-KR" smtClean="0"/>
              <a:t>., 2005)</a:t>
            </a:r>
          </a:p>
          <a:p>
            <a:pPr lvl="1"/>
            <a:r>
              <a:rPr lang="ko-KR" altLang="en-US" smtClean="0"/>
              <a:t>최근 가격을 대안적 기준점으로 작동시킬 주택의 특성</a:t>
            </a:r>
            <a:endParaRPr lang="en-US" altLang="ko-KR" smtClean="0"/>
          </a:p>
          <a:p>
            <a:pPr lvl="2"/>
            <a:r>
              <a:rPr lang="ko-KR" altLang="en-US" smtClean="0"/>
              <a:t>보유기간이 다른 상품에 비해 장기</a:t>
            </a:r>
            <a:endParaRPr lang="en-US" altLang="ko-KR" smtClean="0"/>
          </a:p>
          <a:p>
            <a:pPr lvl="2"/>
            <a:r>
              <a:rPr lang="ko-KR" altLang="en-US" smtClean="0"/>
              <a:t>자산가치의 변화가 소비에 즉각적으로 반영되고 있는 자산효과의 존재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주택시장과 손실회피</a:t>
            </a:r>
            <a:r>
              <a:rPr lang="en-US" altLang="ko-KR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그리고 기준점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대안적 기준점의 가능성</a:t>
            </a:r>
            <a:r>
              <a:rPr lang="en-US" altLang="ko-KR" smtClean="0"/>
              <a:t>: </a:t>
            </a:r>
            <a:r>
              <a:rPr lang="ko-KR" altLang="en-US" smtClean="0"/>
              <a:t>보유기간 동안의 최고 가격 </a:t>
            </a:r>
            <a:r>
              <a:rPr lang="en-US" altLang="ko-KR" smtClean="0"/>
              <a:t>(</a:t>
            </a:r>
            <a:r>
              <a:rPr lang="ko-KR" altLang="en-US" smtClean="0"/>
              <a:t>최고가격</a:t>
            </a:r>
            <a:r>
              <a:rPr lang="en-US" altLang="ko-KR" smtClean="0"/>
              <a:t>)</a:t>
            </a:r>
          </a:p>
          <a:p>
            <a:pPr lvl="1"/>
            <a:r>
              <a:rPr lang="ko-KR" altLang="en-US" smtClean="0"/>
              <a:t>정점과 종점 평가</a:t>
            </a:r>
            <a:r>
              <a:rPr lang="en-US" altLang="ko-KR" smtClean="0"/>
              <a:t>(Peak and End Evaluation)</a:t>
            </a:r>
            <a:r>
              <a:rPr lang="ko-KR" altLang="en-US" smtClean="0"/>
              <a:t> 법칙</a:t>
            </a:r>
            <a:endParaRPr lang="en-US" altLang="ko-KR" smtClean="0"/>
          </a:p>
          <a:p>
            <a:pPr lvl="2"/>
            <a:r>
              <a:rPr lang="ko-KR" altLang="en-US" smtClean="0"/>
              <a:t>소음에 노출된 경험에 대한 전반적인 평가에 있어 가장 힘들었던 경험과 가장 최근의 경험이 전체 분산 중 </a:t>
            </a:r>
            <a:r>
              <a:rPr lang="en-US" altLang="ko-KR" smtClean="0"/>
              <a:t>94%</a:t>
            </a:r>
            <a:r>
              <a:rPr lang="ko-KR" altLang="en-US" smtClean="0"/>
              <a:t>를 설명 </a:t>
            </a:r>
            <a:r>
              <a:rPr lang="en-US" altLang="ko-KR" smtClean="0"/>
              <a:t>(Varey &amp; Kahneman, 1992)</a:t>
            </a:r>
          </a:p>
          <a:p>
            <a:pPr lvl="2"/>
            <a:r>
              <a:rPr lang="ko-KR" altLang="en-US" smtClean="0"/>
              <a:t>영화상영시간보다 영화의 가장 혐오스러운 장면과 가장 최근의 장면이 영화에 대한 평가를 결정 </a:t>
            </a:r>
            <a:r>
              <a:rPr lang="en-US" altLang="ko-KR" smtClean="0"/>
              <a:t>(Fredrickson &amp; Kahneman, 1993)</a:t>
            </a:r>
          </a:p>
          <a:p>
            <a:pPr lvl="2"/>
            <a:r>
              <a:rPr lang="ko-KR" altLang="en-US" smtClean="0"/>
              <a:t>결장경 검사의 불편함을 결정하는 것은 가장 최악의 순간과 가장 최종의 순간 </a:t>
            </a:r>
            <a:r>
              <a:rPr lang="en-US" altLang="ko-KR"/>
              <a:t>(Redelmeier &amp; Kahneman, </a:t>
            </a:r>
            <a:r>
              <a:rPr lang="en-US" altLang="ko-KR"/>
              <a:t>1996</a:t>
            </a:r>
            <a:r>
              <a:rPr lang="en-US" altLang="ko-KR" smtClean="0"/>
              <a:t>)</a:t>
            </a:r>
          </a:p>
          <a:p>
            <a:pPr lvl="1"/>
            <a:r>
              <a:rPr lang="ko-KR" altLang="en-US" smtClean="0"/>
              <a:t>최고가격을 대안적 기준점으로 작동시킬 주택의 특성</a:t>
            </a:r>
            <a:endParaRPr lang="en-US" altLang="ko-KR" smtClean="0"/>
          </a:p>
          <a:p>
            <a:pPr lvl="2"/>
            <a:r>
              <a:rPr lang="ko-KR" altLang="en-US" smtClean="0"/>
              <a:t>시간이 지날수록 일반 상품은 가격이 하락하나 주택은 가격이 빈번히 상승함</a:t>
            </a:r>
            <a:endParaRPr lang="en-US" altLang="ko-KR" smtClean="0"/>
          </a:p>
          <a:p>
            <a:pPr lvl="2"/>
            <a:r>
              <a:rPr lang="ko-KR" altLang="en-US" smtClean="0"/>
              <a:t>이는 주택보유자들이 손실을 산정함에 있어 보유기간 동안 주택가격의 역사적 정점</a:t>
            </a:r>
            <a:r>
              <a:rPr lang="en-US" altLang="ko-KR" smtClean="0"/>
              <a:t>(historic peak)</a:t>
            </a:r>
            <a:r>
              <a:rPr lang="ko-KR" altLang="en-US" smtClean="0"/>
              <a:t>을 기준점으로 사용할 가능성이 높음을 시사</a:t>
            </a:r>
            <a:endParaRPr lang="en-US" altLang="ko-KR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777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주택시장과 손실회피</a:t>
            </a:r>
            <a:r>
              <a:rPr lang="en-US" altLang="ko-KR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그리고 기준점</a:t>
            </a:r>
            <a:endParaRPr lang="ko-KR" alt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주택시장 손실회피의 기준점</a:t>
            </a:r>
            <a:r>
              <a:rPr lang="en-US" altLang="ko-KR" smtClean="0"/>
              <a:t>: </a:t>
            </a:r>
            <a:r>
              <a:rPr lang="ko-KR" altLang="en-US" smtClean="0"/>
              <a:t>실증연구</a:t>
            </a:r>
            <a:endParaRPr lang="en-US" altLang="ko-KR" smtClean="0"/>
          </a:p>
          <a:p>
            <a:pPr lvl="1"/>
            <a:r>
              <a:rPr lang="ko-KR" altLang="en-US" smtClean="0"/>
              <a:t>김준형 외</a:t>
            </a:r>
            <a:r>
              <a:rPr lang="en-US" altLang="ko-KR" smtClean="0"/>
              <a:t>(2011)</a:t>
            </a:r>
            <a:r>
              <a:rPr lang="ko-KR" altLang="en-US" smtClean="0"/>
              <a:t>는 한국노동패널조사자료</a:t>
            </a:r>
            <a:r>
              <a:rPr lang="en-US" altLang="ko-KR" smtClean="0"/>
              <a:t>(KLIPS)</a:t>
            </a:r>
            <a:r>
              <a:rPr lang="ko-KR" altLang="en-US" smtClean="0"/>
              <a:t>를 활용</a:t>
            </a:r>
            <a:r>
              <a:rPr lang="en-US" altLang="ko-KR" smtClean="0"/>
              <a:t>, </a:t>
            </a:r>
            <a:r>
              <a:rPr lang="ko-KR" altLang="en-US" smtClean="0"/>
              <a:t>손실의 기준점이 반드시 최초구입가격으로 고정되어 있지 않음을 밝힘</a:t>
            </a:r>
            <a:endParaRPr lang="en-US" altLang="ko-KR" smtClean="0"/>
          </a:p>
          <a:p>
            <a:pPr lvl="2"/>
            <a:r>
              <a:rPr lang="ko-KR" altLang="en-US" smtClean="0"/>
              <a:t>오히려 최근 가격 변수만이 통계적으로 유의하게 자가가구의 주거이동에 영향을 미침</a:t>
            </a:r>
            <a:endParaRPr lang="en-US" altLang="ko-KR" smtClean="0"/>
          </a:p>
          <a:p>
            <a:pPr lvl="1"/>
            <a:r>
              <a:rPr lang="en-US" altLang="ko-KR" smtClean="0"/>
              <a:t>Paraschiv &amp; Cehnavaz(2011), 400</a:t>
            </a:r>
            <a:r>
              <a:rPr lang="ko-KR" altLang="en-US" smtClean="0"/>
              <a:t>명을 대상으로 가상 상황에 대한 반응을 조사한 결과</a:t>
            </a:r>
            <a:r>
              <a:rPr lang="en-US" altLang="ko-KR" smtClean="0"/>
              <a:t>, </a:t>
            </a:r>
            <a:r>
              <a:rPr lang="ko-KR" altLang="en-US" smtClean="0"/>
              <a:t>동일한 가격으로 구입하였으나 중간에 시장가치가 상승 혹은 하락한 경우 희망매도가격이 최초구입가격과 달라짐을 발견</a:t>
            </a:r>
            <a:endParaRPr lang="en-US" altLang="ko-KR" smtClean="0"/>
          </a:p>
          <a:p>
            <a:pPr lvl="2"/>
            <a:r>
              <a:rPr lang="ko-KR" altLang="en-US" smtClean="0"/>
              <a:t>주택가격이 하락한 경우에 비해 주택가격이 상승한 경우 약 </a:t>
            </a:r>
            <a:r>
              <a:rPr lang="en-US" altLang="ko-KR" smtClean="0"/>
              <a:t>2</a:t>
            </a:r>
            <a:r>
              <a:rPr lang="ko-KR" altLang="en-US" smtClean="0"/>
              <a:t>배 더 높은 수준으로 기준점이 변동</a:t>
            </a:r>
            <a:endParaRPr lang="en-US" altLang="ko-KR" smtClean="0"/>
          </a:p>
          <a:p>
            <a:pPr lvl="2"/>
            <a:r>
              <a:rPr lang="ko-KR" altLang="en-US" smtClean="0"/>
              <a:t>최근 매우 높은 수준의 주택가격을 경험한 경우 희망매도가격이 보다 높아지며</a:t>
            </a:r>
            <a:r>
              <a:rPr lang="en-US" altLang="ko-KR" smtClean="0"/>
              <a:t>, </a:t>
            </a:r>
            <a:r>
              <a:rPr lang="ko-KR" altLang="en-US" smtClean="0"/>
              <a:t>반대로 최근에 매우 낮은 수준의 주택가격을 경험하였다면 희망매도가격 역시 하락</a:t>
            </a:r>
            <a:endParaRPr lang="en-US" altLang="ko-KR" smtClean="0"/>
          </a:p>
          <a:p>
            <a:pPr lvl="1"/>
            <a:r>
              <a:rPr lang="ko-KR" altLang="en-US" smtClean="0"/>
              <a:t>주택시장에서의 손실회피는 반드시 최초구입가격을 기준점으로 작동하지 않을 가능성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2403-87FC-4BA3-A15F-C61ECF74642A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8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>
              <a:lumMod val="50000"/>
            </a:schemeClr>
          </a:solidFill>
        </a:ln>
      </a:spPr>
      <a:bodyPr wrap="none" rtlCol="0" anchor="ctr"/>
      <a:lstStyle>
        <a:defPPr algn="ctr">
          <a:defRPr sz="1200" smtClean="0">
            <a:solidFill>
              <a:schemeClr val="tx1"/>
            </a:solidFill>
            <a:latin typeface="나눔고딕" pitchFamily="50" charset="-127"/>
            <a:ea typeface="나눔고딕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2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smtClean="0">
            <a:latin typeface="나눔고딕" pitchFamily="50" charset="-127"/>
            <a:ea typeface="나눔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2992</TotalTime>
  <Words>1776</Words>
  <Application>Microsoft Office PowerPoint</Application>
  <PresentationFormat>화면 슬라이드 쇼(4:3)</PresentationFormat>
  <Paragraphs>225</Paragraphs>
  <Slides>30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9" baseType="lpstr">
      <vt:lpstr>굴림</vt:lpstr>
      <vt:lpstr>Arial</vt:lpstr>
      <vt:lpstr>서울남산체 B</vt:lpstr>
      <vt:lpstr>08서울남산체 B</vt:lpstr>
      <vt:lpstr>맑은 고딕</vt:lpstr>
      <vt:lpstr>서울남산체 M</vt:lpstr>
      <vt:lpstr>서울남산체 EB</vt:lpstr>
      <vt:lpstr>Wingdings</vt:lpstr>
      <vt:lpstr>Office 테마</vt:lpstr>
      <vt:lpstr>PowerPoint 프레젠테이션</vt:lpstr>
      <vt:lpstr>PowerPoint 프레젠테이션</vt:lpstr>
      <vt:lpstr>PowerPoint 프레젠테이션</vt:lpstr>
      <vt:lpstr>주택시장과 손실회피, 그리고 기준점</vt:lpstr>
      <vt:lpstr>주택시장과 손실회피, 그리고 기준점</vt:lpstr>
      <vt:lpstr>주택시장과 손실회피, 그리고 기준점</vt:lpstr>
      <vt:lpstr>주택시장과 손실회피, 그리고 기준점</vt:lpstr>
      <vt:lpstr>주택시장과 손실회피, 그리고 기준점</vt:lpstr>
      <vt:lpstr>주택시장과 손실회피, 그리고 기준점</vt:lpstr>
      <vt:lpstr>주택시장과 손실회피, 그리고 기준점</vt:lpstr>
      <vt:lpstr>주택시장과 손실회피, 그리고 기준점</vt:lpstr>
      <vt:lpstr>주택시장과 손실회피, 그리고 기준점</vt:lpstr>
      <vt:lpstr>PowerPoint 프레젠테이션</vt:lpstr>
      <vt:lpstr>자료 및 분석틀</vt:lpstr>
      <vt:lpstr>자료 및 분석틀</vt:lpstr>
      <vt:lpstr>자료 및 분석틀</vt:lpstr>
      <vt:lpstr>자료 및 분석틀</vt:lpstr>
      <vt:lpstr>자료 및 분석틀</vt:lpstr>
      <vt:lpstr>PowerPoint 프레젠테이션</vt:lpstr>
      <vt:lpstr>결과 및 해석</vt:lpstr>
      <vt:lpstr>결과 및 해석</vt:lpstr>
      <vt:lpstr>결과 및 해석</vt:lpstr>
      <vt:lpstr>결과 및 해석</vt:lpstr>
      <vt:lpstr>결과 및 해석</vt:lpstr>
      <vt:lpstr>결과 및 해석</vt:lpstr>
      <vt:lpstr>PowerPoint 프레젠테이션</vt:lpstr>
      <vt:lpstr>결론 및 시사점</vt:lpstr>
      <vt:lpstr>결론 및 시사점</vt:lpstr>
      <vt:lpstr>결론 및 시사점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159</cp:revision>
  <cp:lastPrinted>2013-04-27T03:41:47Z</cp:lastPrinted>
  <dcterms:created xsi:type="dcterms:W3CDTF">2013-03-13T09:15:49Z</dcterms:created>
  <dcterms:modified xsi:type="dcterms:W3CDTF">2013-11-12T06:19:12Z</dcterms:modified>
</cp:coreProperties>
</file>