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5" r:id="rId3"/>
    <p:sldId id="261" r:id="rId4"/>
    <p:sldId id="257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50912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284338"/>
              </p:ext>
            </p:extLst>
          </p:nvPr>
        </p:nvGraphicFramePr>
        <p:xfrm>
          <a:off x="323528" y="1124744"/>
          <a:ext cx="8424936" cy="300675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09141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당일부터 </a:t>
                      </a:r>
                      <a:r>
                        <a:rPr lang="en-US" altLang="ko-KR" sz="1100" kern="0" spc="-50">
                          <a:effectLst/>
                        </a:rPr>
                        <a:t>7</a:t>
                      </a:r>
                      <a:r>
                        <a:rPr lang="ko-KR" altLang="en-US" sz="1100" kern="0" spc="-50">
                          <a:effectLst/>
                        </a:rPr>
                        <a:t>일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사망진단서 및 가족관계 증빙서류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형제</a:t>
                      </a:r>
                      <a:r>
                        <a:rPr lang="en-US" altLang="ko-KR" sz="1100" kern="0" spc="-50" dirty="0">
                          <a:effectLst/>
                        </a:rPr>
                        <a:t>․</a:t>
                      </a:r>
                      <a:r>
                        <a:rPr lang="ko-KR" altLang="en-US" sz="1100" kern="0" spc="-50" dirty="0">
                          <a:effectLst/>
                        </a:rPr>
                        <a:t>자매 등의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3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39220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질병 또는 사고로 인한 치료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</a:t>
                      </a:r>
                      <a:r>
                        <a:rPr lang="ko-KR" altLang="en-US" sz="1100" kern="0" spc="-50" dirty="0">
                          <a:effectLst/>
                        </a:rPr>
                        <a:t>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>
                          <a:effectLst/>
                        </a:rPr>
                        <a:t>1. </a:t>
                      </a:r>
                      <a:r>
                        <a:rPr lang="ko-KR" altLang="en-US" sz="1100" kern="0" spc="-50">
                          <a:effectLst/>
                        </a:rPr>
                        <a:t>진료비 영수증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>
                          <a:effectLst/>
                        </a:rPr>
                        <a:t>2. </a:t>
                      </a:r>
                      <a:r>
                        <a:rPr lang="ko-KR" altLang="en-US" sz="1100" kern="0" spc="-50">
                          <a:effectLst/>
                        </a:rPr>
                        <a:t>진단서</a:t>
                      </a:r>
                      <a:r>
                        <a:rPr lang="en-US" altLang="ko-KR" sz="1100" kern="0" spc="-50">
                          <a:effectLst/>
                        </a:rPr>
                        <a:t>, </a:t>
                      </a:r>
                      <a:r>
                        <a:rPr lang="ko-KR" altLang="en-US" sz="1100" kern="0" spc="-50">
                          <a:effectLst/>
                        </a:rPr>
                        <a:t>입원확인서</a:t>
                      </a:r>
                      <a:r>
                        <a:rPr lang="en-US" altLang="ko-KR" sz="1100" kern="0" spc="-50">
                          <a:effectLst/>
                        </a:rPr>
                        <a:t>, </a:t>
                      </a:r>
                      <a:r>
                        <a:rPr lang="ko-KR" altLang="en-US" sz="1100" kern="0" spc="-50">
                          <a:effectLst/>
                        </a:rPr>
                        <a:t>진료확인서</a:t>
                      </a:r>
                      <a:r>
                        <a:rPr lang="en-US" altLang="ko-KR" sz="1100" kern="0" spc="-50">
                          <a:effectLst/>
                        </a:rPr>
                        <a:t>(</a:t>
                      </a:r>
                      <a:r>
                        <a:rPr lang="ko-KR" altLang="en-US" sz="1100" kern="0" spc="-50">
                          <a:effectLst/>
                        </a:rPr>
                        <a:t>선택</a:t>
                      </a:r>
                      <a:r>
                        <a:rPr lang="en-US" altLang="ko-KR" sz="1100" kern="0" spc="-50">
                          <a:effectLst/>
                        </a:rPr>
                        <a:t>1)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검사일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 통지서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예비군훈련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훈련기간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교육훈련 참석 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정부기관 및 지자체 등의 행사 참여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80">
                          <a:effectLst/>
                        </a:rPr>
                        <a:t>총장의 승인을 받은 교내</a:t>
                      </a:r>
                      <a:r>
                        <a:rPr lang="en-US" altLang="ko-KR" sz="1100" kern="0" spc="-180">
                          <a:effectLst/>
                        </a:rPr>
                        <a:t>·</a:t>
                      </a:r>
                      <a:r>
                        <a:rPr lang="ko-KR" altLang="en-US" sz="1100" kern="0" spc="-180">
                          <a:effectLst/>
                        </a:rPr>
                        <a:t>외 중요행사 참여</a:t>
                      </a:r>
                      <a:endParaRPr lang="ko-KR" altLang="en-US" sz="1100" b="1" kern="0" spc="-18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승인 관련 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4141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최종학기 취</a:t>
                      </a:r>
                      <a:r>
                        <a:rPr lang="en-US" altLang="ko-KR" sz="1100" kern="0" spc="-50">
                          <a:effectLst/>
                        </a:rPr>
                        <a:t>·</a:t>
                      </a:r>
                      <a:r>
                        <a:rPr lang="ko-KR" altLang="en-US" sz="1100" kern="0" spc="-50">
                          <a:effectLst/>
                        </a:rPr>
                        <a:t>창업</a:t>
                      </a:r>
                      <a:r>
                        <a:rPr lang="en-US" altLang="ko-KR" sz="1100" kern="0" spc="-50">
                          <a:effectLst/>
                        </a:rPr>
                        <a:t>(</a:t>
                      </a:r>
                      <a:r>
                        <a:rPr lang="ko-KR" altLang="en-US" sz="1100" kern="0" spc="-50">
                          <a:effectLst/>
                        </a:rPr>
                        <a:t>인턴포함</a:t>
                      </a:r>
                      <a:r>
                        <a:rPr lang="en-US" altLang="ko-KR" sz="1100" kern="0" spc="-50">
                          <a:effectLst/>
                        </a:rPr>
                        <a:t>)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취업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130" dirty="0">
                          <a:effectLst/>
                        </a:rPr>
                        <a:t>(</a:t>
                      </a:r>
                      <a:r>
                        <a:rPr lang="ko-KR" altLang="en-US" sz="1100" kern="0" spc="-130" dirty="0"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kern="0" spc="-130" dirty="0">
                          <a:effectLst/>
                        </a:rPr>
                        <a:t>)</a:t>
                      </a:r>
                      <a:endParaRPr lang="ko-KR" altLang="en-US" sz="1100" kern="0" spc="-13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091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3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130" dirty="0">
                          <a:effectLst/>
                        </a:rPr>
                        <a:t> 취업을 위한 면접</a:t>
                      </a:r>
                      <a:r>
                        <a:rPr lang="en-US" altLang="ko-KR" sz="1100" kern="0" spc="-130" dirty="0">
                          <a:effectLst/>
                        </a:rPr>
                        <a:t>, </a:t>
                      </a:r>
                      <a:r>
                        <a:rPr lang="ko-KR" altLang="en-US" sz="1100" kern="0" spc="-130" dirty="0">
                          <a:effectLst/>
                        </a:rPr>
                        <a:t>시험에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해당일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 기관장 확인서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733416"/>
              </p:ext>
            </p:extLst>
          </p:nvPr>
        </p:nvGraphicFramePr>
        <p:xfrm>
          <a:off x="323528" y="4924386"/>
          <a:ext cx="8424936" cy="1312926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69443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소속대학 및 해당기관 공문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>
                          <a:effectLst/>
                        </a:rPr>
                        <a:t>·</a:t>
                      </a:r>
                      <a:r>
                        <a:rPr lang="ko-KR" altLang="en-US" sz="1100" kern="0" spc="-50">
                          <a:effectLst/>
                        </a:rPr>
                        <a:t>외 프로 입단자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6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324" y="620688"/>
            <a:ext cx="8943474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출석인정 신청은 사유발생 전이나 발생 즉시 신고하여야 함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endParaRPr lang="en-US" altLang="ko-KR" sz="1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변조행위에 의한 신청은 학칙 제</a:t>
            </a:r>
            <a:r>
              <a:rPr lang="en-US" altLang="ko-KR" sz="2000" b="1" dirty="0" smtClean="0"/>
              <a:t>59</a:t>
            </a:r>
            <a:r>
              <a:rPr lang="ko-KR" altLang="en-US" sz="2000" b="1" dirty="0" smtClean="0"/>
              <a:t>조의 </a:t>
            </a:r>
            <a:r>
              <a:rPr lang="en-US" altLang="ko-KR" sz="2000" b="1" dirty="0" smtClean="0"/>
              <a:t>2</a:t>
            </a:r>
            <a:r>
              <a:rPr lang="ko-KR" altLang="en-US" sz="2000" b="1" dirty="0" smtClean="0"/>
              <a:t>항 및 학생상벌규정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 제</a:t>
            </a: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조에 의거 엄중 처벌함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2017-1</a:t>
            </a:r>
            <a:r>
              <a:rPr lang="ko-KR" altLang="en-US" b="1" dirty="0" smtClean="0">
                <a:solidFill>
                  <a:srgbClr val="FF0000"/>
                </a:solidFill>
              </a:rPr>
              <a:t>학기에 위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유고결석 사유에 의한 인정을 불허함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수업결손에 따라 담당 </a:t>
            </a:r>
            <a:r>
              <a:rPr lang="ko-KR" altLang="en-US" sz="2000" b="1" dirty="0" smtClean="0"/>
              <a:t>교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강사가 제시하는 과제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시험 등의 지도 및 평가에 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따라 성적을 부여함</a:t>
            </a:r>
            <a:endParaRPr lang="en-US" altLang="ko-KR" sz="2000" b="1" dirty="0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성적공시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입력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기간 종료일까지 가능함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유고결석 신청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661285"/>
            <a:ext cx="2358848" cy="1279534"/>
          </a:xfrm>
          <a:prstGeom prst="bentConnector3">
            <a:avLst>
              <a:gd name="adj1" fmla="val 106368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841466"/>
            <a:ext cx="0" cy="25867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 및 첨부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및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지도사항 이행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후 </a:t>
            </a:r>
            <a:r>
              <a:rPr lang="ko-KR" altLang="en-US" sz="1400" b="1" dirty="0">
                <a:solidFill>
                  <a:schemeClr val="tx1"/>
                </a:solidFill>
              </a:rPr>
              <a:t>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4.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5.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선택 후 저장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6.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 소속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교</a:t>
            </a:r>
            <a:r>
              <a:rPr lang="ko-KR" altLang="en-US" sz="14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∙강사 대면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최종 인정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pic>
        <p:nvPicPr>
          <p:cNvPr id="8" name="_x44383832" descr="EMB00003c8c18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2493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13" y="3233454"/>
            <a:ext cx="8369357" cy="105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4-2. [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접수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3933056"/>
            <a:ext cx="8424936" cy="29249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신청 후 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10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일 경과된 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+mn-ea"/>
              </a:rPr>
              <a:t>미접수자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 반드시 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반려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]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처리</a:t>
            </a:r>
            <a:endParaRPr lang="en-US" altLang="ko-KR" sz="14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rgbClr val="0000FF"/>
                </a:solidFill>
                <a:latin typeface="+mn-ea"/>
              </a:rPr>
              <a:t>당일기준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10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일 이전까지 신청기간설정 </a:t>
            </a:r>
            <a:r>
              <a:rPr lang="ko-KR" altLang="ko-KR" sz="1400" b="1" dirty="0" smtClean="0">
                <a:solidFill>
                  <a:srgbClr val="0000FF"/>
                </a:solidFill>
                <a:latin typeface="+mn-ea"/>
              </a:rPr>
              <a:t>▶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rgbClr val="0000FF"/>
                </a:solidFill>
                <a:latin typeface="+mn-ea"/>
              </a:rPr>
              <a:t>신청구분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-[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신청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조회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ko-KR" sz="1400" b="1" dirty="0">
                <a:solidFill>
                  <a:srgbClr val="0000FF"/>
                </a:solidFill>
                <a:latin typeface="+mn-ea"/>
              </a:rPr>
              <a:t>▶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rgbClr val="0000FF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 □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체크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ko-KR" sz="1400" b="1" dirty="0" smtClean="0">
                <a:solidFill>
                  <a:srgbClr val="0000FF"/>
                </a:solidFill>
                <a:latin typeface="+mn-ea"/>
              </a:rPr>
              <a:t>▶ </a:t>
            </a:r>
            <a:r>
              <a:rPr lang="ko-KR" altLang="en-US" sz="1400" b="1" dirty="0" err="1" smtClean="0">
                <a:solidFill>
                  <a:srgbClr val="0000FF"/>
                </a:solidFill>
                <a:latin typeface="+mn-ea"/>
              </a:rPr>
              <a:t>반려사유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-[</a:t>
            </a:r>
            <a:r>
              <a:rPr lang="ko-KR" altLang="en-US" sz="1400" b="1" dirty="0" err="1" smtClean="0">
                <a:solidFill>
                  <a:srgbClr val="0000FF"/>
                </a:solidFill>
                <a:latin typeface="+mn-ea"/>
              </a:rPr>
              <a:t>기간만료에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 의한 반려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입력 </a:t>
            </a:r>
            <a:r>
              <a:rPr lang="ko-KR" altLang="ko-KR" sz="1400" b="1" dirty="0">
                <a:solidFill>
                  <a:srgbClr val="0000FF"/>
                </a:solidFill>
                <a:latin typeface="+mn-ea"/>
              </a:rPr>
              <a:t>▶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[</a:t>
            </a:r>
            <a:r>
              <a:rPr lang="ko-KR" altLang="en-US" sz="1400" b="1" dirty="0" err="1" smtClean="0">
                <a:solidFill>
                  <a:srgbClr val="0000FF"/>
                </a:solidFill>
                <a:latin typeface="+mn-ea"/>
              </a:rPr>
              <a:t>일괄적용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클릭 </a:t>
            </a:r>
            <a:r>
              <a:rPr lang="ko-KR" altLang="ko-KR" sz="1400" b="1" dirty="0" smtClean="0">
                <a:solidFill>
                  <a:srgbClr val="0000FF"/>
                </a:solidFill>
                <a:latin typeface="+mn-ea"/>
              </a:rPr>
              <a:t>▶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[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반려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2.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신청내용과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제출하는 증빙서류 대조 검토 후 문제없을 경우 신청학생 □ 체크하고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4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4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필요 시 신청부터 다시 진행해야 함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접수취소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접수만 취소되며 신청   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데이터는 유지 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3. 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출력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클릭하여 신청학생 과목별 출석인정요청서 출력 후 학생에게 배부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4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출석인정요청서 담당 교∙강사 대면 제출 및 수업 지도 받아야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최종 인정됨을 안내 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34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학생의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받음 </a:t>
            </a:r>
            <a:r>
              <a:rPr lang="ko-KR" altLang="ko-KR" sz="1400" b="1" dirty="0" smtClean="0">
                <a:solidFill>
                  <a:schemeClr val="tx1"/>
                </a:solidFill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수업결손에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>
                <a:solidFill>
                  <a:srgbClr val="0000FF"/>
                </a:solidFill>
              </a:rPr>
              <a:t>따른 과제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시험 등의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수업지도</a:t>
            </a:r>
            <a:r>
              <a:rPr lang="ko-KR" altLang="en-US" sz="1400" b="1" dirty="0">
                <a:solidFill>
                  <a:srgbClr val="0000FF"/>
                </a:solidFill>
              </a:rPr>
              <a:t> 또는 평가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안내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 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□ 체크하고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 보관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811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87701712" descr="EMB0000173028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6409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687</Words>
  <Application>Microsoft Office PowerPoint</Application>
  <PresentationFormat>화면 슬라이드 쇼(4:3)</PresentationFormat>
  <Paragraphs>120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45</cp:revision>
  <dcterms:created xsi:type="dcterms:W3CDTF">2017-08-16T02:27:34Z</dcterms:created>
  <dcterms:modified xsi:type="dcterms:W3CDTF">2018-02-26T02:27:08Z</dcterms:modified>
</cp:coreProperties>
</file>