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5" r:id="rId3"/>
    <p:sldId id="266" r:id="rId4"/>
    <p:sldId id="257" r:id="rId5"/>
    <p:sldId id="262" r:id="rId6"/>
    <p:sldId id="267" r:id="rId7"/>
    <p:sldId id="264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대학 안내용</a:t>
            </a: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  </a:t>
            </a:r>
            <a:r>
              <a:rPr lang="ko-KR" altLang="en-US" sz="1400" dirty="0"/>
              <a:t>가</a:t>
            </a:r>
            <a:r>
              <a:rPr lang="en-US" altLang="ko-KR" sz="1400" dirty="0"/>
              <a:t>.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98319"/>
              </p:ext>
            </p:extLst>
          </p:nvPr>
        </p:nvGraphicFramePr>
        <p:xfrm>
          <a:off x="323528" y="864599"/>
          <a:ext cx="8496944" cy="4005188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57374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302477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37093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297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603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68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49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1DF925-FC5D-4EC2-B1C5-1838B84E687C}"/>
              </a:ext>
            </a:extLst>
          </p:cNvPr>
          <p:cNvSpPr txBox="1"/>
          <p:nvPr/>
        </p:nvSpPr>
        <p:spPr>
          <a:xfrm>
            <a:off x="323528" y="4991747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  나</a:t>
            </a:r>
            <a:r>
              <a:rPr lang="en-US" altLang="ko-KR" sz="1400" dirty="0"/>
              <a:t>.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FCB5E7C5-17FF-41A4-8780-AD302C9B0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7287"/>
              </p:ext>
            </p:extLst>
          </p:nvPr>
        </p:nvGraphicFramePr>
        <p:xfrm>
          <a:off x="323528" y="5402011"/>
          <a:ext cx="8496944" cy="1267349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70149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219720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507075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시합 출전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육성종목과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2. </a:t>
            </a:r>
            <a:r>
              <a:rPr lang="ko-KR" altLang="en-US" sz="2000" b="1" dirty="0"/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725593"/>
            <a:ext cx="8658164" cy="543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</a:t>
            </a:r>
            <a:r>
              <a:rPr lang="ko-KR" altLang="en-US" sz="1400" b="1" dirty="0"/>
              <a:t>에 신청하여야 하며 해당 기간 이후에는</a:t>
            </a:r>
            <a:r>
              <a:rPr lang="en-US" altLang="ko-KR" sz="1400" b="1" dirty="0"/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출석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인정 사유의 효력 상실</a:t>
            </a:r>
            <a:r>
              <a:rPr lang="en-US" altLang="ko-KR" sz="1400" b="1" dirty="0"/>
              <a:t>.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단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최종학기 취</a:t>
            </a:r>
            <a:r>
              <a:rPr lang="en-US" altLang="ko-KR" sz="1400" b="1" dirty="0">
                <a:solidFill>
                  <a:srgbClr val="0000FF"/>
                </a:solidFill>
              </a:rPr>
              <a:t>·</a:t>
            </a:r>
            <a:r>
              <a:rPr lang="ko-KR" altLang="en-US" sz="140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30</a:t>
            </a:r>
            <a:r>
              <a:rPr lang="ko-KR" altLang="en-US" sz="1400" b="1" dirty="0">
                <a:solidFill>
                  <a:srgbClr val="0000FF"/>
                </a:solidFill>
              </a:rPr>
              <a:t>일 이내에 신청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6600"/>
                </a:solidFill>
              </a:rPr>
              <a:t>질병 및 사고로 인한 치료 사유인 유고결석의 경우 병원진료 </a:t>
            </a:r>
            <a:r>
              <a:rPr lang="ko-KR" altLang="en-US" sz="1400" b="1" dirty="0">
                <a:solidFill>
                  <a:srgbClr val="0000FF"/>
                </a:solidFill>
              </a:rPr>
              <a:t>당일</a:t>
            </a:r>
            <a:r>
              <a:rPr lang="ko-KR" altLang="en-US" sz="1400" b="1" dirty="0">
                <a:solidFill>
                  <a:srgbClr val="006600"/>
                </a:solidFill>
              </a:rPr>
              <a:t>만 인정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>
                <a:solidFill>
                  <a:srgbClr val="006600"/>
                </a:solidFill>
              </a:rPr>
              <a:t>    (</a:t>
            </a:r>
            <a:r>
              <a:rPr lang="ko-KR" altLang="en-US" sz="1400" b="1" dirty="0">
                <a:solidFill>
                  <a:srgbClr val="006600"/>
                </a:solidFill>
              </a:rPr>
              <a:t>단</a:t>
            </a:r>
            <a:r>
              <a:rPr lang="en-US" altLang="ko-KR" sz="1400" b="1" dirty="0">
                <a:solidFill>
                  <a:srgbClr val="006600"/>
                </a:solidFill>
              </a:rPr>
              <a:t>, </a:t>
            </a:r>
            <a:r>
              <a:rPr lang="ko-KR" altLang="en-US" sz="1400" b="1" dirty="0">
                <a:solidFill>
                  <a:srgbClr val="006600"/>
                </a:solidFill>
              </a:rPr>
              <a:t>증빙서류에 치료기간 또는 격리권고기간이 명시되어 있을 경우</a:t>
            </a:r>
            <a:r>
              <a:rPr lang="en-US" altLang="ko-KR" sz="1400" b="1" dirty="0">
                <a:solidFill>
                  <a:srgbClr val="006600"/>
                </a:solidFill>
              </a:rPr>
              <a:t>, 2</a:t>
            </a:r>
            <a:r>
              <a:rPr lang="ko-KR" altLang="en-US" sz="1400" b="1" dirty="0">
                <a:solidFill>
                  <a:srgbClr val="006600"/>
                </a:solidFill>
              </a:rPr>
              <a:t>주 이내 가능</a:t>
            </a:r>
            <a:r>
              <a:rPr lang="en-US" altLang="ko-KR" sz="1400" b="1" dirty="0">
                <a:solidFill>
                  <a:srgbClr val="006600"/>
                </a:solidFill>
              </a:rPr>
              <a:t>)</a:t>
            </a:r>
          </a:p>
          <a:p>
            <a:pPr fontAlgn="base"/>
            <a:endParaRPr lang="en-US" altLang="ko-KR" sz="1400" b="1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/>
              <a:t>정부기관 및 지자체 등의 행사 참여시 주관기관 행사의 구성원으로 참여 요청이 있는 경우만 인정</a:t>
            </a:r>
            <a:r>
              <a:rPr lang="en-US" altLang="ko-KR" sz="1400" b="1" dirty="0"/>
              <a:t>.</a:t>
            </a:r>
          </a:p>
          <a:p>
            <a:pPr fontAlgn="base"/>
            <a:r>
              <a:rPr lang="en-US" altLang="ko-KR" sz="1400" b="1" dirty="0"/>
              <a:t>    (</a:t>
            </a:r>
            <a:r>
              <a:rPr lang="ko-KR" altLang="en-US" sz="1400" b="1" dirty="0" err="1"/>
              <a:t>개인참석시</a:t>
            </a:r>
            <a:r>
              <a:rPr lang="ko-KR" altLang="en-US" sz="1400" b="1" dirty="0"/>
              <a:t> 불인정</a:t>
            </a:r>
            <a:r>
              <a:rPr lang="en-US" altLang="ko-KR" sz="1400" b="1" dirty="0"/>
              <a:t>)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신청내역</a:t>
            </a:r>
            <a:r>
              <a:rPr lang="ko-KR" altLang="en-US" sz="1400" b="1" dirty="0"/>
              <a:t> 접수 시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교학행정팀</a:t>
            </a:r>
            <a:r>
              <a:rPr lang="en-US" altLang="ko-KR" sz="1400" b="1" dirty="0"/>
              <a:t>) </a:t>
            </a:r>
            <a:r>
              <a:rPr lang="ko-KR" altLang="en-US" sz="1400" b="1" dirty="0" err="1"/>
              <a:t>해당수업</a:t>
            </a:r>
            <a:r>
              <a:rPr lang="ko-KR" altLang="en-US" sz="1400" b="1" dirty="0"/>
              <a:t> 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r>
              <a:rPr lang="en-US" altLang="ko-KR" sz="1400" b="1" dirty="0"/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</a:t>
            </a:r>
            <a:r>
              <a:rPr lang="en-US" altLang="ko-KR" sz="1400" b="1" dirty="0"/>
              <a:t>.</a:t>
            </a:r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</a:t>
            </a:r>
            <a:r>
              <a:rPr lang="en-US" altLang="ko-KR" sz="1400" b="1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(</a:t>
            </a:r>
            <a:r>
              <a:rPr lang="ko-KR" altLang="en-US" sz="1400" b="1" dirty="0"/>
              <a:t>유고결석 출석인정은 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00FF"/>
                </a:solidFill>
              </a:rPr>
              <a:t>신청 및 승인은 성적공시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입력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rgbClr val="0000FF"/>
                </a:solidFill>
              </a:rPr>
              <a:t> 종료일</a:t>
            </a:r>
            <a:r>
              <a:rPr lang="en-US" altLang="ko-KR" sz="1400" b="1" dirty="0">
                <a:solidFill>
                  <a:srgbClr val="0000FF"/>
                </a:solidFill>
              </a:rPr>
              <a:t>[2023.12.28.(</a:t>
            </a:r>
            <a:r>
              <a:rPr lang="ko-KR" altLang="en-US" sz="1400" b="1" dirty="0">
                <a:solidFill>
                  <a:srgbClr val="0000FF"/>
                </a:solidFill>
              </a:rPr>
              <a:t>수</a:t>
            </a:r>
            <a:r>
              <a:rPr lang="en-US" altLang="ko-KR" sz="1400" b="1" dirty="0">
                <a:solidFill>
                  <a:srgbClr val="0000FF"/>
                </a:solidFill>
              </a:rPr>
              <a:t>) 11</a:t>
            </a:r>
            <a:r>
              <a:rPr lang="ko-KR" altLang="en-US" sz="1400" b="1" dirty="0">
                <a:solidFill>
                  <a:srgbClr val="0000FF"/>
                </a:solidFill>
              </a:rPr>
              <a:t>시</a:t>
            </a:r>
            <a:r>
              <a:rPr lang="en-US" altLang="ko-KR" sz="1400" b="1" dirty="0">
                <a:solidFill>
                  <a:srgbClr val="0000FF"/>
                </a:solidFill>
              </a:rPr>
              <a:t>]</a:t>
            </a:r>
            <a:r>
              <a:rPr lang="ko-KR" altLang="en-US" sz="1400" b="1" dirty="0">
                <a:solidFill>
                  <a:srgbClr val="0000FF"/>
                </a:solidFill>
              </a:rPr>
              <a:t>까지 가능</a:t>
            </a:r>
            <a:r>
              <a:rPr lang="en-US" altLang="ko-KR" sz="1400" b="1" dirty="0">
                <a:solidFill>
                  <a:srgbClr val="0000FF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ko-KR" sz="1400" b="1" dirty="0">
                <a:solidFill>
                  <a:srgbClr val="006600"/>
                </a:solidFill>
              </a:rPr>
              <a:t>▶</a:t>
            </a:r>
            <a:r>
              <a:rPr lang="en-US" altLang="ko-KR" sz="1400" b="1" dirty="0">
                <a:solidFill>
                  <a:srgbClr val="006600"/>
                </a:solidFill>
              </a:rPr>
              <a:t> </a:t>
            </a:r>
            <a:r>
              <a:rPr lang="ko-KR" altLang="en-US" sz="1400" b="1" dirty="0">
                <a:solidFill>
                  <a:srgbClr val="006600"/>
                </a:solidFill>
              </a:rPr>
              <a:t>종강 이후 최종성적입력으로 인하여 교</a:t>
            </a:r>
            <a:r>
              <a:rPr lang="en-US" altLang="ko-KR" sz="1400" b="1" dirty="0">
                <a:solidFill>
                  <a:srgbClr val="006600"/>
                </a:solidFill>
              </a:rPr>
              <a:t> ·</a:t>
            </a:r>
            <a:r>
              <a:rPr lang="ko-KR" altLang="en-US" sz="1400" b="1" dirty="0">
                <a:solidFill>
                  <a:srgbClr val="006600"/>
                </a:solidFill>
              </a:rPr>
              <a:t>강사의 승인이 어려울 수 있으므로 종강 전까지 권장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54842"/>
              </p:ext>
            </p:extLst>
          </p:nvPr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교원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8784976" cy="4227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: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웹정보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학사정보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수업관리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출강관리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유고결석신청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600D147-EACB-48D3-98A8-9541B8191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70914"/>
            <a:ext cx="7217093" cy="6046937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B0E78114-027A-47C8-B896-B7EF8A765653}"/>
              </a:ext>
            </a:extLst>
          </p:cNvPr>
          <p:cNvSpPr/>
          <p:nvPr/>
        </p:nvSpPr>
        <p:spPr>
          <a:xfrm>
            <a:off x="5220072" y="4653136"/>
            <a:ext cx="43924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1100" b="1" dirty="0">
                <a:solidFill>
                  <a:srgbClr val="FF0000"/>
                </a:solidFill>
              </a:rPr>
              <a:t>※</a:t>
            </a:r>
            <a:r>
              <a:rPr lang="en-US" altLang="ko-KR" sz="1100" b="1" dirty="0">
                <a:solidFill>
                  <a:srgbClr val="FF0000"/>
                </a:solidFill>
              </a:rPr>
              <a:t>  </a:t>
            </a:r>
            <a:r>
              <a:rPr lang="ko-KR" altLang="en-US" sz="1100" b="1" dirty="0">
                <a:solidFill>
                  <a:srgbClr val="FF0000"/>
                </a:solidFill>
              </a:rPr>
              <a:t>여러 장의 증빙서류인 경우 압축파일 </a:t>
            </a:r>
            <a:r>
              <a:rPr lang="en-US" altLang="ko-KR" sz="1100" b="1" dirty="0">
                <a:solidFill>
                  <a:srgbClr val="FF0000"/>
                </a:solidFill>
              </a:rPr>
              <a:t>1</a:t>
            </a:r>
            <a:r>
              <a:rPr lang="ko-KR" altLang="en-US" sz="1100" b="1" dirty="0">
                <a:solidFill>
                  <a:srgbClr val="FF0000"/>
                </a:solidFill>
              </a:rPr>
              <a:t>개로 저장 </a:t>
            </a:r>
            <a:endParaRPr lang="ko-KR" alt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752528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접수 및 반려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증빙서류 검토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인정사유에 부합한 증빙서류 검토    인정기간에 따른 신청교과목 확인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 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신청학생 □ 체크     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유고결석 필요 시 신청부터 다시 진행해야 함  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접수만 취소되며 신청데이터는 유지 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8F0BA00-7005-4B08-8492-7D11F3227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00214"/>
            <a:ext cx="9144000" cy="3784094"/>
          </a:xfrm>
          <a:prstGeom prst="rect">
            <a:avLst/>
          </a:prstGeom>
        </p:spPr>
      </p:pic>
      <p:sp>
        <p:nvSpPr>
          <p:cNvPr id="14" name="화살표: 오른쪽 13">
            <a:extLst>
              <a:ext uri="{FF2B5EF4-FFF2-40B4-BE49-F238E27FC236}">
                <a16:creationId xmlns:a16="http://schemas.microsoft.com/office/drawing/2014/main" id="{AEBD330C-AA7A-4727-8318-8A32BEA9C7C3}"/>
              </a:ext>
            </a:extLst>
          </p:cNvPr>
          <p:cNvSpPr/>
          <p:nvPr/>
        </p:nvSpPr>
        <p:spPr>
          <a:xfrm>
            <a:off x="4823520" y="5229200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화살표: 오른쪽 14">
            <a:extLst>
              <a:ext uri="{FF2B5EF4-FFF2-40B4-BE49-F238E27FC236}">
                <a16:creationId xmlns:a16="http://schemas.microsoft.com/office/drawing/2014/main" id="{78CC78EE-17E8-407B-B006-DE36731BAF7E}"/>
              </a:ext>
            </a:extLst>
          </p:cNvPr>
          <p:cNvSpPr/>
          <p:nvPr/>
        </p:nvSpPr>
        <p:spPr>
          <a:xfrm>
            <a:off x="683568" y="5565819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화살표: 오른쪽 16">
            <a:extLst>
              <a:ext uri="{FF2B5EF4-FFF2-40B4-BE49-F238E27FC236}">
                <a16:creationId xmlns:a16="http://schemas.microsoft.com/office/drawing/2014/main" id="{7DAEF85F-6345-4372-94A0-5A109C228769}"/>
              </a:ext>
            </a:extLst>
          </p:cNvPr>
          <p:cNvSpPr/>
          <p:nvPr/>
        </p:nvSpPr>
        <p:spPr>
          <a:xfrm>
            <a:off x="2411760" y="5565819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만료 이후 신청 및 접수 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400" b="1" dirty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400" b="1" dirty="0">
                <a:solidFill>
                  <a:srgbClr val="0000FF"/>
                </a:solidFill>
              </a:rPr>
              <a:t>사유종료일로부터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14</a:t>
            </a:r>
            <a:r>
              <a:rPr lang="ko-KR" altLang="en-US" sz="1400" b="1" dirty="0">
                <a:solidFill>
                  <a:srgbClr val="0000FF"/>
                </a:solidFill>
              </a:rPr>
              <a:t>일 이내</a:t>
            </a:r>
            <a:r>
              <a:rPr lang="en-US" altLang="ko-KR" sz="1400" b="1" dirty="0">
                <a:solidFill>
                  <a:srgbClr val="0000FF"/>
                </a:solidFill>
              </a:rPr>
              <a:t> (</a:t>
            </a:r>
            <a:r>
              <a:rPr lang="ko-KR" altLang="en-US" sz="140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400" b="1" dirty="0">
                <a:solidFill>
                  <a:srgbClr val="0000FF"/>
                </a:solidFill>
              </a:rPr>
              <a:t> 취</a:t>
            </a:r>
            <a:r>
              <a:rPr lang="en-US" altLang="ko-KR" sz="1400" b="1" dirty="0">
                <a:solidFill>
                  <a:srgbClr val="0000FF"/>
                </a:solidFill>
              </a:rPr>
              <a:t>/</a:t>
            </a:r>
            <a:r>
              <a:rPr lang="ko-KR" altLang="en-US" sz="140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30</a:t>
            </a:r>
            <a:r>
              <a:rPr lang="ko-KR" altLang="en-US" sz="1400" b="1" dirty="0">
                <a:solidFill>
                  <a:srgbClr val="0000FF"/>
                </a:solidFill>
              </a:rPr>
              <a:t>일 이내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접수 불가 안내 후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신청학생 □ 체크  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기간만료에 의한 반려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 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일괄적용    반려 클릭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13" name="화살표: 오른쪽 12">
            <a:extLst>
              <a:ext uri="{FF2B5EF4-FFF2-40B4-BE49-F238E27FC236}">
                <a16:creationId xmlns:a16="http://schemas.microsoft.com/office/drawing/2014/main" id="{1F9CA80D-A140-4142-A116-022ED359CF3E}"/>
              </a:ext>
            </a:extLst>
          </p:cNvPr>
          <p:cNvSpPr/>
          <p:nvPr/>
        </p:nvSpPr>
        <p:spPr>
          <a:xfrm>
            <a:off x="6516216" y="6381328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화살표: 오른쪽 13">
            <a:extLst>
              <a:ext uri="{FF2B5EF4-FFF2-40B4-BE49-F238E27FC236}">
                <a16:creationId xmlns:a16="http://schemas.microsoft.com/office/drawing/2014/main" id="{DFF8C34E-2652-4245-88B8-CD86C55CCA32}"/>
              </a:ext>
            </a:extLst>
          </p:cNvPr>
          <p:cNvSpPr/>
          <p:nvPr/>
        </p:nvSpPr>
        <p:spPr>
          <a:xfrm>
            <a:off x="7452320" y="6390969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화살표: 오른쪽 15">
            <a:extLst>
              <a:ext uri="{FF2B5EF4-FFF2-40B4-BE49-F238E27FC236}">
                <a16:creationId xmlns:a16="http://schemas.microsoft.com/office/drawing/2014/main" id="{05D669DC-5EC2-4F84-823A-2D0D07C8B32F}"/>
              </a:ext>
            </a:extLst>
          </p:cNvPr>
          <p:cNvSpPr/>
          <p:nvPr/>
        </p:nvSpPr>
        <p:spPr>
          <a:xfrm>
            <a:off x="3707904" y="6390969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202F7FE7-37FA-4135-8DA2-4B8342291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33" y="980728"/>
            <a:ext cx="8372475" cy="27717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교원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88636" y="5363885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1. </a:t>
            </a:r>
            <a:r>
              <a:rPr lang="ko-KR" altLang="en-US" sz="1400" b="1" dirty="0">
                <a:solidFill>
                  <a:schemeClr val="tx1"/>
                </a:solidFill>
              </a:rPr>
              <a:t>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</a:t>
            </a:r>
            <a:r>
              <a:rPr lang="en-US" altLang="ko-KR" sz="1400" b="1" dirty="0">
                <a:solidFill>
                  <a:schemeClr val="tx1"/>
                </a:solidFill>
              </a:rPr>
              <a:t>, [</a:t>
            </a:r>
            <a:r>
              <a:rPr lang="ko-KR" altLang="en-US" sz="1400" b="1" dirty="0">
                <a:solidFill>
                  <a:schemeClr val="tx1"/>
                </a:solidFill>
              </a:rPr>
              <a:t>승인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  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승인방법 </a:t>
            </a:r>
            <a:r>
              <a:rPr lang="en-US" altLang="ko-KR" sz="1400" b="1" dirty="0">
                <a:solidFill>
                  <a:schemeClr val="tx1"/>
                </a:solidFill>
              </a:rPr>
              <a:t>: [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접수학생 □ 체크</a:t>
            </a:r>
            <a:r>
              <a:rPr lang="en-US" altLang="ko-KR" sz="1400" b="1" dirty="0">
                <a:solidFill>
                  <a:schemeClr val="tx1"/>
                </a:solidFill>
              </a:rPr>
              <a:t>,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3. </a:t>
            </a:r>
            <a:r>
              <a:rPr lang="ko-KR" altLang="en-US" sz="1400" b="1" dirty="0">
                <a:solidFill>
                  <a:srgbClr val="0000FF"/>
                </a:solidFill>
              </a:rPr>
              <a:t>수업결손에 따른 과제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시험 등의 수업지도 또는 평가 안내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618F233F-0530-4BC4-891C-A6C1A1E08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36" y="503162"/>
            <a:ext cx="8532440" cy="47282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712</Words>
  <Application>Microsoft Office PowerPoint</Application>
  <PresentationFormat>화면 슬라이드 쇼(4:3)</PresentationFormat>
  <Paragraphs>132</Paragraphs>
  <Slides>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142</cp:revision>
  <dcterms:created xsi:type="dcterms:W3CDTF">2017-08-16T02:27:34Z</dcterms:created>
  <dcterms:modified xsi:type="dcterms:W3CDTF">2023-09-07T01:25:39Z</dcterms:modified>
</cp:coreProperties>
</file>