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7" r:id="rId2"/>
    <p:sldId id="288" r:id="rId3"/>
    <p:sldId id="293" r:id="rId4"/>
    <p:sldId id="295" r:id="rId5"/>
    <p:sldId id="291" r:id="rId6"/>
    <p:sldId id="292" r:id="rId7"/>
  </p:sldIdLst>
  <p:sldSz cx="9144000" cy="6858000" type="screen4x3"/>
  <p:notesSz cx="6796088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보통 스타일 4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92361" autoAdjust="0"/>
  </p:normalViewPr>
  <p:slideViewPr>
    <p:cSldViewPr>
      <p:cViewPr varScale="1">
        <p:scale>
          <a:sx n="99" d="100"/>
          <a:sy n="99" d="100"/>
        </p:scale>
        <p:origin x="4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97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545" y="0"/>
            <a:ext cx="294497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99530-B874-4253-958D-1BD62DC1AD81}" type="datetimeFigureOut">
              <a:rPr lang="ko-KR" altLang="en-US" smtClean="0"/>
              <a:pPr/>
              <a:t>2023-03-06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609" y="4715154"/>
            <a:ext cx="54368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497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545" y="9428583"/>
            <a:ext cx="294497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2D6DC-714F-4F70-BFE2-0984BA6602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1424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0437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906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2597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5056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1824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2023-03-06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2023-03-06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2023-03-06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2023-03-06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2023-03-06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2023-03-06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2023-03-06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2023-03-06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2023-03-06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2023-03-06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2023-03-06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ADA1D-FB3F-4B53-BE08-E5B612D0D7E5}" type="datetimeFigureOut">
              <a:rPr lang="ko-KR" altLang="en-US" smtClean="0"/>
              <a:pPr/>
              <a:t>2023-03-06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87824" y="4849996"/>
            <a:ext cx="32255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>
                <a:solidFill>
                  <a:schemeClr val="accent4">
                    <a:lumMod val="75000"/>
                  </a:schemeClr>
                </a:solidFill>
              </a:rPr>
              <a:t>교 무 처   학 사 팀</a:t>
            </a:r>
            <a:endParaRPr lang="ko-KR" altLang="en-US" sz="2800" dirty="0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467544" y="970617"/>
            <a:ext cx="8280920" cy="32504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5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o-KR" alt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223628" y="1488555"/>
            <a:ext cx="669674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4200" b="1">
                <a:solidFill>
                  <a:schemeClr val="accent4">
                    <a:lumMod val="75000"/>
                  </a:schemeClr>
                </a:solidFill>
                <a:latin typeface="+mj-lt"/>
              </a:rPr>
              <a:t>모바일 출석체크</a:t>
            </a:r>
            <a:br>
              <a:rPr lang="en-US" altLang="ko-KR" sz="4200" b="1">
                <a:solidFill>
                  <a:schemeClr val="accent4">
                    <a:lumMod val="75000"/>
                  </a:schemeClr>
                </a:solidFill>
                <a:latin typeface="+mj-lt"/>
              </a:rPr>
            </a:br>
            <a:r>
              <a:rPr lang="ko-KR" altLang="en-US" sz="4200" b="1">
                <a:solidFill>
                  <a:schemeClr val="accent4">
                    <a:lumMod val="75000"/>
                  </a:schemeClr>
                </a:solidFill>
                <a:latin typeface="+mj-lt"/>
              </a:rPr>
              <a:t>이용방법 안내</a:t>
            </a:r>
            <a:endParaRPr lang="en-US" altLang="ko-KR" sz="4200" b="1">
              <a:solidFill>
                <a:schemeClr val="accent4">
                  <a:lumMod val="75000"/>
                </a:schemeClr>
              </a:solidFill>
              <a:latin typeface="+mj-lt"/>
            </a:endParaRPr>
          </a:p>
          <a:p>
            <a:pPr algn="ctr"/>
            <a:r>
              <a:rPr lang="en-US" altLang="ko-KR" sz="2000" b="1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br>
              <a:rPr lang="en-US" altLang="ko-KR" sz="4200" b="1">
                <a:solidFill>
                  <a:schemeClr val="accent4">
                    <a:lumMod val="75000"/>
                  </a:schemeClr>
                </a:solidFill>
                <a:latin typeface="+mj-lt"/>
              </a:rPr>
            </a:br>
            <a:r>
              <a:rPr lang="en-US" altLang="ko-KR" sz="2800" b="1">
                <a:solidFill>
                  <a:srgbClr val="FF0000"/>
                </a:solidFill>
                <a:latin typeface="+mj-lt"/>
              </a:rPr>
              <a:t>(</a:t>
            </a:r>
            <a:r>
              <a:rPr lang="ko-KR" altLang="en-US" sz="2800" b="1">
                <a:solidFill>
                  <a:srgbClr val="FF0000"/>
                </a:solidFill>
                <a:latin typeface="+mj-lt"/>
              </a:rPr>
              <a:t>학생용</a:t>
            </a:r>
            <a:r>
              <a:rPr lang="en-US" altLang="ko-KR" sz="2800" b="1">
                <a:solidFill>
                  <a:srgbClr val="FF0000"/>
                </a:solidFill>
                <a:latin typeface="+mj-lt"/>
              </a:rPr>
              <a:t>)</a:t>
            </a:r>
            <a:endParaRPr lang="ko-KR" altLang="en-US" sz="28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86850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395536" y="1196752"/>
            <a:ext cx="828092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600" b="1">
                <a:solidFill>
                  <a:srgbClr val="002060"/>
                </a:solidFill>
                <a:latin typeface="+mj-ea"/>
                <a:ea typeface="+mj-ea"/>
              </a:rPr>
              <a:t>    1. </a:t>
            </a:r>
            <a:r>
              <a:rPr lang="ko-KR" altLang="en-US" sz="1600" b="1">
                <a:solidFill>
                  <a:srgbClr val="002060"/>
                </a:solidFill>
                <a:latin typeface="+mj-ea"/>
                <a:ea typeface="+mj-ea"/>
              </a:rPr>
              <a:t>모바일 출석 체크를 위한 단국대학교 앱 다운로드</a:t>
            </a:r>
            <a:r>
              <a:rPr lang="en-US" altLang="ko-KR" sz="1600" b="1">
                <a:solidFill>
                  <a:srgbClr val="002060"/>
                </a:solidFill>
                <a:latin typeface="+mj-ea"/>
                <a:ea typeface="+mj-ea"/>
              </a:rPr>
              <a:t>(</a:t>
            </a:r>
            <a:r>
              <a:rPr lang="ko-KR" altLang="en-US" sz="1600" b="1">
                <a:solidFill>
                  <a:srgbClr val="002060"/>
                </a:solidFill>
                <a:latin typeface="+mj-ea"/>
                <a:ea typeface="+mj-ea"/>
              </a:rPr>
              <a:t>설치</a:t>
            </a:r>
            <a:r>
              <a:rPr lang="en-US" altLang="ko-KR" sz="1600" b="1">
                <a:solidFill>
                  <a:srgbClr val="002060"/>
                </a:solidFill>
                <a:latin typeface="+mj-ea"/>
                <a:ea typeface="+mj-ea"/>
              </a:rPr>
              <a:t>) </a:t>
            </a:r>
            <a:endParaRPr lang="ko-KR" altLang="en-US" sz="1600" b="1">
              <a:solidFill>
                <a:srgbClr val="002060"/>
              </a:solidFill>
              <a:latin typeface="+mj-ea"/>
              <a:ea typeface="+mj-ea"/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b="1">
                <a:latin typeface="+mj-ea"/>
                <a:ea typeface="+mj-ea"/>
              </a:rPr>
              <a:t>    </a:t>
            </a:r>
            <a:r>
              <a:rPr lang="en-US" altLang="ko-KR" sz="1600" b="1">
                <a:latin typeface="+mj-ea"/>
                <a:ea typeface="+mj-ea"/>
              </a:rPr>
              <a:t>  </a:t>
            </a:r>
            <a:r>
              <a:rPr lang="en-US" altLang="ko-KR" sz="1600" b="1" dirty="0">
                <a:solidFill>
                  <a:srgbClr val="FF0000"/>
                </a:solidFill>
                <a:latin typeface="+mj-ea"/>
                <a:ea typeface="+mj-ea"/>
              </a:rPr>
              <a:t>* </a:t>
            </a:r>
            <a:r>
              <a:rPr lang="ko-KR" altLang="en-US" sz="1600" b="1" dirty="0">
                <a:solidFill>
                  <a:srgbClr val="FF0000"/>
                </a:solidFill>
                <a:latin typeface="+mj-ea"/>
                <a:ea typeface="+mj-ea"/>
              </a:rPr>
              <a:t>앱 설치가 아닌 인터넷 단국대학교 홈페이지로 접속 시 출석체크 불가함</a:t>
            </a:r>
            <a:r>
              <a:rPr lang="en-US" altLang="ko-KR" sz="1600" b="1" dirty="0">
                <a:solidFill>
                  <a:srgbClr val="FF0000"/>
                </a:solidFill>
                <a:latin typeface="+mj-ea"/>
                <a:ea typeface="+mj-ea"/>
              </a:rPr>
              <a:t> </a:t>
            </a:r>
          </a:p>
          <a:p>
            <a:pPr fontAlgn="base">
              <a:lnSpc>
                <a:spcPct val="150000"/>
              </a:lnSpc>
            </a:pPr>
            <a:r>
              <a:rPr lang="ko-KR" altLang="en-US" sz="1600" b="1" dirty="0">
                <a:latin typeface="+mj-ea"/>
                <a:ea typeface="+mj-ea"/>
              </a:rPr>
              <a:t>    </a:t>
            </a:r>
            <a:r>
              <a:rPr lang="en-US" altLang="ko-KR" sz="1600" b="1" dirty="0">
                <a:solidFill>
                  <a:srgbClr val="002060"/>
                </a:solidFill>
                <a:latin typeface="+mj-ea"/>
                <a:ea typeface="+mj-ea"/>
              </a:rPr>
              <a:t>2. </a:t>
            </a:r>
            <a:r>
              <a:rPr lang="ko-KR" altLang="en-US" sz="1600" b="1" dirty="0">
                <a:solidFill>
                  <a:srgbClr val="002060"/>
                </a:solidFill>
                <a:latin typeface="+mj-ea"/>
                <a:ea typeface="+mj-ea"/>
              </a:rPr>
              <a:t>자동로그인 이용 시 출석체크 전 로그아웃 이후 재 접속</a:t>
            </a:r>
            <a:r>
              <a:rPr lang="en-US" altLang="ko-KR" sz="1600" b="1" dirty="0">
                <a:solidFill>
                  <a:srgbClr val="002060"/>
                </a:solidFill>
                <a:latin typeface="+mj-ea"/>
                <a:ea typeface="+mj-ea"/>
              </a:rPr>
              <a:t>(</a:t>
            </a:r>
            <a:r>
              <a:rPr lang="ko-KR" altLang="en-US" sz="1600" b="1" dirty="0">
                <a:solidFill>
                  <a:srgbClr val="002060"/>
                </a:solidFill>
                <a:latin typeface="+mj-ea"/>
                <a:ea typeface="+mj-ea"/>
              </a:rPr>
              <a:t>최초 </a:t>
            </a:r>
            <a:r>
              <a:rPr lang="en-US" altLang="ko-KR" sz="1600" b="1" dirty="0">
                <a:solidFill>
                  <a:srgbClr val="002060"/>
                </a:solidFill>
                <a:latin typeface="+mj-ea"/>
                <a:ea typeface="+mj-ea"/>
              </a:rPr>
              <a:t>1</a:t>
            </a:r>
            <a:r>
              <a:rPr lang="ko-KR" altLang="en-US" sz="1600" b="1" dirty="0">
                <a:solidFill>
                  <a:srgbClr val="002060"/>
                </a:solidFill>
                <a:latin typeface="+mj-ea"/>
                <a:ea typeface="+mj-ea"/>
              </a:rPr>
              <a:t>회에 한함</a:t>
            </a:r>
            <a:r>
              <a:rPr lang="en-US" altLang="ko-KR" sz="1600" b="1" dirty="0">
                <a:solidFill>
                  <a:srgbClr val="002060"/>
                </a:solidFill>
                <a:latin typeface="+mj-ea"/>
                <a:ea typeface="+mj-ea"/>
              </a:rPr>
              <a:t>)</a:t>
            </a:r>
          </a:p>
          <a:p>
            <a:pPr fontAlgn="base">
              <a:lnSpc>
                <a:spcPct val="150000"/>
              </a:lnSpc>
            </a:pPr>
            <a:r>
              <a:rPr lang="en-US" altLang="ko-KR" sz="1600" b="1" dirty="0">
                <a:solidFill>
                  <a:srgbClr val="002060"/>
                </a:solidFill>
                <a:latin typeface="+mj-ea"/>
                <a:ea typeface="+mj-ea"/>
              </a:rPr>
              <a:t>    3. 1</a:t>
            </a:r>
            <a:r>
              <a:rPr lang="ko-KR" altLang="en-US" sz="1600" b="1" dirty="0">
                <a:solidFill>
                  <a:srgbClr val="002060"/>
                </a:solidFill>
                <a:latin typeface="+mj-ea"/>
                <a:ea typeface="+mj-ea"/>
              </a:rPr>
              <a:t>개의 휴대폰은 </a:t>
            </a:r>
            <a:r>
              <a:rPr lang="en-US" altLang="ko-KR" sz="1600" b="1" dirty="0">
                <a:solidFill>
                  <a:srgbClr val="002060"/>
                </a:solidFill>
                <a:latin typeface="+mj-ea"/>
                <a:ea typeface="+mj-ea"/>
              </a:rPr>
              <a:t>1</a:t>
            </a:r>
            <a:r>
              <a:rPr lang="ko-KR" altLang="en-US" sz="1600" b="1" dirty="0">
                <a:solidFill>
                  <a:srgbClr val="002060"/>
                </a:solidFill>
                <a:latin typeface="+mj-ea"/>
                <a:ea typeface="+mj-ea"/>
              </a:rPr>
              <a:t>명만 출석체크 가능</a:t>
            </a:r>
          </a:p>
          <a:p>
            <a:pPr fontAlgn="base">
              <a:lnSpc>
                <a:spcPct val="150000"/>
              </a:lnSpc>
            </a:pPr>
            <a:r>
              <a:rPr lang="ko-KR" altLang="en-US" sz="1600" b="1" dirty="0">
                <a:latin typeface="+mj-ea"/>
                <a:ea typeface="+mj-ea"/>
              </a:rPr>
              <a:t>    </a:t>
            </a:r>
            <a:r>
              <a:rPr lang="en-US" altLang="ko-KR" sz="1600" b="1" dirty="0">
                <a:solidFill>
                  <a:srgbClr val="002060"/>
                </a:solidFill>
                <a:latin typeface="+mj-ea"/>
                <a:ea typeface="+mj-ea"/>
              </a:rPr>
              <a:t>4. </a:t>
            </a:r>
            <a:r>
              <a:rPr lang="ko-KR" altLang="en-US" sz="1600" b="1" dirty="0">
                <a:solidFill>
                  <a:srgbClr val="002060"/>
                </a:solidFill>
                <a:latin typeface="+mj-ea"/>
                <a:ea typeface="+mj-ea"/>
              </a:rPr>
              <a:t>로그인 </a:t>
            </a:r>
            <a:r>
              <a:rPr lang="ko-KR" altLang="en-US" sz="1600" b="1">
                <a:solidFill>
                  <a:srgbClr val="002060"/>
                </a:solidFill>
                <a:latin typeface="+mj-ea"/>
                <a:ea typeface="+mj-ea"/>
              </a:rPr>
              <a:t>후 메뉴 </a:t>
            </a:r>
            <a:endParaRPr lang="en-US" altLang="ko-KR" sz="1600" b="1">
              <a:solidFill>
                <a:srgbClr val="002060"/>
              </a:solidFill>
              <a:latin typeface="+mj-ea"/>
              <a:ea typeface="+mj-ea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500" b="1">
                <a:solidFill>
                  <a:srgbClr val="002060"/>
                </a:solidFill>
                <a:latin typeface="+mj-ea"/>
                <a:ea typeface="+mj-ea"/>
              </a:rPr>
              <a:t> </a:t>
            </a:r>
          </a:p>
          <a:p>
            <a:pPr fontAlgn="base">
              <a:lnSpc>
                <a:spcPct val="150000"/>
              </a:lnSpc>
            </a:pPr>
            <a:r>
              <a:rPr lang="en-US" altLang="ko-KR" sz="1000" b="1">
                <a:solidFill>
                  <a:srgbClr val="0066FF"/>
                </a:solidFill>
                <a:latin typeface="+mj-ea"/>
              </a:rPr>
              <a:t>      </a:t>
            </a:r>
            <a:r>
              <a:rPr lang="en-US" altLang="ko-KR" sz="1600" b="1">
                <a:solidFill>
                  <a:srgbClr val="002060"/>
                </a:solidFill>
                <a:latin typeface="+mj-ea"/>
              </a:rPr>
              <a:t>* </a:t>
            </a:r>
            <a:r>
              <a:rPr lang="ko-KR" altLang="en-US" sz="1600" b="1">
                <a:solidFill>
                  <a:srgbClr val="002060"/>
                </a:solidFill>
                <a:latin typeface="+mj-ea"/>
              </a:rPr>
              <a:t>방법</a:t>
            </a:r>
            <a:r>
              <a:rPr lang="en-US" altLang="ko-KR" sz="1600" b="1">
                <a:solidFill>
                  <a:srgbClr val="002060"/>
                </a:solidFill>
                <a:latin typeface="+mj-ea"/>
              </a:rPr>
              <a:t>1:</a:t>
            </a:r>
            <a:r>
              <a:rPr lang="ko-KR" altLang="en-US" sz="1600" b="1">
                <a:solidFill>
                  <a:srgbClr val="0066FF"/>
                </a:solidFill>
                <a:latin typeface="+mj-ea"/>
              </a:rPr>
              <a:t>학사     수업     모바일강좌출석체크     출석문자열      출석체크</a:t>
            </a:r>
            <a:endParaRPr lang="en-US" altLang="ko-KR" sz="1600" b="1">
              <a:solidFill>
                <a:srgbClr val="0066FF"/>
              </a:solidFill>
              <a:latin typeface="+mj-ea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000" b="1">
                <a:solidFill>
                  <a:srgbClr val="0066FF"/>
                </a:solidFill>
                <a:latin typeface="+mj-ea"/>
              </a:rPr>
              <a:t>      </a:t>
            </a:r>
            <a:r>
              <a:rPr lang="en-US" altLang="ko-KR" sz="1600" b="1">
                <a:solidFill>
                  <a:srgbClr val="002060"/>
                </a:solidFill>
                <a:latin typeface="+mj-ea"/>
              </a:rPr>
              <a:t>* </a:t>
            </a:r>
            <a:r>
              <a:rPr lang="ko-KR" altLang="en-US" sz="1600" b="1">
                <a:solidFill>
                  <a:srgbClr val="002060"/>
                </a:solidFill>
                <a:latin typeface="+mj-ea"/>
              </a:rPr>
              <a:t>방법</a:t>
            </a:r>
            <a:r>
              <a:rPr lang="en-US" altLang="ko-KR" sz="1600" b="1">
                <a:solidFill>
                  <a:srgbClr val="002060"/>
                </a:solidFill>
                <a:latin typeface="+mj-ea"/>
              </a:rPr>
              <a:t>2:</a:t>
            </a:r>
            <a:r>
              <a:rPr lang="ko-KR" altLang="en-US" sz="1600" b="1">
                <a:solidFill>
                  <a:srgbClr val="0066FF"/>
                </a:solidFill>
                <a:latin typeface="+mj-ea"/>
              </a:rPr>
              <a:t>전체메뉴      학사      모바일강좌출석체크     출석문자열     출석체크</a:t>
            </a:r>
            <a:endParaRPr lang="en-US" altLang="ko-KR" sz="1600" b="1">
              <a:solidFill>
                <a:srgbClr val="0066FF"/>
              </a:solidFill>
              <a:latin typeface="+mj-ea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500" b="1">
                <a:solidFill>
                  <a:srgbClr val="0066FF"/>
                </a:solidFill>
                <a:latin typeface="+mj-ea"/>
                <a:ea typeface="+mj-ea"/>
              </a:rPr>
              <a:t> </a:t>
            </a:r>
            <a:endParaRPr lang="en-US" altLang="ko-KR" sz="500" b="1">
              <a:solidFill>
                <a:srgbClr val="002060"/>
              </a:solidFill>
              <a:latin typeface="+mj-ea"/>
              <a:ea typeface="+mj-ea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600" b="1">
                <a:solidFill>
                  <a:srgbClr val="002060"/>
                </a:solidFill>
                <a:latin typeface="+mj-ea"/>
                <a:ea typeface="+mj-ea"/>
              </a:rPr>
              <a:t>    5. </a:t>
            </a:r>
            <a:r>
              <a:rPr lang="ko-KR" altLang="en-US" sz="1600" b="1">
                <a:solidFill>
                  <a:srgbClr val="002060"/>
                </a:solidFill>
                <a:latin typeface="+mj-ea"/>
                <a:ea typeface="+mj-ea"/>
              </a:rPr>
              <a:t>휴대폰 미 소지자</a:t>
            </a:r>
            <a:r>
              <a:rPr lang="en-US" altLang="ko-KR" sz="1600" b="1">
                <a:solidFill>
                  <a:srgbClr val="002060"/>
                </a:solidFill>
                <a:latin typeface="+mj-ea"/>
                <a:ea typeface="+mj-ea"/>
              </a:rPr>
              <a:t>(</a:t>
            </a:r>
            <a:r>
              <a:rPr lang="ko-KR" altLang="en-US" sz="1600" b="1">
                <a:solidFill>
                  <a:srgbClr val="002060"/>
                </a:solidFill>
                <a:latin typeface="+mj-ea"/>
                <a:ea typeface="+mj-ea"/>
              </a:rPr>
              <a:t>고장 및 분실 외</a:t>
            </a:r>
            <a:r>
              <a:rPr lang="en-US" altLang="ko-KR" sz="1600" b="1">
                <a:solidFill>
                  <a:srgbClr val="002060"/>
                </a:solidFill>
                <a:latin typeface="+mj-ea"/>
                <a:ea typeface="+mj-ea"/>
              </a:rPr>
              <a:t>) </a:t>
            </a:r>
            <a:r>
              <a:rPr lang="ko-KR" altLang="en-US" sz="1600" b="1">
                <a:solidFill>
                  <a:srgbClr val="002060"/>
                </a:solidFill>
                <a:latin typeface="+mj-ea"/>
                <a:ea typeface="+mj-ea"/>
              </a:rPr>
              <a:t>출석 체크는 출석유효시간 이후 해당 학생의</a:t>
            </a:r>
            <a:endParaRPr lang="en-US" altLang="ko-KR" sz="1600" b="1">
              <a:solidFill>
                <a:srgbClr val="002060"/>
              </a:solidFill>
              <a:latin typeface="+mj-ea"/>
              <a:ea typeface="+mj-ea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600" b="1">
                <a:solidFill>
                  <a:srgbClr val="002060"/>
                </a:solidFill>
                <a:latin typeface="+mj-ea"/>
                <a:ea typeface="+mj-ea"/>
              </a:rPr>
              <a:t>        </a:t>
            </a:r>
            <a:r>
              <a:rPr lang="ko-KR" altLang="en-US" sz="1600" b="1" dirty="0">
                <a:solidFill>
                  <a:srgbClr val="002060"/>
                </a:solidFill>
                <a:latin typeface="+mj-ea"/>
                <a:ea typeface="+mj-ea"/>
              </a:rPr>
              <a:t>출석 여부를 담당 교</a:t>
            </a:r>
            <a:r>
              <a:rPr lang="en-US" altLang="ko-KR" sz="1600" b="1" dirty="0">
                <a:solidFill>
                  <a:srgbClr val="002060"/>
                </a:solidFill>
                <a:latin typeface="+mj-ea"/>
                <a:ea typeface="+mj-ea"/>
              </a:rPr>
              <a:t>·</a:t>
            </a:r>
            <a:r>
              <a:rPr lang="ko-KR" altLang="en-US" sz="1600" b="1" dirty="0">
                <a:solidFill>
                  <a:srgbClr val="002060"/>
                </a:solidFill>
                <a:latin typeface="+mj-ea"/>
                <a:ea typeface="+mj-ea"/>
              </a:rPr>
              <a:t>강사가 확인하여 출석체크</a:t>
            </a:r>
            <a:r>
              <a:rPr lang="en-US" altLang="ko-KR" sz="1600" b="1" dirty="0">
                <a:solidFill>
                  <a:srgbClr val="002060"/>
                </a:solidFill>
                <a:latin typeface="+mj-ea"/>
                <a:ea typeface="+mj-ea"/>
              </a:rPr>
              <a:t>(</a:t>
            </a:r>
            <a:r>
              <a:rPr lang="ko-KR" altLang="en-US" sz="1600" b="1" dirty="0">
                <a:solidFill>
                  <a:srgbClr val="002060"/>
                </a:solidFill>
                <a:latin typeface="+mj-ea"/>
                <a:ea typeface="+mj-ea"/>
              </a:rPr>
              <a:t>출석</a:t>
            </a:r>
            <a:r>
              <a:rPr lang="en-US" altLang="ko-KR" sz="1600" b="1" dirty="0">
                <a:solidFill>
                  <a:srgbClr val="002060"/>
                </a:solidFill>
                <a:latin typeface="+mj-ea"/>
                <a:ea typeface="+mj-ea"/>
              </a:rPr>
              <a:t>, </a:t>
            </a:r>
            <a:r>
              <a:rPr lang="ko-KR" altLang="en-US" sz="1600" b="1" dirty="0">
                <a:solidFill>
                  <a:srgbClr val="002060"/>
                </a:solidFill>
                <a:latin typeface="+mj-ea"/>
                <a:ea typeface="+mj-ea"/>
              </a:rPr>
              <a:t>결석</a:t>
            </a:r>
            <a:r>
              <a:rPr lang="en-US" altLang="ko-KR" sz="1600" b="1" dirty="0">
                <a:solidFill>
                  <a:srgbClr val="002060"/>
                </a:solidFill>
                <a:latin typeface="+mj-ea"/>
                <a:ea typeface="+mj-ea"/>
              </a:rPr>
              <a:t>, </a:t>
            </a:r>
            <a:r>
              <a:rPr lang="ko-KR" altLang="en-US" sz="1600" b="1" dirty="0">
                <a:solidFill>
                  <a:srgbClr val="002060"/>
                </a:solidFill>
                <a:latin typeface="+mj-ea"/>
                <a:ea typeface="+mj-ea"/>
              </a:rPr>
              <a:t>지각</a:t>
            </a:r>
            <a:r>
              <a:rPr lang="en-US" altLang="ko-KR" sz="1600" b="1" dirty="0">
                <a:solidFill>
                  <a:srgbClr val="002060"/>
                </a:solidFill>
                <a:latin typeface="+mj-ea"/>
                <a:ea typeface="+mj-ea"/>
              </a:rPr>
              <a:t>)</a:t>
            </a:r>
          </a:p>
          <a:p>
            <a:pPr fontAlgn="base">
              <a:lnSpc>
                <a:spcPct val="150000"/>
              </a:lnSpc>
            </a:pPr>
            <a:r>
              <a:rPr lang="en-US" altLang="ko-KR" sz="1600" b="1" dirty="0">
                <a:solidFill>
                  <a:srgbClr val="002060"/>
                </a:solidFill>
                <a:latin typeface="+mj-ea"/>
                <a:ea typeface="+mj-ea"/>
              </a:rPr>
              <a:t>    6. </a:t>
            </a:r>
            <a:r>
              <a:rPr lang="ko-KR" altLang="en-US" sz="1600" b="1" dirty="0">
                <a:solidFill>
                  <a:srgbClr val="002060"/>
                </a:solidFill>
                <a:latin typeface="+mj-ea"/>
                <a:ea typeface="+mj-ea"/>
              </a:rPr>
              <a:t>최종 출결 적용기준</a:t>
            </a:r>
            <a:r>
              <a:rPr lang="en-US" altLang="ko-KR" sz="1100" b="1" dirty="0">
                <a:solidFill>
                  <a:srgbClr val="002060"/>
                </a:solidFill>
                <a:latin typeface="+mj-ea"/>
                <a:ea typeface="+mj-ea"/>
              </a:rPr>
              <a:t>(</a:t>
            </a:r>
            <a:r>
              <a:rPr lang="ko-KR" altLang="en-US" sz="1100" b="1" dirty="0">
                <a:solidFill>
                  <a:srgbClr val="002060"/>
                </a:solidFill>
                <a:latin typeface="+mj-ea"/>
                <a:ea typeface="+mj-ea"/>
              </a:rPr>
              <a:t>시스템에 조퇴 정보가 없으므로 지각으로 표시됨</a:t>
            </a:r>
            <a:r>
              <a:rPr lang="en-US" altLang="ko-KR" sz="1100" b="1" dirty="0">
                <a:solidFill>
                  <a:srgbClr val="002060"/>
                </a:solidFill>
                <a:latin typeface="+mj-ea"/>
                <a:ea typeface="+mj-ea"/>
              </a:rPr>
              <a:t>)</a:t>
            </a:r>
          </a:p>
          <a:p>
            <a:pPr fontAlgn="base">
              <a:lnSpc>
                <a:spcPct val="200000"/>
              </a:lnSpc>
            </a:pPr>
            <a:r>
              <a:rPr lang="en-US" altLang="ko-KR" sz="1500" dirty="0">
                <a:latin typeface="HY동녘M" pitchFamily="18" charset="-127"/>
                <a:ea typeface="HY동녘M" pitchFamily="18" charset="-127"/>
              </a:rPr>
              <a:t>        </a:t>
            </a:r>
            <a:endParaRPr lang="ko-KR" altLang="en-US" sz="1500" dirty="0">
              <a:latin typeface="HY동녘M" pitchFamily="18" charset="-127"/>
              <a:ea typeface="HY동녘M" pitchFamily="18" charset="-127"/>
            </a:endParaRPr>
          </a:p>
          <a:p>
            <a:pPr fontAlgn="base">
              <a:lnSpc>
                <a:spcPct val="200000"/>
              </a:lnSpc>
            </a:pPr>
            <a:r>
              <a:rPr lang="ko-KR" altLang="en-US" sz="1500" dirty="0">
                <a:latin typeface="HY동녘M" pitchFamily="18" charset="-127"/>
                <a:ea typeface="HY동녘M" pitchFamily="18" charset="-127"/>
              </a:rPr>
              <a:t>    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86890"/>
              </p:ext>
            </p:extLst>
          </p:nvPr>
        </p:nvGraphicFramePr>
        <p:xfrm>
          <a:off x="1019641" y="5159457"/>
          <a:ext cx="6616478" cy="1102602"/>
        </p:xfrm>
        <a:graphic>
          <a:graphicData uri="http://schemas.openxmlformats.org/drawingml/2006/table">
            <a:tbl>
              <a:tblPr/>
              <a:tblGrid>
                <a:gridCol w="1517396">
                  <a:extLst>
                    <a:ext uri="{9D8B030D-6E8A-4147-A177-3AD203B41FA5}">
                      <a16:colId xmlns:a16="http://schemas.microsoft.com/office/drawing/2014/main" val="1576332914"/>
                    </a:ext>
                  </a:extLst>
                </a:gridCol>
                <a:gridCol w="1517396">
                  <a:extLst>
                    <a:ext uri="{9D8B030D-6E8A-4147-A177-3AD203B41FA5}">
                      <a16:colId xmlns:a16="http://schemas.microsoft.com/office/drawing/2014/main" val="3670560954"/>
                    </a:ext>
                  </a:extLst>
                </a:gridCol>
                <a:gridCol w="1517396">
                  <a:extLst>
                    <a:ext uri="{9D8B030D-6E8A-4147-A177-3AD203B41FA5}">
                      <a16:colId xmlns:a16="http://schemas.microsoft.com/office/drawing/2014/main" val="1237253184"/>
                    </a:ext>
                  </a:extLst>
                </a:gridCol>
                <a:gridCol w="2064290">
                  <a:extLst>
                    <a:ext uri="{9D8B030D-6E8A-4147-A177-3AD203B41FA5}">
                      <a16:colId xmlns:a16="http://schemas.microsoft.com/office/drawing/2014/main" val="3862578785"/>
                    </a:ext>
                  </a:extLst>
                </a:gridCol>
              </a:tblGrid>
              <a:tr h="262038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출석체크</a:t>
                      </a:r>
                      <a:r>
                        <a:rPr lang="en-US" altLang="ko-KR" sz="1000" b="1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(1</a:t>
                      </a:r>
                      <a:r>
                        <a:rPr lang="ko-KR" altLang="en-US" sz="1000" b="1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회</a:t>
                      </a:r>
                      <a:r>
                        <a:rPr lang="en-US" altLang="ko-KR" sz="1000" b="1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)</a:t>
                      </a:r>
                      <a:endParaRPr lang="ko-KR" altLang="en-US" sz="1000" b="1" kern="0" spc="-50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출석체크</a:t>
                      </a:r>
                      <a:r>
                        <a:rPr lang="en-US" altLang="ko-KR" sz="1000" b="1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(2</a:t>
                      </a:r>
                      <a:r>
                        <a:rPr lang="ko-KR" altLang="en-US" sz="1000" b="1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회</a:t>
                      </a:r>
                      <a:r>
                        <a:rPr lang="en-US" altLang="ko-KR" sz="1000" b="1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)</a:t>
                      </a:r>
                      <a:endParaRPr lang="ko-KR" altLang="en-US" sz="1000" b="1" kern="0" spc="-50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-50" baseline="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적용</a:t>
                      </a:r>
                      <a:endParaRPr lang="ko-KR" altLang="en-US" sz="1000" b="1" kern="0" spc="-50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비고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1054433"/>
                  </a:ext>
                </a:extLst>
              </a:tr>
              <a:tr h="21014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출석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출석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출석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-5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지각과 조퇴가 각각 </a:t>
                      </a:r>
                      <a:r>
                        <a:rPr lang="en-US" altLang="ko-KR" sz="1000" b="1" kern="0" spc="-5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3</a:t>
                      </a:r>
                      <a:r>
                        <a:rPr lang="ko-KR" altLang="en-US" sz="1000" b="1" kern="0" spc="-5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회일 경우 </a:t>
                      </a:r>
                      <a:endParaRPr lang="en-US" altLang="ko-KR" sz="1000" b="1" kern="0" spc="-50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-5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결석 </a:t>
                      </a:r>
                      <a:r>
                        <a:rPr lang="en-US" altLang="ko-KR" sz="1000" b="1" kern="0" spc="-5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  <a:r>
                        <a:rPr lang="ko-KR" altLang="en-US" sz="1000" b="1" kern="0" spc="-5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회로 환산하며</a:t>
                      </a:r>
                      <a:r>
                        <a:rPr lang="en-US" altLang="ko-KR" sz="1000" b="1" kern="0" spc="-5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, </a:t>
                      </a:r>
                      <a:r>
                        <a:rPr lang="ko-KR" altLang="en-US" sz="1000" b="1" kern="0" spc="-5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강의 중 </a:t>
                      </a:r>
                      <a:endParaRPr lang="en-US" altLang="ko-KR" sz="1000" b="1" kern="0" spc="-50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-5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무단 퇴실 시 결석으로 간주함</a:t>
                      </a:r>
                      <a:r>
                        <a:rPr lang="en-US" altLang="ko-KR" sz="1000" b="1" kern="0" spc="-5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.</a:t>
                      </a:r>
                      <a:endParaRPr lang="ko-KR" altLang="en-US" sz="1000" b="1" kern="0" spc="-50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9275779"/>
                  </a:ext>
                </a:extLst>
              </a:tr>
              <a:tr h="21014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출석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-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지각</a:t>
                      </a:r>
                      <a:r>
                        <a:rPr lang="en-US" altLang="ko-KR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조퇴</a:t>
                      </a:r>
                      <a:r>
                        <a:rPr lang="en-US" altLang="ko-KR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)</a:t>
                      </a:r>
                      <a:endParaRPr lang="ko-KR" altLang="en-US" sz="1000" kern="0" spc="-50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493208"/>
                  </a:ext>
                </a:extLst>
              </a:tr>
              <a:tr h="21014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5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-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출석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지각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444996"/>
                  </a:ext>
                </a:extLst>
              </a:tr>
              <a:tr h="21014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-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-5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-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결석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830952"/>
                  </a:ext>
                </a:extLst>
              </a:tr>
            </a:tbl>
          </a:graphicData>
        </a:graphic>
      </p:graphicFrame>
      <p:sp>
        <p:nvSpPr>
          <p:cNvPr id="12" name="직사각형 11"/>
          <p:cNvSpPr/>
          <p:nvPr/>
        </p:nvSpPr>
        <p:spPr>
          <a:xfrm>
            <a:off x="179512" y="276626"/>
            <a:ext cx="8712968" cy="648072"/>
          </a:xfrm>
          <a:prstGeom prst="rect">
            <a:avLst/>
          </a:prstGeom>
          <a:solidFill>
            <a:srgbClr val="CCECFF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lnSpc>
                <a:spcPct val="150000"/>
              </a:lnSpc>
            </a:pPr>
            <a:r>
              <a:rPr lang="ko-KR" altLang="en-US" sz="3000" b="1">
                <a:solidFill>
                  <a:srgbClr val="002060"/>
                </a:solidFill>
              </a:rPr>
              <a:t>모바일 출석체크 유의사항</a:t>
            </a:r>
            <a:endParaRPr lang="ko-KR" altLang="en-US" sz="3000" b="1" dirty="0">
              <a:solidFill>
                <a:srgbClr val="002060"/>
              </a:solidFill>
            </a:endParaRPr>
          </a:p>
        </p:txBody>
      </p:sp>
      <p:sp>
        <p:nvSpPr>
          <p:cNvPr id="27" name="오른쪽 화살표 26"/>
          <p:cNvSpPr/>
          <p:nvPr/>
        </p:nvSpPr>
        <p:spPr>
          <a:xfrm>
            <a:off x="1988765" y="3302673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오른쪽 화살표 27"/>
          <p:cNvSpPr/>
          <p:nvPr/>
        </p:nvSpPr>
        <p:spPr>
          <a:xfrm>
            <a:off x="2744641" y="3311726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오른쪽 화살표 28"/>
          <p:cNvSpPr/>
          <p:nvPr/>
        </p:nvSpPr>
        <p:spPr>
          <a:xfrm>
            <a:off x="4941093" y="3302673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오른쪽 화살표 29"/>
          <p:cNvSpPr/>
          <p:nvPr/>
        </p:nvSpPr>
        <p:spPr>
          <a:xfrm>
            <a:off x="6318298" y="3302673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/>
          <p:cNvSpPr/>
          <p:nvPr/>
        </p:nvSpPr>
        <p:spPr>
          <a:xfrm>
            <a:off x="683568" y="3140968"/>
            <a:ext cx="7920880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ko-KR" altLang="en-US"/>
          </a:p>
        </p:txBody>
      </p:sp>
      <p:sp>
        <p:nvSpPr>
          <p:cNvPr id="32" name="오른쪽 화살표 31"/>
          <p:cNvSpPr/>
          <p:nvPr/>
        </p:nvSpPr>
        <p:spPr>
          <a:xfrm>
            <a:off x="2402707" y="3661896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오른쪽 화살표 32"/>
          <p:cNvSpPr/>
          <p:nvPr/>
        </p:nvSpPr>
        <p:spPr>
          <a:xfrm>
            <a:off x="3239644" y="3661896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오른쪽 화살표 33"/>
          <p:cNvSpPr/>
          <p:nvPr/>
        </p:nvSpPr>
        <p:spPr>
          <a:xfrm>
            <a:off x="5454202" y="3663545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오른쪽 화살표 34"/>
          <p:cNvSpPr/>
          <p:nvPr/>
        </p:nvSpPr>
        <p:spPr>
          <a:xfrm>
            <a:off x="6840044" y="3652843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4367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507" y="1073600"/>
            <a:ext cx="3144402" cy="5667768"/>
          </a:xfrm>
          <a:prstGeom prst="rect">
            <a:avLst/>
          </a:prstGeom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073600"/>
            <a:ext cx="3111715" cy="5667768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1403648" y="1628366"/>
            <a:ext cx="1152128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2645786" y="1079764"/>
            <a:ext cx="38524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defRPr/>
            </a:pPr>
            <a:r>
              <a:rPr lang="ko-KR" altLang="en-US" b="1" dirty="0">
                <a:solidFill>
                  <a:srgbClr val="FF0000"/>
                </a:solidFill>
              </a:rPr>
              <a:t>단국대학교 앱 로그인 후 학사 선택 </a:t>
            </a:r>
            <a:endParaRPr lang="en-US" altLang="ko-KR" b="1" dirty="0">
              <a:solidFill>
                <a:srgbClr val="FF0000"/>
              </a:solidFill>
            </a:endParaRPr>
          </a:p>
        </p:txBody>
      </p:sp>
      <p:sp>
        <p:nvSpPr>
          <p:cNvPr id="3" name="아래쪽 화살표 2"/>
          <p:cNvSpPr/>
          <p:nvPr/>
        </p:nvSpPr>
        <p:spPr>
          <a:xfrm rot="16200000">
            <a:off x="3058833" y="1195319"/>
            <a:ext cx="288032" cy="115412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6285644" y="6020854"/>
            <a:ext cx="1152128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5292080" y="4004630"/>
            <a:ext cx="648072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6319302" y="3970236"/>
            <a:ext cx="924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b="1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선택</a:t>
            </a:r>
            <a:endParaRPr lang="en-US" altLang="ko-KR" b="1" dirty="0">
              <a:solidFill>
                <a:srgbClr val="FF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3" name="오른쪽 화살표 12"/>
          <p:cNvSpPr/>
          <p:nvPr/>
        </p:nvSpPr>
        <p:spPr>
          <a:xfrm>
            <a:off x="5983324" y="4041298"/>
            <a:ext cx="360040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179512" y="276626"/>
            <a:ext cx="8712968" cy="648072"/>
          </a:xfrm>
          <a:prstGeom prst="rect">
            <a:avLst/>
          </a:prstGeom>
          <a:solidFill>
            <a:srgbClr val="CCECFF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lnSpc>
                <a:spcPct val="150000"/>
              </a:lnSpc>
            </a:pPr>
            <a:r>
              <a:rPr lang="ko-KR" altLang="en-US" sz="3000" b="1">
                <a:solidFill>
                  <a:srgbClr val="002060"/>
                </a:solidFill>
              </a:rPr>
              <a:t>방법</a:t>
            </a:r>
            <a:r>
              <a:rPr lang="en-US" altLang="ko-KR" sz="3000" b="1">
                <a:solidFill>
                  <a:srgbClr val="002060"/>
                </a:solidFill>
              </a:rPr>
              <a:t>1) </a:t>
            </a:r>
            <a:r>
              <a:rPr lang="ko-KR" altLang="en-US" sz="3000" b="1">
                <a:solidFill>
                  <a:srgbClr val="002060"/>
                </a:solidFill>
              </a:rPr>
              <a:t>모바일 출석체크</a:t>
            </a:r>
            <a:r>
              <a:rPr lang="en-US" altLang="ko-KR" sz="3000" b="1">
                <a:solidFill>
                  <a:srgbClr val="002060"/>
                </a:solidFill>
              </a:rPr>
              <a:t>(</a:t>
            </a:r>
            <a:r>
              <a:rPr lang="ko-KR" altLang="en-US" sz="3000" b="1">
                <a:solidFill>
                  <a:srgbClr val="002060"/>
                </a:solidFill>
              </a:rPr>
              <a:t>학생</a:t>
            </a:r>
            <a:r>
              <a:rPr lang="en-US" altLang="ko-KR" sz="3000" b="1">
                <a:solidFill>
                  <a:srgbClr val="002060"/>
                </a:solidFill>
              </a:rPr>
              <a:t>)</a:t>
            </a:r>
            <a:endParaRPr lang="ko-KR" altLang="en-US" sz="3000" b="1" dirty="0">
              <a:solidFill>
                <a:srgbClr val="00206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310249" y="6075190"/>
            <a:ext cx="1070063" cy="1974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모바일출석체크</a:t>
            </a:r>
          </a:p>
        </p:txBody>
      </p:sp>
    </p:spTree>
    <p:extLst>
      <p:ext uri="{BB962C8B-B14F-4D97-AF65-F5344CB8AC3E}">
        <p14:creationId xmlns:p14="http://schemas.microsoft.com/office/powerpoint/2010/main" val="4048826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304911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803540"/>
            <a:ext cx="3111715" cy="5667768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2987824" y="6184131"/>
            <a:ext cx="432048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2484068" y="6378212"/>
            <a:ext cx="457153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defRPr/>
            </a:pPr>
            <a:r>
              <a:rPr lang="ko-KR" altLang="en-US" b="1" dirty="0">
                <a:solidFill>
                  <a:srgbClr val="FF0000"/>
                </a:solidFill>
              </a:rPr>
              <a:t>단국대학교 앱 로그인 후 </a:t>
            </a:r>
            <a:r>
              <a:rPr lang="ko-KR" altLang="en-US" b="1" dirty="0" err="1">
                <a:solidFill>
                  <a:srgbClr val="FF0000"/>
                </a:solidFill>
              </a:rPr>
              <a:t>전체메뉴</a:t>
            </a:r>
            <a:r>
              <a:rPr lang="ko-KR" altLang="en-US" b="1" dirty="0">
                <a:solidFill>
                  <a:srgbClr val="FF0000"/>
                </a:solidFill>
              </a:rPr>
              <a:t> 선택 </a:t>
            </a:r>
            <a:endParaRPr lang="en-US" altLang="ko-KR" b="1" dirty="0">
              <a:solidFill>
                <a:srgbClr val="FF0000"/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764704"/>
            <a:ext cx="2881814" cy="5667768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6112152" y="5896099"/>
            <a:ext cx="1340168" cy="2147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아래쪽 화살표 2"/>
          <p:cNvSpPr/>
          <p:nvPr/>
        </p:nvSpPr>
        <p:spPr>
          <a:xfrm rot="16200000">
            <a:off x="3828670" y="5594854"/>
            <a:ext cx="288032" cy="91060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5281948" y="1574330"/>
            <a:ext cx="648072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6292138" y="1564751"/>
            <a:ext cx="924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b="1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선택</a:t>
            </a:r>
            <a:endParaRPr lang="en-US" altLang="ko-KR" b="1" dirty="0">
              <a:solidFill>
                <a:srgbClr val="FF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3" name="오른쪽 화살표 12"/>
          <p:cNvSpPr/>
          <p:nvPr/>
        </p:nvSpPr>
        <p:spPr>
          <a:xfrm>
            <a:off x="5956160" y="1635813"/>
            <a:ext cx="360040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179512" y="116632"/>
            <a:ext cx="8712968" cy="648072"/>
          </a:xfrm>
          <a:prstGeom prst="rect">
            <a:avLst/>
          </a:prstGeom>
          <a:solidFill>
            <a:srgbClr val="CCECFF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lnSpc>
                <a:spcPct val="150000"/>
              </a:lnSpc>
            </a:pPr>
            <a:r>
              <a:rPr lang="ko-KR" altLang="en-US" sz="3000" b="1">
                <a:solidFill>
                  <a:srgbClr val="002060"/>
                </a:solidFill>
              </a:rPr>
              <a:t>방법</a:t>
            </a:r>
            <a:r>
              <a:rPr lang="en-US" altLang="ko-KR" sz="3000" b="1">
                <a:solidFill>
                  <a:srgbClr val="002060"/>
                </a:solidFill>
              </a:rPr>
              <a:t>2) </a:t>
            </a:r>
            <a:r>
              <a:rPr lang="ko-KR" altLang="en-US" sz="3000" b="1">
                <a:solidFill>
                  <a:srgbClr val="002060"/>
                </a:solidFill>
              </a:rPr>
              <a:t>모바일 출석체크</a:t>
            </a:r>
            <a:r>
              <a:rPr lang="en-US" altLang="ko-KR" sz="3000" b="1">
                <a:solidFill>
                  <a:srgbClr val="002060"/>
                </a:solidFill>
              </a:rPr>
              <a:t>(</a:t>
            </a:r>
            <a:r>
              <a:rPr lang="ko-KR" altLang="en-US" sz="3000" b="1">
                <a:solidFill>
                  <a:srgbClr val="002060"/>
                </a:solidFill>
              </a:rPr>
              <a:t>학생</a:t>
            </a:r>
            <a:r>
              <a:rPr lang="en-US" altLang="ko-KR" sz="3000" b="1">
                <a:solidFill>
                  <a:srgbClr val="002060"/>
                </a:solidFill>
              </a:rPr>
              <a:t>)</a:t>
            </a:r>
            <a:endParaRPr lang="ko-KR" altLang="en-US" sz="3000" b="1" dirty="0">
              <a:solidFill>
                <a:srgbClr val="002060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6152401" y="5924640"/>
            <a:ext cx="1070063" cy="1675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-</a:t>
            </a:r>
            <a:r>
              <a:rPr lang="ko-KR" altLang="en-US" sz="900">
                <a:solidFill>
                  <a:schemeClr val="tx1"/>
                </a:solidFill>
              </a:rPr>
              <a:t>모바일출석체크</a:t>
            </a:r>
          </a:p>
        </p:txBody>
      </p:sp>
    </p:spTree>
    <p:extLst>
      <p:ext uri="{BB962C8B-B14F-4D97-AF65-F5344CB8AC3E}">
        <p14:creationId xmlns:p14="http://schemas.microsoft.com/office/powerpoint/2010/main" val="3306759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5" name="_x199234680" descr="EMB00002780b7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6632"/>
            <a:ext cx="6768752" cy="6604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직사각형 15"/>
          <p:cNvSpPr/>
          <p:nvPr/>
        </p:nvSpPr>
        <p:spPr>
          <a:xfrm>
            <a:off x="1043608" y="4437112"/>
            <a:ext cx="3240360" cy="648072"/>
          </a:xfrm>
          <a:prstGeom prst="rect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4644008" y="1124744"/>
            <a:ext cx="1278948" cy="3847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60000"/>
                    <a:lumOff val="40000"/>
                  </a:schemeClr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1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2</a:t>
            </a:r>
            <a:r>
              <a:rPr lang="ko-KR" altLang="en-US" sz="1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학기</a:t>
            </a:r>
            <a:endParaRPr lang="en-US" altLang="ko-KR" sz="1900" b="1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347833" y="3368961"/>
            <a:ext cx="1584176" cy="4227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000">
                <a:solidFill>
                  <a:schemeClr val="tx1"/>
                </a:solidFill>
                <a:ea typeface="문체부 돋음체" panose="020B0609000101010101" pitchFamily="49" charset="-127"/>
              </a:rPr>
              <a:t>20220901</a:t>
            </a:r>
            <a:endParaRPr lang="ko-KR" altLang="en-US" sz="2000">
              <a:solidFill>
                <a:schemeClr val="tx1"/>
              </a:solidFill>
              <a:ea typeface="문체부 돋음체" panose="020B0609000101010101" pitchFamily="49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259632" y="1086709"/>
            <a:ext cx="1080120" cy="4227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000">
                <a:solidFill>
                  <a:schemeClr val="tx1"/>
                </a:solidFill>
                <a:ea typeface="문체부 돋음체" panose="020B0609000101010101" pitchFamily="49" charset="-127"/>
              </a:rPr>
              <a:t>2022</a:t>
            </a:r>
            <a:r>
              <a:rPr lang="ko-KR" altLang="en-US" sz="2000">
                <a:solidFill>
                  <a:schemeClr val="tx1"/>
                </a:solidFill>
                <a:ea typeface="문체부 돋음체" panose="020B0609000101010101" pitchFamily="49" charset="-127"/>
              </a:rPr>
              <a:t>년</a:t>
            </a:r>
          </a:p>
        </p:txBody>
      </p:sp>
      <p:sp>
        <p:nvSpPr>
          <p:cNvPr id="4" name="모서리가 둥근 사각형 설명선 3"/>
          <p:cNvSpPr/>
          <p:nvPr/>
        </p:nvSpPr>
        <p:spPr>
          <a:xfrm>
            <a:off x="4666791" y="3970398"/>
            <a:ext cx="4003550" cy="933427"/>
          </a:xfrm>
          <a:prstGeom prst="wedgeRoundRectCallout">
            <a:avLst>
              <a:gd name="adj1" fmla="val -58145"/>
              <a:gd name="adj2" fmla="val 29523"/>
              <a:gd name="adj3" fmla="val 16667"/>
            </a:avLst>
          </a:prstGeom>
          <a:solidFill>
            <a:srgbClr val="FFC0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b="1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당일 해당 교과목 교강사가 알려주는</a:t>
            </a:r>
            <a:endParaRPr lang="en-US" altLang="ko-KR" b="1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b="1" u="sng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출석문자열</a:t>
            </a:r>
            <a:r>
              <a:rPr lang="en-US" altLang="ko-KR" b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b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최대 </a:t>
            </a:r>
            <a:r>
              <a:rPr lang="en-US" altLang="ko-KR" b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5</a:t>
            </a:r>
            <a:r>
              <a:rPr lang="ko-KR" altLang="en-US" b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자리</a:t>
            </a:r>
            <a:r>
              <a:rPr lang="en-US" altLang="ko-KR" b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b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b="1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입력</a:t>
            </a:r>
            <a:endParaRPr lang="en-US" altLang="ko-KR" b="1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61805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" name="_x440950320" descr="EMB00002780b7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60648"/>
            <a:ext cx="7200800" cy="6178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직사각형 12"/>
          <p:cNvSpPr/>
          <p:nvPr/>
        </p:nvSpPr>
        <p:spPr>
          <a:xfrm>
            <a:off x="899592" y="4797152"/>
            <a:ext cx="1296144" cy="504056"/>
          </a:xfrm>
          <a:prstGeom prst="rect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4644008" y="1484784"/>
            <a:ext cx="1278948" cy="3847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60000"/>
                    <a:lumOff val="40000"/>
                  </a:schemeClr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1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2</a:t>
            </a:r>
            <a:r>
              <a:rPr lang="ko-KR" altLang="en-US" sz="1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학기</a:t>
            </a:r>
            <a:endParaRPr lang="en-US" altLang="ko-KR" sz="1900" b="1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4393098" y="3968852"/>
            <a:ext cx="1584176" cy="4227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000">
                <a:solidFill>
                  <a:schemeClr val="tx1"/>
                </a:solidFill>
                <a:ea typeface="문체부 돋음체" panose="020B0609000101010101" pitchFamily="49" charset="-127"/>
              </a:rPr>
              <a:t>20220901</a:t>
            </a:r>
            <a:endParaRPr lang="ko-KR" altLang="en-US" sz="2000">
              <a:solidFill>
                <a:schemeClr val="tx1"/>
              </a:solidFill>
              <a:ea typeface="문체부 돋음체" panose="020B0609000101010101" pitchFamily="49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115616" y="1446749"/>
            <a:ext cx="1080120" cy="4227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000">
                <a:solidFill>
                  <a:schemeClr val="tx1"/>
                </a:solidFill>
                <a:ea typeface="문체부 돋음체" panose="020B0609000101010101" pitchFamily="49" charset="-127"/>
              </a:rPr>
              <a:t>2022</a:t>
            </a:r>
            <a:r>
              <a:rPr lang="ko-KR" altLang="en-US" sz="2000">
                <a:solidFill>
                  <a:schemeClr val="tx1"/>
                </a:solidFill>
                <a:ea typeface="문체부 돋음체" panose="020B0609000101010101" pitchFamily="49" charset="-127"/>
              </a:rPr>
              <a:t>년</a:t>
            </a:r>
          </a:p>
        </p:txBody>
      </p:sp>
      <p:sp>
        <p:nvSpPr>
          <p:cNvPr id="11" name="모서리가 둥근 사각형 설명선 10"/>
          <p:cNvSpPr/>
          <p:nvPr/>
        </p:nvSpPr>
        <p:spPr>
          <a:xfrm>
            <a:off x="2555776" y="4797153"/>
            <a:ext cx="1296144" cy="449380"/>
          </a:xfrm>
          <a:prstGeom prst="wedgeRoundRectCallout">
            <a:avLst>
              <a:gd name="adj1" fmla="val -68235"/>
              <a:gd name="adj2" fmla="val 29523"/>
              <a:gd name="adj3" fmla="val 16667"/>
            </a:avLst>
          </a:prstGeom>
          <a:solidFill>
            <a:srgbClr val="FFC0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b="1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출석체크</a:t>
            </a:r>
            <a:endParaRPr lang="en-US" altLang="ko-KR" b="1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93742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3382</TotalTime>
  <Words>262</Words>
  <Application>Microsoft Office PowerPoint</Application>
  <PresentationFormat>화면 슬라이드 쇼(4:3)</PresentationFormat>
  <Paragraphs>60</Paragraphs>
  <Slides>6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2" baseType="lpstr">
      <vt:lpstr>HY견고딕</vt:lpstr>
      <vt:lpstr>HY동녘M</vt:lpstr>
      <vt:lpstr>맑은 고딕</vt:lpstr>
      <vt:lpstr>문체부 돋음체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179</cp:revision>
  <cp:lastPrinted>2022-08-30T04:23:15Z</cp:lastPrinted>
  <dcterms:created xsi:type="dcterms:W3CDTF">2016-08-08T01:41:20Z</dcterms:created>
  <dcterms:modified xsi:type="dcterms:W3CDTF">2023-03-06T00:22:59Z</dcterms:modified>
</cp:coreProperties>
</file>