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5" r:id="rId3"/>
    <p:sldId id="269" r:id="rId4"/>
    <p:sldId id="257" r:id="rId5"/>
    <p:sldId id="262" r:id="rId6"/>
    <p:sldId id="267" r:id="rId7"/>
    <p:sldId id="264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90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76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주체별 처리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68604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lang="en-US" altLang="ko-KR" sz="4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대학 안내용</a:t>
            </a: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992" y="489533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080156"/>
              </p:ext>
            </p:extLst>
          </p:nvPr>
        </p:nvGraphicFramePr>
        <p:xfrm>
          <a:off x="306328" y="793776"/>
          <a:ext cx="8424936" cy="422026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23773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33970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89574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402288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6129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CB7574D3-32E3-4605-841A-2C1A0A8B84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603159"/>
              </p:ext>
            </p:extLst>
          </p:nvPr>
        </p:nvGraphicFramePr>
        <p:xfrm>
          <a:off x="306328" y="5378483"/>
          <a:ext cx="8424936" cy="129087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A5C5158-D8BC-46F0-8FB1-944C4DA4B1BC}"/>
              </a:ext>
            </a:extLst>
          </p:cNvPr>
          <p:cNvSpPr txBox="1"/>
          <p:nvPr/>
        </p:nvSpPr>
        <p:spPr>
          <a:xfrm>
            <a:off x="206992" y="5070706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학생선수</a:t>
            </a:r>
          </a:p>
        </p:txBody>
      </p:sp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A8318F-D8FD-4F42-9008-120F6B301E77}"/>
              </a:ext>
            </a:extLst>
          </p:cNvPr>
          <p:cNvSpPr txBox="1"/>
          <p:nvPr/>
        </p:nvSpPr>
        <p:spPr>
          <a:xfrm>
            <a:off x="179512" y="669691"/>
            <a:ext cx="2505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코로나</a:t>
            </a:r>
            <a:r>
              <a:rPr lang="en-US" altLang="ko-KR" sz="1400" dirty="0"/>
              <a:t>19 </a:t>
            </a:r>
            <a:r>
              <a:rPr lang="ko-KR" altLang="en-US" sz="1400" dirty="0" err="1"/>
              <a:t>감염병</a:t>
            </a:r>
            <a:r>
              <a:rPr lang="ko-KR" altLang="en-US" sz="1400" dirty="0"/>
              <a:t> 관련 사유</a:t>
            </a:r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D6FDC90F-3984-48BB-AF9C-36FD5D9A4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362203"/>
              </p:ext>
            </p:extLst>
          </p:nvPr>
        </p:nvGraphicFramePr>
        <p:xfrm>
          <a:off x="323528" y="1032153"/>
          <a:ext cx="8258080" cy="129047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144316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1411638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4702126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873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인정사유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인정기간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32391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격리 대상자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해당기간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격리 사실 확인서 또는 검사 사실 확인서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33959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사실 확인서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  <a:tr h="33959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이내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사실 확인서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예방접종내역 확인서 등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7659700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C48DDB7-803F-4723-AA60-620151EF06BF}"/>
              </a:ext>
            </a:extLst>
          </p:cNvPr>
          <p:cNvSpPr txBox="1"/>
          <p:nvPr/>
        </p:nvSpPr>
        <p:spPr>
          <a:xfrm>
            <a:off x="262390" y="3352469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507A4C-DD77-47DD-9468-A13E6EFC0955}"/>
              </a:ext>
            </a:extLst>
          </p:cNvPr>
          <p:cNvSpPr txBox="1"/>
          <p:nvPr/>
        </p:nvSpPr>
        <p:spPr>
          <a:xfrm>
            <a:off x="242918" y="3772378"/>
            <a:ext cx="8658164" cy="2636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출석인정은 </a:t>
            </a:r>
            <a:r>
              <a:rPr lang="ko-KR" altLang="en-US" sz="1400" b="1" dirty="0">
                <a:solidFill>
                  <a:srgbClr val="FF0000"/>
                </a:solidFill>
              </a:rPr>
              <a:t>사유발생 전이나 사유종료일로부터</a:t>
            </a:r>
            <a:r>
              <a:rPr lang="en-US" altLang="ko-KR" sz="1400" b="1" dirty="0">
                <a:solidFill>
                  <a:srgbClr val="FF0000"/>
                </a:solidFill>
              </a:rPr>
              <a:t> 14</a:t>
            </a:r>
            <a:r>
              <a:rPr lang="ko-KR" altLang="en-US" sz="1400" b="1" dirty="0">
                <a:solidFill>
                  <a:srgbClr val="FF0000"/>
                </a:solidFill>
              </a:rPr>
              <a:t>일 이내에 </a:t>
            </a:r>
            <a:r>
              <a:rPr lang="ko-KR" altLang="en-US" sz="1400" b="1" dirty="0"/>
              <a:t>신청하여야 하며 해당 기간 이후에는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/>
              <a:t>인정 사유의 효력 상실</a:t>
            </a:r>
            <a:r>
              <a:rPr lang="en-US" altLang="ko-KR" sz="1400" b="1" dirty="0">
                <a:solidFill>
                  <a:srgbClr val="FF0000"/>
                </a:solidFill>
              </a:rPr>
              <a:t>(</a:t>
            </a:r>
            <a:r>
              <a:rPr lang="ko-KR" altLang="en-US" sz="1400" b="1" dirty="0">
                <a:solidFill>
                  <a:srgbClr val="FF0000"/>
                </a:solidFill>
              </a:rPr>
              <a:t>단</a:t>
            </a:r>
            <a:r>
              <a:rPr lang="en-US" altLang="ko-KR" sz="1400" b="1" dirty="0">
                <a:solidFill>
                  <a:srgbClr val="FF0000"/>
                </a:solidFill>
              </a:rPr>
              <a:t>, </a:t>
            </a:r>
            <a:r>
              <a:rPr lang="ko-KR" altLang="en-US" sz="1400" b="1" dirty="0">
                <a:solidFill>
                  <a:srgbClr val="FF0000"/>
                </a:solidFill>
              </a:rPr>
              <a:t>최종학기 취</a:t>
            </a:r>
            <a:r>
              <a:rPr lang="en-US" altLang="ko-KR" sz="1400" b="1" dirty="0">
                <a:solidFill>
                  <a:srgbClr val="FF0000"/>
                </a:solidFill>
              </a:rPr>
              <a:t>·</a:t>
            </a:r>
            <a:r>
              <a:rPr lang="ko-KR" altLang="en-US" sz="1400" b="1" dirty="0">
                <a:solidFill>
                  <a:srgbClr val="FF0000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rgbClr val="FF0000"/>
                </a:solidFill>
              </a:rPr>
              <a:t>30</a:t>
            </a:r>
            <a:r>
              <a:rPr lang="ko-KR" altLang="en-US" sz="1400" b="1" dirty="0">
                <a:solidFill>
                  <a:srgbClr val="FF0000"/>
                </a:solidFill>
              </a:rPr>
              <a:t>일 이내에 신청</a:t>
            </a:r>
            <a:r>
              <a:rPr lang="en-US" altLang="ko-KR" sz="1400" b="1" dirty="0">
                <a:solidFill>
                  <a:srgbClr val="FF0000"/>
                </a:solidFill>
              </a:rPr>
              <a:t>)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 </a:t>
            </a:r>
            <a:r>
              <a:rPr lang="ko-KR" altLang="en-US" sz="1400" b="1" dirty="0">
                <a:latin typeface="맑은 고딕" panose="020B0503020000020004" pitchFamily="50" charset="-127"/>
              </a:rPr>
              <a:t>유고결석 신청내역 접수</a:t>
            </a:r>
            <a:r>
              <a:rPr lang="en-US" altLang="ko-KR" sz="1400" b="1" dirty="0">
                <a:latin typeface="맑은 고딕" panose="020B0503020000020004" pitchFamily="50" charset="-127"/>
              </a:rPr>
              <a:t>(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dirty="0">
                <a:latin typeface="맑은 고딕" panose="020B0503020000020004" pitchFamily="50" charset="-127"/>
              </a:rPr>
              <a:t>) </a:t>
            </a:r>
            <a:r>
              <a:rPr lang="ko-KR" altLang="en-US" sz="1400" b="1" dirty="0">
                <a:latin typeface="맑은 고딕" panose="020B0503020000020004" pitchFamily="50" charset="-127"/>
              </a:rPr>
              <a:t>시 해당수업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 err="1"/>
              <a:t>변조행위에</a:t>
            </a:r>
            <a:r>
              <a:rPr lang="ko-KR" altLang="en-US" sz="1400" b="1" dirty="0"/>
              <a:t>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사회적 거리두기 단계에 따른 원격수업도 유고결석 사유로 인정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유고결석자 출석인정은 출결에 국한된 사항으로</a:t>
            </a:r>
            <a:r>
              <a:rPr lang="en-US" altLang="ko-KR" sz="1400" b="1" dirty="0">
                <a:solidFill>
                  <a:prstClr val="black"/>
                </a:solidFill>
              </a:rPr>
              <a:t>, </a:t>
            </a:r>
            <a:r>
              <a:rPr lang="ko-KR" altLang="en-US" sz="1400" b="1" dirty="0">
                <a:solidFill>
                  <a:prstClr val="black"/>
                </a:solidFill>
              </a:rPr>
              <a:t>수업결손에 따라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논문</a:t>
            </a:r>
            <a:r>
              <a:rPr lang="en-US" altLang="ko-KR" sz="1400" b="1" dirty="0"/>
              <a:t>,     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시험 등의 지도 및 평가에 따라 성적을 부여함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>
                <a:solidFill>
                  <a:srgbClr val="0000FF"/>
                </a:solidFill>
              </a:rPr>
              <a:t>신청 및 승인은 개강일</a:t>
            </a:r>
            <a:r>
              <a:rPr lang="en-US" altLang="ko-KR" sz="1400" b="1" dirty="0">
                <a:solidFill>
                  <a:srgbClr val="0000FF"/>
                </a:solidFill>
              </a:rPr>
              <a:t>[2023.03.02(</a:t>
            </a:r>
            <a:r>
              <a:rPr lang="ko-KR" altLang="en-US" sz="1400" b="1" dirty="0">
                <a:solidFill>
                  <a:srgbClr val="0000FF"/>
                </a:solidFill>
              </a:rPr>
              <a:t>목</a:t>
            </a:r>
            <a:r>
              <a:rPr lang="en-US" altLang="ko-KR" sz="1400" b="1" dirty="0">
                <a:solidFill>
                  <a:srgbClr val="0000FF"/>
                </a:solidFill>
              </a:rPr>
              <a:t>)] ~ </a:t>
            </a:r>
            <a:r>
              <a:rPr lang="ko-KR" altLang="en-US" sz="1400" b="1" dirty="0">
                <a:solidFill>
                  <a:srgbClr val="0000FF"/>
                </a:solidFill>
              </a:rPr>
              <a:t>성적공시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입력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  <a:r>
              <a:rPr lang="ko-KR" altLang="en-US" sz="1400" b="1" dirty="0">
                <a:solidFill>
                  <a:srgbClr val="0000FF"/>
                </a:solidFill>
              </a:rPr>
              <a:t>기간 종료일</a:t>
            </a:r>
            <a:r>
              <a:rPr lang="en-US" altLang="ko-KR" sz="1400" b="1" dirty="0">
                <a:solidFill>
                  <a:srgbClr val="0000FF"/>
                </a:solidFill>
              </a:rPr>
              <a:t>[2023.06.28.(</a:t>
            </a:r>
            <a:r>
              <a:rPr lang="ko-KR" altLang="en-US" sz="1400" b="1" dirty="0">
                <a:solidFill>
                  <a:srgbClr val="0000FF"/>
                </a:solidFill>
              </a:rPr>
              <a:t>수</a:t>
            </a:r>
            <a:r>
              <a:rPr lang="en-US" altLang="ko-KR" sz="1400" b="1" dirty="0">
                <a:solidFill>
                  <a:srgbClr val="0000FF"/>
                </a:solidFill>
              </a:rPr>
              <a:t>)]</a:t>
            </a:r>
            <a:r>
              <a:rPr lang="ko-KR" altLang="en-US" sz="1400" b="1" dirty="0">
                <a:solidFill>
                  <a:srgbClr val="0000FF"/>
                </a:solidFill>
              </a:rPr>
              <a:t>까지 가능함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7B447743-A742-4F87-BAC0-EC2B2F428EC1}"/>
              </a:ext>
            </a:extLst>
          </p:cNvPr>
          <p:cNvSpPr/>
          <p:nvPr/>
        </p:nvSpPr>
        <p:spPr>
          <a:xfrm flipH="1">
            <a:off x="262390" y="2427221"/>
            <a:ext cx="827528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b="1" dirty="0">
                <a:latin typeface="맑은 고딕" panose="020B0503020000020004" pitchFamily="50" charset="-127"/>
              </a:rPr>
              <a:t>▶</a:t>
            </a:r>
            <a:r>
              <a:rPr lang="en-US" altLang="ko-KR" sz="1100" b="1" dirty="0"/>
              <a:t> </a:t>
            </a:r>
            <a:r>
              <a:rPr lang="ko-KR" altLang="en-US" sz="1100" b="1" dirty="0"/>
              <a:t>위 사항은 질병관리청 안내 지침사항을 적용하였으며</a:t>
            </a:r>
            <a:r>
              <a:rPr lang="en-US" altLang="ko-KR" sz="1100" b="1" dirty="0"/>
              <a:t>, </a:t>
            </a:r>
            <a:r>
              <a:rPr lang="ko-KR" altLang="en-US" sz="1100" b="1" dirty="0"/>
              <a:t>추후 해당 기관의 기준 변경에 따라 변동 가능</a:t>
            </a:r>
            <a:endParaRPr lang="en-US" altLang="ko-KR" sz="1100" b="1" dirty="0"/>
          </a:p>
          <a:p>
            <a:endParaRPr lang="en-US" altLang="ko-KR" sz="1100" b="1" dirty="0"/>
          </a:p>
          <a:p>
            <a:r>
              <a:rPr lang="en-US" altLang="ko-KR" sz="1100" b="1" dirty="0">
                <a:latin typeface="맑은 고딕" panose="020B0503020000020004" pitchFamily="50" charset="-127"/>
              </a:rPr>
              <a:t>▶ </a:t>
            </a:r>
            <a:r>
              <a:rPr lang="ko-KR" altLang="en-US" sz="1100" b="1" dirty="0">
                <a:latin typeface="맑은 고딕" panose="020B0503020000020004" pitchFamily="50" charset="-127"/>
              </a:rPr>
              <a:t>코로나</a:t>
            </a:r>
            <a:r>
              <a:rPr lang="en-US" altLang="ko-KR" sz="1100" b="1" dirty="0">
                <a:latin typeface="맑은 고딕" panose="020B0503020000020004" pitchFamily="50" charset="-127"/>
              </a:rPr>
              <a:t>19 </a:t>
            </a:r>
            <a:r>
              <a:rPr lang="ko-KR" altLang="en-US" sz="1100" b="1" dirty="0" err="1">
                <a:latin typeface="맑은 고딕" panose="020B0503020000020004" pitchFamily="50" charset="-127"/>
              </a:rPr>
              <a:t>확진자</a:t>
            </a:r>
            <a:r>
              <a:rPr lang="ko-KR" altLang="en-US" sz="1100" b="1" dirty="0">
                <a:latin typeface="맑은 고딕" panose="020B0503020000020004" pitchFamily="50" charset="-127"/>
              </a:rPr>
              <a:t> 및 백신접종 후 이상반응 발생자의 경우 </a:t>
            </a:r>
            <a:r>
              <a:rPr lang="en-US" altLang="ko-KR" sz="1100" b="1" dirty="0">
                <a:latin typeface="맑은 고딕" panose="020B0503020000020004" pitchFamily="50" charset="-127"/>
              </a:rPr>
              <a:t>2</a:t>
            </a:r>
            <a:r>
              <a:rPr lang="ko-KR" altLang="en-US" sz="1100" b="1" dirty="0">
                <a:latin typeface="맑은 고딕" panose="020B0503020000020004" pitchFamily="50" charset="-127"/>
              </a:rPr>
              <a:t>주 초과 결석 시 </a:t>
            </a:r>
            <a:r>
              <a:rPr lang="ko-KR" altLang="en-US" sz="1100" b="1" dirty="0" err="1">
                <a:latin typeface="맑은 고딕" panose="020B0503020000020004" pitchFamily="50" charset="-127"/>
              </a:rPr>
              <a:t>질병휴학</a:t>
            </a:r>
            <a:r>
              <a:rPr lang="ko-KR" altLang="en-US" sz="1100" b="1" dirty="0">
                <a:latin typeface="맑은 고딕" panose="020B0503020000020004" pitchFamily="50" charset="-127"/>
              </a:rPr>
              <a:t> 권장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04003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66013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48898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–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 웹정보시스템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4509120"/>
            <a:ext cx="8424936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1. </a:t>
            </a:r>
            <a:r>
              <a:rPr lang="ko-KR" altLang="en-US" sz="1400" b="1" dirty="0">
                <a:solidFill>
                  <a:schemeClr val="tx1"/>
                </a:solidFill>
              </a:rPr>
              <a:t>웹정보시스템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학사정보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수업관리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3. </a:t>
            </a: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및 증빙서류 </a:t>
            </a:r>
            <a:r>
              <a:rPr lang="ko-KR" altLang="en-US" sz="1400" b="1" dirty="0" err="1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4. [</a:t>
            </a:r>
            <a:r>
              <a:rPr lang="ko-KR" altLang="en-US" sz="1400" b="1" dirty="0">
                <a:solidFill>
                  <a:schemeClr val="tx1"/>
                </a:solidFill>
              </a:rPr>
              <a:t>신규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  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>
                <a:solidFill>
                  <a:schemeClr val="tx1"/>
                </a:solidFill>
              </a:rPr>
              <a:t>택</a:t>
            </a:r>
            <a:r>
              <a:rPr lang="en-US" altLang="ko-KR" sz="1400" b="1" dirty="0">
                <a:solidFill>
                  <a:schemeClr val="tx1"/>
                </a:solidFill>
              </a:rPr>
              <a:t>1)/</a:t>
            </a:r>
            <a:r>
              <a:rPr lang="ko-KR" altLang="en-US" sz="1400" b="1" dirty="0">
                <a:solidFill>
                  <a:schemeClr val="tx1"/>
                </a:solidFill>
              </a:rPr>
              <a:t>결석시작일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결석종료일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유고결석사유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증빙서류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입력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</a:rPr>
              <a:t>   </a:t>
            </a:r>
            <a:r>
              <a:rPr lang="ko-KR" altLang="ko-KR" sz="1200" b="1" dirty="0">
                <a:solidFill>
                  <a:srgbClr val="FF0000"/>
                </a:solidFill>
              </a:rPr>
              <a:t>※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 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5. 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 </a:t>
            </a:r>
            <a:r>
              <a:rPr lang="en-US" altLang="ko-KR" sz="1400" b="1" dirty="0">
                <a:solidFill>
                  <a:schemeClr val="tx1"/>
                </a:solidFill>
              </a:rPr>
              <a:t>– [</a:t>
            </a:r>
            <a:r>
              <a:rPr lang="ko-KR" altLang="en-US" sz="1400" b="1" dirty="0">
                <a:solidFill>
                  <a:schemeClr val="tx1"/>
                </a:solidFill>
              </a:rPr>
              <a:t>신청가능 </a:t>
            </a:r>
            <a:r>
              <a:rPr lang="ko-KR" altLang="en-US" sz="1400" b="1" dirty="0" err="1">
                <a:solidFill>
                  <a:schemeClr val="tx1"/>
                </a:solidFill>
              </a:rPr>
              <a:t>과목목록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에 해당기간 수업목록이 나오면 </a:t>
            </a:r>
            <a:r>
              <a:rPr lang="ko-KR" altLang="en-US" sz="1400" b="1" dirty="0" err="1">
                <a:solidFill>
                  <a:schemeClr val="tx1"/>
                </a:solidFill>
              </a:rPr>
              <a:t>신청과목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</a:rPr>
              <a:t>선택 </a:t>
            </a:r>
            <a:r>
              <a:rPr lang="ko-KR" altLang="en-US" sz="1400" b="1">
                <a:solidFill>
                  <a:schemeClr val="tx1"/>
                </a:solidFill>
              </a:rPr>
              <a:t>후 저장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pic>
        <p:nvPicPr>
          <p:cNvPr id="9" name="_x44384232" descr="EMB00003c8c18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34" y="3521486"/>
            <a:ext cx="8369357" cy="98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_x430435024" descr="EMB0000405c07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5408"/>
            <a:ext cx="8310518" cy="303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752528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4-2-1.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 인정 및 접수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97152"/>
            <a:ext cx="842493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증빙서류 검토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신청내용에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부합한 증빙서류 검토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버튼 클릭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 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위∙변조 행위 관련 검토 철저 요청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반려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유고결석 신청 삭제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필요 시 신청부터 다시 진행해야 함  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/   </a:t>
            </a:r>
            <a:r>
              <a:rPr lang="ko-KR" altLang="en-US" sz="1200" b="1" dirty="0" err="1">
                <a:solidFill>
                  <a:schemeClr val="tx1"/>
                </a:solidFill>
                <a:latin typeface="+mn-ea"/>
              </a:rPr>
              <a:t>접수취소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접수만 취소되며 신청데이터는 </a:t>
            </a:r>
            <a:r>
              <a:rPr lang="ko-KR" altLang="en-US" sz="1200" b="1">
                <a:solidFill>
                  <a:schemeClr val="tx1"/>
                </a:solidFill>
                <a:latin typeface="+mn-ea"/>
              </a:rPr>
              <a:t>유지 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471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87701792" descr="EMB0000173028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345"/>
            <a:ext cx="8496944" cy="391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82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5400600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4-2-2.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효력기간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초과 시 화면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86528"/>
            <a:ext cx="8424936" cy="1882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효력기간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만료 이후 신청 및 접수 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학생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웹정보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신청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효력 기간이 만료되었음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-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교학행정팀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종합정보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위 화면과 동일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  </a:t>
            </a:r>
            <a:r>
              <a:rPr lang="ko-KR" altLang="ko-KR" sz="1150" b="1" dirty="0">
                <a:solidFill>
                  <a:srgbClr val="0000FF"/>
                </a:solidFill>
                <a:latin typeface="+mn-ea"/>
              </a:rPr>
              <a:t>※</a:t>
            </a:r>
            <a:r>
              <a:rPr lang="en-US" altLang="ko-KR" sz="115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150" b="1" dirty="0" err="1">
                <a:solidFill>
                  <a:srgbClr val="0000FF"/>
                </a:solidFill>
                <a:latin typeface="+mn-ea"/>
              </a:rPr>
              <a:t>효력기간</a:t>
            </a:r>
            <a:r>
              <a:rPr lang="ko-KR" altLang="en-US" sz="115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150" b="1" dirty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150" b="1" dirty="0">
                <a:solidFill>
                  <a:srgbClr val="0000FF"/>
                </a:solidFill>
              </a:rPr>
              <a:t>사유종료일로부터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14</a:t>
            </a:r>
            <a:r>
              <a:rPr lang="ko-KR" altLang="en-US" sz="1150" b="1" dirty="0">
                <a:solidFill>
                  <a:srgbClr val="0000FF"/>
                </a:solidFill>
              </a:rPr>
              <a:t>일 이내 </a:t>
            </a:r>
            <a:r>
              <a:rPr lang="en-US" altLang="ko-KR" sz="1150" b="1" dirty="0">
                <a:solidFill>
                  <a:srgbClr val="0000FF"/>
                </a:solidFill>
              </a:rPr>
              <a:t>[</a:t>
            </a:r>
            <a:r>
              <a:rPr lang="ko-KR" altLang="en-US" sz="1150" b="1" dirty="0">
                <a:solidFill>
                  <a:srgbClr val="0000FF"/>
                </a:solidFill>
              </a:rPr>
              <a:t>공휴일</a:t>
            </a:r>
            <a:r>
              <a:rPr lang="en-US" altLang="ko-KR" sz="1150" b="1" dirty="0">
                <a:solidFill>
                  <a:srgbClr val="0000FF"/>
                </a:solidFill>
              </a:rPr>
              <a:t>(</a:t>
            </a:r>
            <a:r>
              <a:rPr lang="ko-KR" altLang="en-US" sz="1150" b="1" dirty="0">
                <a:solidFill>
                  <a:srgbClr val="0000FF"/>
                </a:solidFill>
              </a:rPr>
              <a:t>토요일 포함</a:t>
            </a:r>
            <a:r>
              <a:rPr lang="en-US" altLang="ko-KR" sz="1150" b="1" dirty="0">
                <a:solidFill>
                  <a:srgbClr val="0000FF"/>
                </a:solidFill>
              </a:rPr>
              <a:t>) </a:t>
            </a:r>
            <a:r>
              <a:rPr lang="ko-KR" altLang="en-US" sz="1150" b="1" dirty="0">
                <a:solidFill>
                  <a:srgbClr val="0000FF"/>
                </a:solidFill>
              </a:rPr>
              <a:t>제외</a:t>
            </a:r>
            <a:r>
              <a:rPr lang="en-US" altLang="ko-KR" sz="1150" b="1" dirty="0">
                <a:solidFill>
                  <a:srgbClr val="0000FF"/>
                </a:solidFill>
              </a:rPr>
              <a:t>] (</a:t>
            </a:r>
            <a:r>
              <a:rPr lang="ko-KR" altLang="en-US" sz="1150" b="1" dirty="0" err="1">
                <a:solidFill>
                  <a:srgbClr val="0000FF"/>
                </a:solidFill>
              </a:rPr>
              <a:t>최종학기</a:t>
            </a:r>
            <a:r>
              <a:rPr lang="ko-KR" altLang="en-US" sz="1150" b="1" dirty="0">
                <a:solidFill>
                  <a:srgbClr val="0000FF"/>
                </a:solidFill>
              </a:rPr>
              <a:t> 취</a:t>
            </a:r>
            <a:r>
              <a:rPr lang="en-US" altLang="ko-KR" sz="1150" b="1" dirty="0">
                <a:solidFill>
                  <a:srgbClr val="0000FF"/>
                </a:solidFill>
              </a:rPr>
              <a:t>/</a:t>
            </a:r>
            <a:r>
              <a:rPr lang="ko-KR" altLang="en-US" sz="115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30</a:t>
            </a:r>
            <a:r>
              <a:rPr lang="ko-KR" altLang="en-US" sz="1150" b="1" dirty="0">
                <a:solidFill>
                  <a:srgbClr val="0000FF"/>
                </a:solidFill>
              </a:rPr>
              <a:t>일 이내</a:t>
            </a:r>
            <a:r>
              <a:rPr lang="en-US" altLang="ko-KR" sz="1150" b="1" dirty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접수 불가 설명 후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반려사유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기간만료에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의한 반려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일괄적용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반려 클릭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395536" y="471614"/>
            <a:ext cx="9144000" cy="4109514"/>
            <a:chOff x="395536" y="471614"/>
            <a:chExt cx="9144000" cy="4109514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395536" y="471614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21" t="12662" b="11200"/>
            <a:stretch/>
          </p:blipFill>
          <p:spPr>
            <a:xfrm>
              <a:off x="467544" y="512565"/>
              <a:ext cx="8424936" cy="4068563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>
            <a:xfrm>
              <a:off x="1026024" y="2015216"/>
              <a:ext cx="7848872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258952" y="2331296"/>
              <a:ext cx="3816424" cy="94489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7478696" y="3841792"/>
              <a:ext cx="412792" cy="27044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∙강사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승인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229200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>
                <a:solidFill>
                  <a:schemeClr val="tx1"/>
                </a:solidFill>
              </a:rPr>
              <a:t>1. </a:t>
            </a:r>
            <a:r>
              <a:rPr lang="ko-KR" altLang="en-US" sz="1400" b="1">
                <a:solidFill>
                  <a:schemeClr val="tx1"/>
                </a:solidFill>
              </a:rPr>
              <a:t>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</a:t>
            </a:r>
            <a:r>
              <a:rPr lang="en-US" altLang="ko-KR" sz="1400" b="1" dirty="0">
                <a:solidFill>
                  <a:schemeClr val="tx1"/>
                </a:solidFill>
              </a:rPr>
              <a:t>, [</a:t>
            </a:r>
            <a:r>
              <a:rPr lang="ko-KR" altLang="en-US" sz="1400" b="1" dirty="0">
                <a:solidFill>
                  <a:schemeClr val="tx1"/>
                </a:solidFill>
              </a:rPr>
              <a:t>승인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  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[SEARCH]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</a:t>
            </a:r>
            <a:r>
              <a:rPr lang="en-US" altLang="ko-KR" sz="1400" b="1">
                <a:solidFill>
                  <a:schemeClr val="tx1"/>
                </a:solidFill>
              </a:rPr>
              <a:t>.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명단 중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접수학생</a:t>
            </a:r>
            <a:r>
              <a:rPr lang="ko-KR" altLang="en-US" sz="1400" b="1" dirty="0">
                <a:solidFill>
                  <a:schemeClr val="tx1"/>
                </a:solidFill>
              </a:rPr>
              <a:t> □ 체크하고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</a:t>
            </a:r>
            <a:r>
              <a:rPr lang="en-US" altLang="ko-KR" sz="1400" b="1">
                <a:solidFill>
                  <a:schemeClr val="tx1"/>
                </a:solidFill>
              </a:rPr>
              <a:t>. </a:t>
            </a:r>
            <a:r>
              <a:rPr lang="ko-KR" altLang="en-US" sz="1400" b="1">
                <a:solidFill>
                  <a:srgbClr val="0000FF"/>
                </a:solidFill>
              </a:rPr>
              <a:t>수업결손에 따른 과제</a:t>
            </a:r>
            <a:r>
              <a:rPr lang="en-US" altLang="ko-KR" sz="1400" b="1">
                <a:solidFill>
                  <a:srgbClr val="0000FF"/>
                </a:solidFill>
              </a:rPr>
              <a:t>, </a:t>
            </a:r>
            <a:r>
              <a:rPr lang="ko-KR" altLang="en-US" sz="1400" b="1">
                <a:solidFill>
                  <a:srgbClr val="0000FF"/>
                </a:solidFill>
              </a:rPr>
              <a:t>시험 등의 수업지도 또는 평가 안내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62481" y="618792"/>
            <a:ext cx="9161031" cy="4322376"/>
            <a:chOff x="162481" y="618792"/>
            <a:chExt cx="9161031" cy="4322376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179512" y="81156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049" name="_x287701712" descr="EMB0000173028d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20688"/>
              <a:ext cx="8640960" cy="4320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2411760" y="618792"/>
              <a:ext cx="698376" cy="36193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62481" y="1730633"/>
              <a:ext cx="698376" cy="330215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79512" y="2923048"/>
              <a:ext cx="698376" cy="28992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69104" y="3867944"/>
              <a:ext cx="698376" cy="216024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483088" y="3832776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491880" y="407707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491880" y="4308784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094320" y="3833000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095992" y="4083968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4116509" y="429999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817</Words>
  <Application>Microsoft Office PowerPoint</Application>
  <PresentationFormat>화면 슬라이드 쇼(4:3)</PresentationFormat>
  <Paragraphs>139</Paragraphs>
  <Slides>8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111</cp:revision>
  <dcterms:created xsi:type="dcterms:W3CDTF">2017-08-16T02:27:34Z</dcterms:created>
  <dcterms:modified xsi:type="dcterms:W3CDTF">2023-03-02T02:06:54Z</dcterms:modified>
</cp:coreProperties>
</file>