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0" r:id="rId4"/>
    <p:sldId id="259" r:id="rId5"/>
    <p:sldId id="262" r:id="rId6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1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86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5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1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4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48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35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10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14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85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6CAE6-C3F4-4805-B341-C89CFFB35921}" type="datetimeFigureOut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19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DCC442E8-AD20-491C-9051-7A960F85A61C}"/>
              </a:ext>
            </a:extLst>
          </p:cNvPr>
          <p:cNvSpPr/>
          <p:nvPr/>
        </p:nvSpPr>
        <p:spPr>
          <a:xfrm>
            <a:off x="165810" y="156647"/>
            <a:ext cx="845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e-Campus </a:t>
            </a:r>
            <a:r>
              <a:rPr lang="ko-KR" altLang="en-US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주차별 </a:t>
            </a:r>
            <a:r>
              <a:rPr lang="ko-KR" altLang="en-US" b="1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합산 </a:t>
            </a:r>
            <a:r>
              <a:rPr lang="ko-KR" altLang="en-US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출석 목록과</a:t>
            </a:r>
            <a:r>
              <a:rPr lang="en-US" altLang="ko-KR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b="1" dirty="0" err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주차별</a:t>
            </a:r>
            <a:r>
              <a:rPr lang="ko-KR" altLang="en-US" b="1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차시 출석 목록 구분 방법 안내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DAEE4-76EC-4E44-A47A-DD7D588F5520}"/>
              </a:ext>
            </a:extLst>
          </p:cNvPr>
          <p:cNvSpPr txBox="1"/>
          <p:nvPr/>
        </p:nvSpPr>
        <p:spPr>
          <a:xfrm>
            <a:off x="2429864" y="691295"/>
            <a:ext cx="7332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예시</a:t>
            </a:r>
            <a:r>
              <a:rPr lang="en-US" altLang="ko-KR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]e-Campus </a:t>
            </a:r>
            <a:r>
              <a:rPr lang="ko-KR" altLang="en-US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강의 콘텐츠에 </a:t>
            </a:r>
            <a:r>
              <a:rPr lang="en-US" altLang="ko-KR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개의 동영상이 있는 경우 </a:t>
            </a:r>
            <a:endParaRPr lang="en-US" altLang="ko-KR" sz="12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73D4179-1542-4595-8921-F425804D5DF1}"/>
              </a:ext>
            </a:extLst>
          </p:cNvPr>
          <p:cNvGrpSpPr/>
          <p:nvPr/>
        </p:nvGrpSpPr>
        <p:grpSpPr>
          <a:xfrm>
            <a:off x="4680899" y="4027016"/>
            <a:ext cx="1847851" cy="1407860"/>
            <a:chOff x="4664310" y="3499024"/>
            <a:chExt cx="1847851" cy="140786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3B502BA4-B067-49D1-B29C-DBDAA5A46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4310" y="3499024"/>
              <a:ext cx="1847851" cy="1171574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8103F8F-6993-45E9-AA90-EFCD4DAB5A21}"/>
                </a:ext>
              </a:extLst>
            </p:cNvPr>
            <p:cNvSpPr/>
            <p:nvPr/>
          </p:nvSpPr>
          <p:spPr>
            <a:xfrm>
              <a:off x="4800600" y="4110425"/>
              <a:ext cx="647700" cy="353191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5C59E64-2488-4721-8248-814616BCBD44}"/>
                </a:ext>
              </a:extLst>
            </p:cNvPr>
            <p:cNvSpPr/>
            <p:nvPr/>
          </p:nvSpPr>
          <p:spPr>
            <a:xfrm>
              <a:off x="5680311" y="4110425"/>
              <a:ext cx="647700" cy="353191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38F386C9-D1CB-4E9D-97C0-15F211D77B18}"/>
                </a:ext>
              </a:extLst>
            </p:cNvPr>
            <p:cNvSpPr/>
            <p:nvPr/>
          </p:nvSpPr>
          <p:spPr>
            <a:xfrm>
              <a:off x="4724340" y="4629795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dirty="0" err="1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주차합산</a:t>
              </a:r>
              <a:endParaRPr lang="en-US" altLang="ko-KR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FECCC015-4A89-4FA3-AEB4-EF60215F5E08}"/>
                </a:ext>
              </a:extLst>
            </p:cNvPr>
            <p:cNvSpPr/>
            <p:nvPr/>
          </p:nvSpPr>
          <p:spPr>
            <a:xfrm>
              <a:off x="5630950" y="4629885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dirty="0" err="1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주차차시</a:t>
              </a:r>
              <a:endParaRPr lang="en-US" altLang="ko-KR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BFAB76F8-7FD2-4230-BF40-342A77C20BD5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2877" y="1649627"/>
            <a:ext cx="543164" cy="977424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B6C909DB-9BD5-4DBC-B460-0520CDE1E4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07244" y="1658977"/>
            <a:ext cx="1158573" cy="1033466"/>
          </a:xfrm>
          <a:prstGeom prst="bentConnector3">
            <a:avLst>
              <a:gd name="adj1" fmla="val 176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47B05AE8-455C-4D32-8C45-776E1FC04A0F}"/>
              </a:ext>
            </a:extLst>
          </p:cNvPr>
          <p:cNvGrpSpPr/>
          <p:nvPr/>
        </p:nvGrpSpPr>
        <p:grpSpPr>
          <a:xfrm>
            <a:off x="304927" y="2636106"/>
            <a:ext cx="4477990" cy="3396393"/>
            <a:chOff x="385968" y="2684461"/>
            <a:chExt cx="4561680" cy="3120722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CBECFC6A-7CAB-43BA-9F42-4C6D59803110}"/>
                </a:ext>
              </a:extLst>
            </p:cNvPr>
            <p:cNvGrpSpPr/>
            <p:nvPr/>
          </p:nvGrpSpPr>
          <p:grpSpPr>
            <a:xfrm>
              <a:off x="385968" y="2684461"/>
              <a:ext cx="3944732" cy="3120721"/>
              <a:chOff x="487568" y="2872858"/>
              <a:chExt cx="3944732" cy="3833259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548513EF-43A9-4756-BB84-18A5BC317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209" y="3207267"/>
                <a:ext cx="3602840" cy="349885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F1D3DA-4EA4-44AD-A5C4-05CC434B3A74}"/>
                  </a:ext>
                </a:extLst>
              </p:cNvPr>
              <p:cNvSpPr txBox="1"/>
              <p:nvPr/>
            </p:nvSpPr>
            <p:spPr>
              <a:xfrm>
                <a:off x="487568" y="2872858"/>
                <a:ext cx="39447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[</a:t>
                </a:r>
                <a:r>
                  <a:rPr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예시</a:t>
                </a:r>
                <a:r>
                  <a:rPr lang="en-US" altLang="ko-KR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]</a:t>
                </a:r>
                <a:r>
                  <a:rPr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출결</a:t>
                </a:r>
                <a:r>
                  <a:rPr lang="en-US" altLang="ko-KR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/</a:t>
                </a:r>
                <a:r>
                  <a:rPr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학습현황의 </a:t>
                </a:r>
                <a:r>
                  <a:rPr lang="ko-KR" altLang="en-US" sz="1200" dirty="0" err="1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주차별</a:t>
                </a:r>
                <a:r>
                  <a:rPr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 출결 합산</a:t>
                </a:r>
                <a:endParaRPr lang="en-US" altLang="ko-KR" sz="12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8FCBC0E-4238-4E93-906E-1F602E7F78A8}"/>
                </a:ext>
              </a:extLst>
            </p:cNvPr>
            <p:cNvSpPr/>
            <p:nvPr/>
          </p:nvSpPr>
          <p:spPr>
            <a:xfrm>
              <a:off x="2939144" y="3650261"/>
              <a:ext cx="310243" cy="2154922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00DEFFAE-378F-4EBB-8DDE-2A2B032F6A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387" y="4721059"/>
              <a:ext cx="1698261" cy="4299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9C3D6A82-234C-472D-B327-33EC02244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041" y="975654"/>
            <a:ext cx="7847324" cy="1266492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DF53DE57-B28F-4281-A524-99229E46030E}"/>
              </a:ext>
            </a:extLst>
          </p:cNvPr>
          <p:cNvGrpSpPr/>
          <p:nvPr/>
        </p:nvGrpSpPr>
        <p:grpSpPr>
          <a:xfrm>
            <a:off x="6348003" y="2756294"/>
            <a:ext cx="5660608" cy="3276204"/>
            <a:chOff x="6337669" y="2691821"/>
            <a:chExt cx="5660608" cy="2731251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0C5F031-0FF9-4AFF-BD07-87FC1F3AA4FD}"/>
                </a:ext>
              </a:extLst>
            </p:cNvPr>
            <p:cNvGrpSpPr/>
            <p:nvPr/>
          </p:nvGrpSpPr>
          <p:grpSpPr>
            <a:xfrm>
              <a:off x="6915888" y="2691821"/>
              <a:ext cx="5082389" cy="2731251"/>
              <a:chOff x="6604002" y="2816225"/>
              <a:chExt cx="5082389" cy="388512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10374F-7517-4EF1-A411-362C3F543434}"/>
                  </a:ext>
                </a:extLst>
              </p:cNvPr>
              <p:cNvSpPr txBox="1"/>
              <p:nvPr/>
            </p:nvSpPr>
            <p:spPr>
              <a:xfrm>
                <a:off x="6604002" y="2816225"/>
                <a:ext cx="42019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[</a:t>
                </a:r>
                <a:r>
                  <a:rPr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예시</a:t>
                </a:r>
                <a:r>
                  <a:rPr lang="en-US" altLang="ko-KR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]</a:t>
                </a:r>
                <a:r>
                  <a:rPr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출결</a:t>
                </a:r>
                <a:r>
                  <a:rPr lang="en-US" altLang="ko-KR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/</a:t>
                </a:r>
                <a:r>
                  <a:rPr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학습현황의 학습요소별 보기</a:t>
                </a:r>
                <a:endParaRPr lang="en-US" altLang="ko-KR" sz="12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F855C6FD-9CB4-4CAA-97E8-00D917604B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5365" y="3202503"/>
                <a:ext cx="4981026" cy="3498850"/>
              </a:xfrm>
              <a:prstGeom prst="rect">
                <a:avLst/>
              </a:prstGeom>
            </p:spPr>
          </p:pic>
        </p:grp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F7D002D2-04F4-4527-9CD2-0BC20CB22C07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 flipV="1">
              <a:off x="6337669" y="4377899"/>
              <a:ext cx="2939176" cy="21275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6B42C072-7603-4225-ADCB-4E0B86B7F21E}"/>
                </a:ext>
              </a:extLst>
            </p:cNvPr>
            <p:cNvSpPr/>
            <p:nvPr/>
          </p:nvSpPr>
          <p:spPr>
            <a:xfrm>
              <a:off x="9276845" y="3758244"/>
              <a:ext cx="288235" cy="1664827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989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40053" t="6682" r="21019" b="11046"/>
          <a:stretch/>
        </p:blipFill>
        <p:spPr>
          <a:xfrm>
            <a:off x="446273" y="653458"/>
            <a:ext cx="8520543" cy="607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73" y="125152"/>
            <a:ext cx="720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 웹정보시스템 출석데이터 </a:t>
            </a:r>
            <a:r>
              <a:rPr lang="ko-KR" altLang="en-US" sz="2000" b="1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이관 방법</a:t>
            </a:r>
            <a:endParaRPr lang="en-US" altLang="ko-KR" sz="2000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46921" y="927643"/>
            <a:ext cx="792088" cy="31570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1862" y="1894690"/>
            <a:ext cx="540325" cy="255997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17760" y="2944864"/>
            <a:ext cx="540325" cy="255997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95345" y="3920224"/>
            <a:ext cx="800791" cy="255997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372591" y="583286"/>
            <a:ext cx="42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" y="1558646"/>
            <a:ext cx="42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573" y="2608821"/>
            <a:ext cx="42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" y="3617432"/>
            <a:ext cx="42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4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7165150" y="2472260"/>
            <a:ext cx="1770609" cy="64245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849861" y="2151348"/>
            <a:ext cx="41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8046" y="2285655"/>
            <a:ext cx="276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HY견고딕" pitchFamily="18" charset="-127"/>
                <a:ea typeface="HY견고딕" pitchFamily="18" charset="-127"/>
              </a:rPr>
              <a:t>데이터 이관방법</a:t>
            </a:r>
            <a:endParaRPr lang="en-US" altLang="ko-KR" sz="120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20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200">
                <a:latin typeface="HY견고딕" pitchFamily="18" charset="-127"/>
                <a:ea typeface="HY견고딕" pitchFamily="18" charset="-127"/>
              </a:rPr>
              <a:t>주차별 합산</a:t>
            </a:r>
            <a:r>
              <a:rPr lang="en-US" altLang="ko-KR" sz="120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200">
                <a:latin typeface="HY견고딕" pitchFamily="18" charset="-127"/>
                <a:ea typeface="HY견고딕" pitchFamily="18" charset="-127"/>
              </a:rPr>
              <a:t> 혹은 </a:t>
            </a:r>
            <a:r>
              <a:rPr lang="en-US" altLang="ko-KR" sz="120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200">
                <a:latin typeface="HY견고딕" pitchFamily="18" charset="-127"/>
                <a:ea typeface="HY견고딕" pitchFamily="18" charset="-127"/>
              </a:rPr>
              <a:t>주차별</a:t>
            </a:r>
            <a:r>
              <a:rPr lang="en-US" altLang="ko-KR" sz="120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>
                <a:latin typeface="HY견고딕" pitchFamily="18" charset="-127"/>
                <a:ea typeface="HY견고딕" pitchFamily="18" charset="-127"/>
              </a:rPr>
              <a:t>차시</a:t>
            </a:r>
            <a:r>
              <a:rPr lang="en-US" altLang="ko-KR" sz="120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200">
                <a:latin typeface="HY견고딕" pitchFamily="18" charset="-127"/>
                <a:ea typeface="HY견고딕" pitchFamily="18" charset="-127"/>
              </a:rPr>
              <a:t>중 선택 </a:t>
            </a:r>
            <a:endParaRPr lang="en-US" altLang="ko-KR" sz="12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6921" y="5297586"/>
            <a:ext cx="9023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>
                <a:latin typeface="맑은 고딕" panose="020B0503020000020004" pitchFamily="50" charset="-127"/>
                <a:ea typeface="맑은 고딕" panose="020B0503020000020004" pitchFamily="50" charset="-127"/>
              </a:rPr>
              <a:t>〮 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주차별 합산 </a:t>
            </a:r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주차별 수업 출석데이터를 합산</a:t>
            </a:r>
            <a:endParaRPr lang="en-US" altLang="ko-KR" sz="160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>
                <a:latin typeface="맑은 고딕" panose="020B0503020000020004" pitchFamily="50" charset="-127"/>
              </a:rPr>
              <a:t>〮 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주차별 차시 </a:t>
            </a:r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주차별 수업 차시</a:t>
            </a:r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업로드한 강의동영상</a:t>
            </a:r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에 대한 출석데이터</a:t>
            </a:r>
            <a:endParaRPr lang="en-US" altLang="ko-KR" sz="160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※</a:t>
            </a:r>
            <a:r>
              <a:rPr lang="ko-KR" altLang="en-US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출석목록 중 </a:t>
            </a:r>
            <a:r>
              <a:rPr lang="en-US" altLang="ko-KR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주차별 합산</a:t>
            </a:r>
            <a:r>
              <a:rPr lang="en-US" altLang="ko-KR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또는 </a:t>
            </a:r>
            <a:r>
              <a:rPr lang="en-US" altLang="ko-KR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주차별 차시</a:t>
            </a:r>
            <a:r>
              <a:rPr lang="en-US" altLang="ko-KR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중 선택</a:t>
            </a:r>
            <a:endParaRPr lang="en-US" altLang="ko-KR" sz="160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003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40059" t="6814" r="21106" b="6822"/>
          <a:stretch/>
        </p:blipFill>
        <p:spPr>
          <a:xfrm>
            <a:off x="706582" y="739418"/>
            <a:ext cx="8141160" cy="6110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8704"/>
            <a:ext cx="720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웹정보시스템 출석데이터 이관 방법</a:t>
            </a:r>
            <a:endParaRPr lang="en-US" altLang="ko-KR" sz="2000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253056" y="4555374"/>
            <a:ext cx="840173" cy="209511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60064" y="4522169"/>
            <a:ext cx="3035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HY견고딕" pitchFamily="18" charset="-127"/>
                <a:ea typeface="HY견고딕" pitchFamily="18" charset="-127"/>
              </a:rPr>
              <a:t>복사할 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</a:rPr>
              <a:t>e-Campus</a:t>
            </a:r>
            <a:r>
              <a:rPr lang="ko-KR" altLang="en-US" sz="1200" dirty="0">
                <a:latin typeface="HY견고딕" pitchFamily="18" charset="-127"/>
                <a:ea typeface="HY견고딕" pitchFamily="18" charset="-127"/>
              </a:rPr>
              <a:t> 출석데이터를 선택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641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40160" t="6581" r="20969" b="30389"/>
          <a:stretch/>
        </p:blipFill>
        <p:spPr>
          <a:xfrm>
            <a:off x="507998" y="823244"/>
            <a:ext cx="10300007" cy="5636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8704"/>
            <a:ext cx="720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 웹정보시스템 출석데이터 이관 방법</a:t>
            </a:r>
            <a:endParaRPr lang="en-US" altLang="ko-KR" sz="2000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172401" y="5626643"/>
            <a:ext cx="2592466" cy="41009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111067" y="5626643"/>
            <a:ext cx="1202266" cy="41009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225913" y="5317846"/>
            <a:ext cx="42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6395" y="5281890"/>
            <a:ext cx="42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0071" y="6109900"/>
            <a:ext cx="3035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HY견고딕" pitchFamily="18" charset="-127"/>
                <a:ea typeface="HY견고딕" pitchFamily="18" charset="-127"/>
              </a:rPr>
              <a:t>출석데이터를 이관할 출강일자 선택</a:t>
            </a:r>
            <a:endParaRPr lang="en-US" altLang="ko-KR" sz="120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164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888357"/>
              </p:ext>
            </p:extLst>
          </p:nvPr>
        </p:nvGraphicFramePr>
        <p:xfrm>
          <a:off x="249149" y="895465"/>
          <a:ext cx="11811000" cy="496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651">
                  <a:extLst>
                    <a:ext uri="{9D8B030D-6E8A-4147-A177-3AD203B41FA5}">
                      <a16:colId xmlns:a16="http://schemas.microsoft.com/office/drawing/2014/main" val="360026931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58097586"/>
                    </a:ext>
                  </a:extLst>
                </a:gridCol>
                <a:gridCol w="1188951">
                  <a:extLst>
                    <a:ext uri="{9D8B030D-6E8A-4147-A177-3AD203B41FA5}">
                      <a16:colId xmlns:a16="http://schemas.microsoft.com/office/drawing/2014/main" val="1746861306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298390502"/>
                    </a:ext>
                  </a:extLst>
                </a:gridCol>
                <a:gridCol w="6197598">
                  <a:extLst>
                    <a:ext uri="{9D8B030D-6E8A-4147-A177-3AD203B41FA5}">
                      <a16:colId xmlns:a16="http://schemas.microsoft.com/office/drawing/2014/main" val="1292022033"/>
                    </a:ext>
                  </a:extLst>
                </a:gridCol>
              </a:tblGrid>
              <a:tr h="45057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/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/>
                        <a:t>e-Campus (</a:t>
                      </a:r>
                      <a:r>
                        <a:rPr lang="ko-KR" altLang="en-US" sz="1600" b="1"/>
                        <a:t>예시</a:t>
                      </a:r>
                      <a:r>
                        <a:rPr lang="en-US" altLang="ko-KR" sz="1600" b="1"/>
                        <a:t>)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웹정보시스템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52860"/>
                  </a:ext>
                </a:extLst>
              </a:tr>
              <a:tr h="45057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</a:rPr>
                        <a:t>주차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</a:rPr>
                        <a:t>차시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</a:rPr>
                        <a:t>출결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이관방법에 따른 출석처리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017546"/>
                  </a:ext>
                </a:extLst>
              </a:tr>
              <a:tr h="11123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/>
                        <a:t>주차별 동영상이 </a:t>
                      </a:r>
                      <a:r>
                        <a:rPr lang="en-US" altLang="ko-KR" sz="1600"/>
                        <a:t>1</a:t>
                      </a:r>
                      <a:r>
                        <a:rPr lang="ko-KR" altLang="en-US" sz="1600"/>
                        <a:t>개인 경우</a:t>
                      </a:r>
                      <a:endParaRPr lang="en-US" altLang="ko-KR" sz="1600"/>
                    </a:p>
                    <a:p>
                      <a:pPr algn="ctr" latinLnBrk="1"/>
                      <a:r>
                        <a:rPr lang="en-US" altLang="ko-KR" sz="1200"/>
                        <a:t>(</a:t>
                      </a:r>
                      <a:r>
                        <a:rPr lang="ko-KR" altLang="en-US" sz="1200"/>
                        <a:t>주별수업이 </a:t>
                      </a:r>
                      <a:r>
                        <a:rPr lang="en-US" altLang="ko-KR" sz="1200"/>
                        <a:t>1</a:t>
                      </a:r>
                      <a:r>
                        <a:rPr lang="ko-KR" altLang="en-US" sz="1200"/>
                        <a:t>번이고 </a:t>
                      </a:r>
                      <a:endParaRPr lang="en-US" altLang="ko-KR" sz="1200"/>
                    </a:p>
                    <a:p>
                      <a:pPr algn="ctr" latinLnBrk="1"/>
                      <a:r>
                        <a:rPr lang="ko-KR" altLang="en-US" sz="1200"/>
                        <a:t>강의동영상도 </a:t>
                      </a:r>
                      <a:endParaRPr lang="en-US" altLang="ko-KR" sz="1200"/>
                    </a:p>
                    <a:p>
                      <a:pPr algn="ctr" latinLnBrk="1"/>
                      <a:r>
                        <a:rPr lang="en-US" altLang="ko-KR" sz="1200"/>
                        <a:t>1</a:t>
                      </a:r>
                      <a:r>
                        <a:rPr lang="ko-KR" altLang="en-US" sz="1200"/>
                        <a:t>개인 경우</a:t>
                      </a:r>
                      <a:r>
                        <a:rPr lang="en-US" altLang="ko-KR" sz="1200"/>
                        <a:t>)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1</a:t>
                      </a:r>
                      <a:r>
                        <a:rPr lang="ko-KR" altLang="en-US" sz="1600"/>
                        <a:t>주차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1</a:t>
                      </a:r>
                      <a:r>
                        <a:rPr lang="ko-KR" altLang="en-US" sz="1600"/>
                        <a:t>차시</a:t>
                      </a:r>
                      <a:endParaRPr lang="en-US" altLang="ko-KR" sz="1600"/>
                    </a:p>
                    <a:p>
                      <a:pPr algn="ctr" latinLnBrk="1"/>
                      <a:r>
                        <a:rPr lang="en-US" altLang="ko-KR" sz="1600"/>
                        <a:t>(</a:t>
                      </a:r>
                      <a:r>
                        <a:rPr lang="ko-KR" altLang="en-US" sz="1600"/>
                        <a:t>동영상</a:t>
                      </a:r>
                      <a:r>
                        <a:rPr lang="en-US" altLang="ko-KR" sz="160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/>
                        <a:t>출석</a:t>
                      </a:r>
                      <a:r>
                        <a:rPr lang="en-US" altLang="ko-KR" sz="1600"/>
                        <a:t>/</a:t>
                      </a:r>
                      <a:r>
                        <a:rPr lang="ko-KR" altLang="en-US" sz="1600"/>
                        <a:t>결석</a:t>
                      </a:r>
                      <a:r>
                        <a:rPr lang="en-US" altLang="ko-KR" sz="1600"/>
                        <a:t>/</a:t>
                      </a:r>
                      <a:r>
                        <a:rPr lang="ko-KR" altLang="en-US" sz="1600"/>
                        <a:t>지각 인 경우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◈ </a:t>
                      </a:r>
                      <a:r>
                        <a:rPr lang="ko-KR" altLang="en-US" sz="1600" u="sng" dirty="0" err="1"/>
                        <a:t>주차별</a:t>
                      </a:r>
                      <a:r>
                        <a:rPr lang="ko-KR" altLang="en-US" sz="1600" u="sng" dirty="0"/>
                        <a:t> 합산 이관</a:t>
                      </a:r>
                      <a:r>
                        <a:rPr lang="ko-KR" altLang="en-US" sz="1600" dirty="0"/>
                        <a:t> 또는 </a:t>
                      </a:r>
                      <a:r>
                        <a:rPr lang="ko-KR" altLang="en-US" sz="1600" u="sng" dirty="0" err="1"/>
                        <a:t>주차별</a:t>
                      </a:r>
                      <a:r>
                        <a:rPr lang="ko-KR" altLang="en-US" sz="1600" u="sng" dirty="0"/>
                        <a:t> 차시 이관</a:t>
                      </a:r>
                    </a:p>
                    <a:p>
                      <a:pPr algn="l" latinLnBrk="1"/>
                      <a:r>
                        <a:rPr lang="en-US" altLang="ko-KR" sz="1600" baseline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600" dirty="0"/>
                        <a:t>→ 출석</a:t>
                      </a:r>
                      <a:r>
                        <a:rPr lang="en-US" altLang="ko-KR" sz="1600" dirty="0"/>
                        <a:t>/</a:t>
                      </a:r>
                      <a:r>
                        <a:rPr lang="ko-KR" altLang="en-US" sz="1600" dirty="0"/>
                        <a:t>결석</a:t>
                      </a:r>
                      <a:r>
                        <a:rPr lang="en-US" altLang="ko-KR" sz="1600" dirty="0"/>
                        <a:t>/</a:t>
                      </a:r>
                      <a:r>
                        <a:rPr lang="ko-KR" altLang="en-US" sz="1600" dirty="0"/>
                        <a:t>지각 별로 각각처리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826731"/>
                  </a:ext>
                </a:extLst>
              </a:tr>
              <a:tr h="69512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/>
                        <a:t>주차별 동영상이 </a:t>
                      </a:r>
                      <a:r>
                        <a:rPr lang="en-US" altLang="ko-KR" sz="1600"/>
                        <a:t>2</a:t>
                      </a:r>
                      <a:r>
                        <a:rPr lang="ko-KR" altLang="en-US" sz="1600"/>
                        <a:t>개이상인 경우</a:t>
                      </a:r>
                      <a:endParaRPr lang="en-US" altLang="ko-KR" sz="1600"/>
                    </a:p>
                    <a:p>
                      <a:pPr algn="ctr" latinLnBrk="1"/>
                      <a:r>
                        <a:rPr lang="en-US" altLang="ko-KR" sz="1200"/>
                        <a:t>(</a:t>
                      </a:r>
                      <a:r>
                        <a:rPr lang="ko-KR" altLang="en-US" sz="1200"/>
                        <a:t>주별수업이</a:t>
                      </a:r>
                      <a:r>
                        <a:rPr lang="ko-KR" altLang="en-US" sz="1200" baseline="0"/>
                        <a:t> </a:t>
                      </a:r>
                      <a:r>
                        <a:rPr lang="en-US" altLang="ko-KR" sz="1200" baseline="0"/>
                        <a:t>1</a:t>
                      </a:r>
                      <a:r>
                        <a:rPr lang="ko-KR" altLang="en-US" sz="1200" baseline="0"/>
                        <a:t>번이지만 강의동영상이 </a:t>
                      </a:r>
                      <a:endParaRPr lang="en-US" altLang="ko-KR" sz="1200" baseline="0"/>
                    </a:p>
                    <a:p>
                      <a:pPr algn="ctr" latinLnBrk="1"/>
                      <a:r>
                        <a:rPr lang="en-US" altLang="ko-KR" sz="1200" baseline="0"/>
                        <a:t>2</a:t>
                      </a:r>
                      <a:r>
                        <a:rPr lang="ko-KR" altLang="en-US" sz="1200" baseline="0"/>
                        <a:t>개이상인 경우</a:t>
                      </a:r>
                      <a:r>
                        <a:rPr lang="en-US" altLang="ko-KR" sz="1200" baseline="0"/>
                        <a:t>)</a:t>
                      </a:r>
                      <a:endParaRPr lang="en-US" altLang="ko-KR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</a:t>
                      </a:r>
                      <a:r>
                        <a:rPr lang="ko-KR" altLang="en-US" sz="1600" dirty="0"/>
                        <a:t>주차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1</a:t>
                      </a:r>
                      <a:r>
                        <a:rPr lang="ko-KR" altLang="en-US" sz="1600"/>
                        <a:t>차시</a:t>
                      </a:r>
                      <a:endParaRPr lang="en-US" altLang="ko-KR" sz="1600"/>
                    </a:p>
                    <a:p>
                      <a:pPr algn="ctr" latinLnBrk="1"/>
                      <a:r>
                        <a:rPr lang="en-US" altLang="ko-KR" sz="1600"/>
                        <a:t>(</a:t>
                      </a:r>
                      <a:r>
                        <a:rPr lang="ko-KR" altLang="en-US" sz="1600"/>
                        <a:t>동영상</a:t>
                      </a:r>
                      <a:r>
                        <a:rPr lang="en-US" altLang="ko-KR" sz="160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rgbClr val="0000FF"/>
                          </a:solidFill>
                        </a:rPr>
                        <a:t>출석</a:t>
                      </a:r>
                      <a:r>
                        <a:rPr lang="ko-KR" altLang="en-US" sz="1600"/>
                        <a:t>인 경우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latin typeface="맑은 고딕" panose="020B0503020000020004" pitchFamily="50" charset="-127"/>
                          <a:ea typeface="+mn-ea"/>
                        </a:rPr>
                        <a:t>◈ </a:t>
                      </a:r>
                      <a:r>
                        <a:rPr lang="ko-KR" altLang="en-US" sz="1600" dirty="0" err="1"/>
                        <a:t>주차별</a:t>
                      </a:r>
                      <a:r>
                        <a:rPr lang="ko-KR" altLang="en-US" sz="1600" dirty="0"/>
                        <a:t> 합산 이관 → 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출석</a:t>
                      </a:r>
                      <a:r>
                        <a:rPr lang="en-US" altLang="ko-KR" sz="1600" dirty="0"/>
                        <a:t>+</a:t>
                      </a:r>
                      <a:r>
                        <a:rPr lang="ko-KR" altLang="en-US" sz="1600" dirty="0"/>
                        <a:t>결석</a:t>
                      </a:r>
                      <a:r>
                        <a:rPr lang="en-US" altLang="ko-KR" sz="1600" dirty="0"/>
                        <a:t>)=</a:t>
                      </a:r>
                      <a:r>
                        <a:rPr lang="ko-KR" altLang="en-US" sz="1600" u="sng" dirty="0"/>
                        <a:t>지각</a:t>
                      </a:r>
                      <a:r>
                        <a:rPr lang="ko-KR" altLang="en-US" sz="1600" dirty="0"/>
                        <a:t> 처리</a:t>
                      </a:r>
                      <a:endParaRPr lang="en-US" altLang="ko-KR" sz="1600" dirty="0"/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71811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2</a:t>
                      </a:r>
                      <a:r>
                        <a:rPr lang="ko-KR" altLang="en-US" sz="1600"/>
                        <a:t>차시</a:t>
                      </a:r>
                      <a:endParaRPr lang="en-US" altLang="ko-KR" sz="1600"/>
                    </a:p>
                    <a:p>
                      <a:pPr algn="ctr" latinLnBrk="1"/>
                      <a:r>
                        <a:rPr lang="en-US" altLang="ko-KR" sz="1600"/>
                        <a:t>(</a:t>
                      </a:r>
                      <a:r>
                        <a:rPr lang="ko-KR" altLang="en-US" sz="1600"/>
                        <a:t>동영상</a:t>
                      </a:r>
                      <a:r>
                        <a:rPr lang="en-US" altLang="ko-KR" sz="160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rgbClr val="FF0000"/>
                          </a:solidFill>
                        </a:rPr>
                        <a:t>결석</a:t>
                      </a:r>
                      <a:r>
                        <a:rPr lang="ko-KR" altLang="en-US" sz="1600"/>
                        <a:t>인 경우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396746"/>
                  </a:ext>
                </a:extLst>
              </a:tr>
              <a:tr h="77826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주차별</a:t>
                      </a:r>
                      <a:r>
                        <a:rPr lang="ko-KR" altLang="en-US" sz="1600" dirty="0"/>
                        <a:t> 수업이 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2</a:t>
                      </a:r>
                      <a:r>
                        <a:rPr lang="ko-KR" altLang="en-US" sz="1600" dirty="0"/>
                        <a:t>번인 경우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200" dirty="0"/>
                        <a:t>(</a:t>
                      </a:r>
                      <a:r>
                        <a:rPr lang="en-US" altLang="ko-KR" sz="1200" baseline="0" dirty="0"/>
                        <a:t>3</a:t>
                      </a:r>
                      <a:r>
                        <a:rPr lang="ko-KR" altLang="en-US" sz="1200" baseline="0" dirty="0" err="1"/>
                        <a:t>학점짜리</a:t>
                      </a:r>
                      <a:r>
                        <a:rPr lang="ko-KR" altLang="en-US" sz="1200" baseline="0" dirty="0"/>
                        <a:t> 수업이 주별로 </a:t>
                      </a:r>
                      <a:r>
                        <a:rPr lang="en-US" altLang="ko-KR" sz="1200" baseline="0" dirty="0"/>
                        <a:t>2</a:t>
                      </a:r>
                      <a:r>
                        <a:rPr lang="ko-KR" altLang="en-US" sz="1200" baseline="0" dirty="0"/>
                        <a:t>번씩 나누어 진행되는 경우</a:t>
                      </a:r>
                      <a:r>
                        <a:rPr lang="en-US" altLang="ko-KR" sz="1200" baseline="0" dirty="0"/>
                        <a:t>)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1</a:t>
                      </a:r>
                      <a:r>
                        <a:rPr lang="ko-KR" altLang="en-US" sz="1600"/>
                        <a:t>주차</a:t>
                      </a:r>
                      <a:r>
                        <a:rPr lang="en-US" altLang="ko-KR" sz="1600"/>
                        <a:t>(</a:t>
                      </a:r>
                      <a:r>
                        <a:rPr lang="ko-KR" altLang="en-US" sz="1600"/>
                        <a:t>월</a:t>
                      </a:r>
                      <a:r>
                        <a:rPr lang="en-US" altLang="ko-KR" sz="1600"/>
                        <a:t>)</a:t>
                      </a:r>
                      <a:endParaRPr lang="ko-KR" alt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</a:t>
                      </a:r>
                      <a:r>
                        <a:rPr lang="ko-KR" altLang="en-US" sz="1600" dirty="0"/>
                        <a:t>차시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동영상</a:t>
                      </a:r>
                      <a:r>
                        <a:rPr lang="en-US" altLang="ko-KR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rgbClr val="0000FF"/>
                          </a:solidFill>
                        </a:rPr>
                        <a:t>출석</a:t>
                      </a:r>
                      <a:r>
                        <a:rPr lang="ko-KR" altLang="en-US" sz="1600"/>
                        <a:t>인 경우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latin typeface="맑은 고딕" panose="020B0503020000020004" pitchFamily="50" charset="-127"/>
                          <a:ea typeface="+mn-ea"/>
                        </a:rPr>
                        <a:t>◈ </a:t>
                      </a:r>
                      <a:r>
                        <a:rPr lang="ko-KR" altLang="en-US" sz="1600" dirty="0" err="1"/>
                        <a:t>주차별</a:t>
                      </a:r>
                      <a:r>
                        <a:rPr lang="ko-KR" altLang="en-US" sz="1600" dirty="0"/>
                        <a:t> 차시 이관 → 이관한 </a:t>
                      </a:r>
                      <a:r>
                        <a:rPr lang="ko-KR" altLang="en-US" sz="1600" dirty="0" err="1"/>
                        <a:t>차시데이터에</a:t>
                      </a:r>
                      <a:r>
                        <a:rPr lang="ko-KR" altLang="en-US" sz="1600" dirty="0"/>
                        <a:t> 따라 </a:t>
                      </a:r>
                      <a:r>
                        <a:rPr lang="ko-KR" altLang="en-US" sz="1600" u="sng" dirty="0"/>
                        <a:t>출석 혹은 결석 </a:t>
                      </a:r>
                      <a:endParaRPr lang="en-US" altLang="ko-KR" sz="1600" u="sng" dirty="0"/>
                    </a:p>
                    <a:p>
                      <a:pPr algn="l" latinLnBrk="1"/>
                      <a:r>
                        <a:rPr lang="en-US" altLang="ko-KR" sz="1600" dirty="0"/>
                        <a:t>                              </a:t>
                      </a:r>
                      <a:r>
                        <a:rPr lang="ko-KR" altLang="en-US" sz="1600" dirty="0"/>
                        <a:t>처리</a:t>
                      </a:r>
                      <a:endParaRPr lang="en-US" altLang="ko-KR" sz="1600" dirty="0"/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126925"/>
                  </a:ext>
                </a:extLst>
              </a:tr>
              <a:tr h="778263">
                <a:tc vMerge="1"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</a:t>
                      </a:r>
                      <a:r>
                        <a:rPr lang="ko-KR" altLang="en-US" sz="1600" dirty="0"/>
                        <a:t>주차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수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</a:t>
                      </a:r>
                      <a:r>
                        <a:rPr lang="ko-KR" altLang="en-US" sz="1600" dirty="0"/>
                        <a:t>차시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동영상</a:t>
                      </a:r>
                      <a:r>
                        <a:rPr lang="en-US" altLang="ko-KR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rgbClr val="FF0000"/>
                          </a:solidFill>
                        </a:rPr>
                        <a:t>결석</a:t>
                      </a:r>
                      <a:r>
                        <a:rPr lang="ko-KR" altLang="en-US" sz="1600" dirty="0"/>
                        <a:t>인 경우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82523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58704"/>
            <a:ext cx="720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000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e-Campus </a:t>
            </a:r>
            <a:r>
              <a:rPr lang="ko-KR" altLang="en-US" sz="2000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→ 웹정보시스템 이관방법에 따른 출석처리</a:t>
            </a:r>
            <a:endParaRPr lang="en-US" altLang="ko-KR" sz="2000" b="1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90169-6239-455C-B873-D56145316F56}"/>
              </a:ext>
            </a:extLst>
          </p:cNvPr>
          <p:cNvSpPr txBox="1"/>
          <p:nvPr/>
        </p:nvSpPr>
        <p:spPr>
          <a:xfrm>
            <a:off x="198349" y="5971842"/>
            <a:ext cx="11810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HY견고딕" pitchFamily="18" charset="-127"/>
                <a:cs typeface="Calibri" panose="020F0502020204030204" pitchFamily="34" charset="0"/>
              </a:rPr>
              <a:t>*출석데이터 이관 후 웹정보시스템에서 출석데이터 정정이 필요할 경우 </a:t>
            </a:r>
            <a:r>
              <a:rPr lang="en-US" altLang="ko-KR" sz="1600" dirty="0">
                <a:solidFill>
                  <a:srgbClr val="FF0000"/>
                </a:solidFill>
                <a:latin typeface="Calibri" panose="020F0502020204030204" pitchFamily="34" charset="0"/>
                <a:ea typeface="HY견고딕" pitchFamily="18" charset="-127"/>
                <a:cs typeface="Calibri" panose="020F0502020204030204" pitchFamily="34" charset="0"/>
              </a:rPr>
              <a:t>‘</a:t>
            </a:r>
            <a:r>
              <a:rPr lang="ko-KR" altLang="en-US" sz="1600" dirty="0" err="1">
                <a:solidFill>
                  <a:srgbClr val="FF0000"/>
                </a:solidFill>
                <a:latin typeface="Calibri" panose="020F0502020204030204" pitchFamily="34" charset="0"/>
                <a:ea typeface="HY견고딕" pitchFamily="18" charset="-127"/>
                <a:cs typeface="Calibri" panose="020F0502020204030204" pitchFamily="34" charset="0"/>
              </a:rPr>
              <a:t>출석재처리</a:t>
            </a:r>
            <a:r>
              <a:rPr lang="en-US" altLang="ko-KR" sz="1600" dirty="0">
                <a:solidFill>
                  <a:srgbClr val="FF0000"/>
                </a:solidFill>
                <a:latin typeface="Calibri" panose="020F0502020204030204" pitchFamily="34" charset="0"/>
                <a:ea typeface="HY견고딕" pitchFamily="18" charset="-127"/>
                <a:cs typeface="Calibri" panose="020F0502020204030204" pitchFamily="34" charset="0"/>
              </a:rPr>
              <a:t>’ </a:t>
            </a:r>
            <a:r>
              <a:rPr lang="ko-KR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HY견고딕" pitchFamily="18" charset="-127"/>
                <a:cs typeface="Calibri" panose="020F0502020204030204" pitchFamily="34" charset="0"/>
              </a:rPr>
              <a:t>에서 정정 가능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04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303</Words>
  <Application>Microsoft Office PowerPoint</Application>
  <PresentationFormat>와이드스크린</PresentationFormat>
  <Paragraphs>66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HY견고딕</vt:lpstr>
      <vt:lpstr>굴림</vt:lpstr>
      <vt:lpstr>맑은 고딕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DKU</dc:creator>
  <cp:lastModifiedBy>user</cp:lastModifiedBy>
  <cp:revision>35</cp:revision>
  <cp:lastPrinted>2020-10-05T08:11:37Z</cp:lastPrinted>
  <dcterms:created xsi:type="dcterms:W3CDTF">2020-09-24T07:59:09Z</dcterms:created>
  <dcterms:modified xsi:type="dcterms:W3CDTF">2023-03-06T00:22:26Z</dcterms:modified>
</cp:coreProperties>
</file>