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77" r:id="rId3"/>
    <p:sldId id="278" r:id="rId4"/>
    <p:sldId id="279" r:id="rId5"/>
    <p:sldId id="280" r:id="rId6"/>
    <p:sldId id="281" r:id="rId7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28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D0039-8A39-468E-821C-4749C462B94C}" type="datetimeFigureOut">
              <a:rPr lang="ko-KR" altLang="en-US" smtClean="0"/>
              <a:t>2019-03-21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3E362-F1AD-49E9-B047-5B32F4EE5D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2446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D0039-8A39-468E-821C-4749C462B94C}" type="datetimeFigureOut">
              <a:rPr lang="ko-KR" altLang="en-US" smtClean="0"/>
              <a:t>2019-03-21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3E362-F1AD-49E9-B047-5B32F4EE5D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5236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D0039-8A39-468E-821C-4749C462B94C}" type="datetimeFigureOut">
              <a:rPr lang="ko-KR" altLang="en-US" smtClean="0"/>
              <a:t>2019-03-21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3E362-F1AD-49E9-B047-5B32F4EE5D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3734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D0039-8A39-468E-821C-4749C462B94C}" type="datetimeFigureOut">
              <a:rPr lang="ko-KR" altLang="en-US" smtClean="0"/>
              <a:t>2019-03-21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3E362-F1AD-49E9-B047-5B32F4EE5D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97951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D0039-8A39-468E-821C-4749C462B94C}" type="datetimeFigureOut">
              <a:rPr lang="ko-KR" altLang="en-US" smtClean="0"/>
              <a:t>2019-03-21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3E362-F1AD-49E9-B047-5B32F4EE5D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5384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D0039-8A39-468E-821C-4749C462B94C}" type="datetimeFigureOut">
              <a:rPr lang="ko-KR" altLang="en-US" smtClean="0"/>
              <a:t>2019-03-21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3E362-F1AD-49E9-B047-5B32F4EE5D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9769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D0039-8A39-468E-821C-4749C462B94C}" type="datetimeFigureOut">
              <a:rPr lang="ko-KR" altLang="en-US" smtClean="0"/>
              <a:t>2019-03-21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3E362-F1AD-49E9-B047-5B32F4EE5D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7614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D0039-8A39-468E-821C-4749C462B94C}" type="datetimeFigureOut">
              <a:rPr lang="ko-KR" altLang="en-US" smtClean="0"/>
              <a:t>2019-03-21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3E362-F1AD-49E9-B047-5B32F4EE5D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0265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D0039-8A39-468E-821C-4749C462B94C}" type="datetimeFigureOut">
              <a:rPr lang="ko-KR" altLang="en-US" smtClean="0"/>
              <a:t>2019-03-21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3E362-F1AD-49E9-B047-5B32F4EE5D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9034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D0039-8A39-468E-821C-4749C462B94C}" type="datetimeFigureOut">
              <a:rPr lang="ko-KR" altLang="en-US" smtClean="0"/>
              <a:t>2019-03-21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3E362-F1AD-49E9-B047-5B32F4EE5D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0731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D0039-8A39-468E-821C-4749C462B94C}" type="datetimeFigureOut">
              <a:rPr lang="ko-KR" altLang="en-US" smtClean="0"/>
              <a:t>2019-03-21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3E362-F1AD-49E9-B047-5B32F4EE5D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7107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D0039-8A39-468E-821C-4749C462B94C}" type="datetimeFigureOut">
              <a:rPr lang="ko-KR" altLang="en-US" smtClean="0"/>
              <a:t>2019-03-21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3E362-F1AD-49E9-B047-5B32F4EE5D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4587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42938" y="2472740"/>
            <a:ext cx="5572125" cy="1747899"/>
          </a:xfrm>
        </p:spPr>
        <p:txBody>
          <a:bodyPr>
            <a:normAutofit/>
          </a:bodyPr>
          <a:lstStyle/>
          <a:p>
            <a:r>
              <a:rPr lang="ko-KR" altLang="en-US" sz="3413" b="1">
                <a:solidFill>
                  <a:srgbClr val="0070C0"/>
                </a:solidFill>
                <a:latin typeface="+mn-ea"/>
                <a:ea typeface="+mn-ea"/>
              </a:rPr>
              <a:t>비교과 프로그램 </a:t>
            </a:r>
            <a:r>
              <a:rPr lang="en-US" altLang="ko-KR" sz="3413" b="1">
                <a:solidFill>
                  <a:srgbClr val="0070C0"/>
                </a:solidFill>
                <a:latin typeface="+mn-ea"/>
                <a:ea typeface="+mn-ea"/>
              </a:rPr>
              <a:t/>
            </a:r>
            <a:br>
              <a:rPr lang="en-US" altLang="ko-KR" sz="3413" b="1">
                <a:solidFill>
                  <a:srgbClr val="0070C0"/>
                </a:solidFill>
                <a:latin typeface="+mn-ea"/>
                <a:ea typeface="+mn-ea"/>
              </a:rPr>
            </a:br>
            <a:r>
              <a:rPr lang="ko-KR" altLang="en-US" sz="3250" b="1">
                <a:solidFill>
                  <a:srgbClr val="FFC000"/>
                </a:solidFill>
                <a:latin typeface="+mn-ea"/>
                <a:ea typeface="+mn-ea"/>
              </a:rPr>
              <a:t>마일리지 제도 </a:t>
            </a:r>
            <a:r>
              <a:rPr lang="ko-KR" altLang="en-US" sz="3250" b="1">
                <a:solidFill>
                  <a:srgbClr val="0070C0"/>
                </a:solidFill>
                <a:latin typeface="+mn-ea"/>
                <a:ea typeface="+mn-ea"/>
              </a:rPr>
              <a:t>운영을 위한 </a:t>
            </a:r>
            <a:r>
              <a:rPr lang="en-US" altLang="ko-KR" sz="3413" b="1">
                <a:solidFill>
                  <a:srgbClr val="0070C0"/>
                </a:solidFill>
                <a:latin typeface="+mn-ea"/>
                <a:ea typeface="+mn-ea"/>
              </a:rPr>
              <a:t/>
            </a:r>
            <a:br>
              <a:rPr lang="en-US" altLang="ko-KR" sz="3413" b="1">
                <a:solidFill>
                  <a:srgbClr val="0070C0"/>
                </a:solidFill>
                <a:latin typeface="+mn-ea"/>
                <a:ea typeface="+mn-ea"/>
              </a:rPr>
            </a:br>
            <a:r>
              <a:rPr lang="ko-KR" altLang="en-US" sz="3413" b="1">
                <a:solidFill>
                  <a:srgbClr val="0070C0"/>
                </a:solidFill>
                <a:latin typeface="+mn-ea"/>
                <a:ea typeface="+mn-ea"/>
              </a:rPr>
              <a:t>영웅스토리 매뉴얼</a:t>
            </a:r>
            <a:endParaRPr lang="ko-KR" altLang="en-US" sz="3413" b="1" dirty="0">
              <a:solidFill>
                <a:srgbClr val="0070C0"/>
              </a:solidFill>
              <a:latin typeface="+mn-ea"/>
              <a:ea typeface="+mn-ea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6155" y="9120351"/>
            <a:ext cx="2503291" cy="604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89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38" y="635521"/>
            <a:ext cx="5572125" cy="1618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706" b="1">
                <a:latin typeface="+mn-ea"/>
              </a:rPr>
              <a:t>1) </a:t>
            </a:r>
            <a:r>
              <a:rPr lang="ko-KR" altLang="en-US" sz="1706" b="1">
                <a:latin typeface="+mn-ea"/>
              </a:rPr>
              <a:t>비교과 프로그램 수료 학생에게 </a:t>
            </a:r>
            <a:r>
              <a:rPr lang="ko-KR" altLang="en-US" sz="1706" b="1">
                <a:solidFill>
                  <a:srgbClr val="C00000"/>
                </a:solidFill>
                <a:latin typeface="+mn-ea"/>
              </a:rPr>
              <a:t>기본 마일리지 부여</a:t>
            </a:r>
            <a:endParaRPr lang="en-US" altLang="ko-KR" sz="1706" b="1">
              <a:solidFill>
                <a:srgbClr val="C00000"/>
              </a:solidFill>
              <a:latin typeface="+mn-ea"/>
            </a:endParaRPr>
          </a:p>
          <a:p>
            <a:endParaRPr lang="en-US" altLang="ko-KR" sz="894" b="1">
              <a:latin typeface="+mn-ea"/>
            </a:endParaRPr>
          </a:p>
          <a:p>
            <a:r>
              <a:rPr lang="en-US" altLang="ko-KR" sz="1463" b="1">
                <a:solidFill>
                  <a:srgbClr val="0000FF"/>
                </a:solidFill>
                <a:latin typeface="+mn-ea"/>
              </a:rPr>
              <a:t>1</a:t>
            </a:r>
            <a:r>
              <a:rPr lang="ko-KR" altLang="en-US" sz="1463" b="1">
                <a:solidFill>
                  <a:srgbClr val="0000FF"/>
                </a:solidFill>
                <a:latin typeface="+mn-ea"/>
              </a:rPr>
              <a:t>단계</a:t>
            </a:r>
            <a:r>
              <a:rPr lang="en-US" altLang="ko-KR" sz="1463" b="1">
                <a:solidFill>
                  <a:srgbClr val="0000FF"/>
                </a:solidFill>
                <a:latin typeface="+mn-ea"/>
              </a:rPr>
              <a:t>: </a:t>
            </a:r>
            <a:r>
              <a:rPr lang="ko-KR" altLang="en-US" sz="1463" b="1">
                <a:solidFill>
                  <a:srgbClr val="0000FF"/>
                </a:solidFill>
                <a:latin typeface="+mn-ea"/>
              </a:rPr>
              <a:t>프로그램 개설시 마일리지 적립 설정</a:t>
            </a:r>
            <a:endParaRPr lang="en-US" altLang="ko-KR" sz="1463" b="1">
              <a:solidFill>
                <a:srgbClr val="0000FF"/>
              </a:solidFill>
              <a:latin typeface="+mn-ea"/>
            </a:endParaRPr>
          </a:p>
          <a:p>
            <a:endParaRPr lang="en-US" altLang="ko-KR" sz="1463" b="1">
              <a:solidFill>
                <a:srgbClr val="0000FF"/>
              </a:solidFill>
              <a:latin typeface="+mn-ea"/>
            </a:endParaRPr>
          </a:p>
          <a:p>
            <a:r>
              <a:rPr lang="en-US" altLang="ko-KR" sz="1463" b="1">
                <a:solidFill>
                  <a:srgbClr val="00B0F0"/>
                </a:solidFill>
                <a:latin typeface="+mn-ea"/>
              </a:rPr>
              <a:t>[</a:t>
            </a:r>
            <a:r>
              <a:rPr lang="ko-KR" altLang="en-US" sz="1463" b="1">
                <a:solidFill>
                  <a:srgbClr val="00B0F0"/>
                </a:solidFill>
                <a:latin typeface="+mn-ea"/>
              </a:rPr>
              <a:t>경로</a:t>
            </a:r>
            <a:r>
              <a:rPr lang="en-US" altLang="ko-KR" sz="1463" b="1">
                <a:solidFill>
                  <a:srgbClr val="00B0F0"/>
                </a:solidFill>
                <a:latin typeface="+mn-ea"/>
              </a:rPr>
              <a:t>]</a:t>
            </a:r>
            <a:r>
              <a:rPr lang="ko-KR" altLang="en-US" sz="1463" b="1">
                <a:solidFill>
                  <a:srgbClr val="00B0F0"/>
                </a:solidFill>
                <a:latin typeface="+mn-ea"/>
              </a:rPr>
              <a:t> </a:t>
            </a:r>
            <a:r>
              <a:rPr lang="en-US" altLang="ko-KR" sz="1463" b="1">
                <a:solidFill>
                  <a:srgbClr val="00B0F0"/>
                </a:solidFill>
                <a:latin typeface="+mn-ea"/>
              </a:rPr>
              <a:t> </a:t>
            </a:r>
            <a:r>
              <a:rPr lang="ko-KR" altLang="en-US" sz="1463" b="1">
                <a:solidFill>
                  <a:srgbClr val="00B0F0"/>
                </a:solidFill>
                <a:latin typeface="+mn-ea"/>
              </a:rPr>
              <a:t>영웅스토리 접속 후 아래 프로그램에서 설정</a:t>
            </a:r>
            <a:endParaRPr lang="en-US" altLang="ko-KR" sz="1463" b="1">
              <a:solidFill>
                <a:srgbClr val="00B0F0"/>
              </a:solidFill>
              <a:latin typeface="+mn-ea"/>
            </a:endParaRPr>
          </a:p>
          <a:p>
            <a:r>
              <a:rPr lang="en-US" altLang="ko-KR" sz="1463" b="1">
                <a:solidFill>
                  <a:srgbClr val="00B0F0"/>
                </a:solidFill>
                <a:latin typeface="+mn-ea"/>
              </a:rPr>
              <a:t>&gt;&gt; </a:t>
            </a:r>
            <a:r>
              <a:rPr lang="ko-KR" altLang="en-US" sz="1463" b="1">
                <a:solidFill>
                  <a:srgbClr val="00B0F0"/>
                </a:solidFill>
                <a:latin typeface="+mn-ea"/>
              </a:rPr>
              <a:t>비교과관리</a:t>
            </a:r>
            <a:r>
              <a:rPr lang="en-US" altLang="ko-KR" sz="1463" b="1">
                <a:solidFill>
                  <a:srgbClr val="00B0F0"/>
                </a:solidFill>
                <a:latin typeface="+mn-ea"/>
              </a:rPr>
              <a:t>&gt; </a:t>
            </a:r>
            <a:r>
              <a:rPr lang="ko-KR" altLang="en-US" sz="1463" b="1">
                <a:solidFill>
                  <a:srgbClr val="C00000"/>
                </a:solidFill>
                <a:latin typeface="+mn-ea"/>
              </a:rPr>
              <a:t>개인</a:t>
            </a:r>
            <a:r>
              <a:rPr lang="ko-KR" altLang="en-US" sz="1463" b="1">
                <a:solidFill>
                  <a:srgbClr val="00B0F0"/>
                </a:solidFill>
                <a:latin typeface="+mn-ea"/>
              </a:rPr>
              <a:t>비교과</a:t>
            </a:r>
            <a:r>
              <a:rPr lang="en-US" altLang="ko-KR" sz="1463" b="1">
                <a:solidFill>
                  <a:srgbClr val="00B0F0"/>
                </a:solidFill>
                <a:latin typeface="+mn-ea"/>
              </a:rPr>
              <a:t>&gt;</a:t>
            </a:r>
            <a:r>
              <a:rPr lang="ko-KR" altLang="en-US" sz="1463" b="1">
                <a:solidFill>
                  <a:srgbClr val="00B0F0"/>
                </a:solidFill>
                <a:latin typeface="+mn-ea"/>
              </a:rPr>
              <a:t>기획안관리</a:t>
            </a:r>
            <a:r>
              <a:rPr lang="en-US" altLang="ko-KR" sz="1463" b="1">
                <a:solidFill>
                  <a:srgbClr val="00B0F0"/>
                </a:solidFill>
                <a:latin typeface="+mn-ea"/>
              </a:rPr>
              <a:t>&gt;</a:t>
            </a:r>
            <a:r>
              <a:rPr lang="ko-KR" altLang="en-US" sz="1463" b="1">
                <a:solidFill>
                  <a:srgbClr val="00B0F0"/>
                </a:solidFill>
                <a:latin typeface="+mn-ea"/>
              </a:rPr>
              <a:t>프로그램등록</a:t>
            </a:r>
            <a:endParaRPr lang="en-US" altLang="ko-KR" sz="1463" b="1">
              <a:solidFill>
                <a:srgbClr val="00B0F0"/>
              </a:solidFill>
              <a:latin typeface="+mn-ea"/>
            </a:endParaRPr>
          </a:p>
          <a:p>
            <a:r>
              <a:rPr lang="en-US" altLang="ko-KR" sz="1463" b="1">
                <a:solidFill>
                  <a:srgbClr val="00B0F0"/>
                </a:solidFill>
                <a:latin typeface="+mn-ea"/>
              </a:rPr>
              <a:t>&gt;&gt; </a:t>
            </a:r>
            <a:r>
              <a:rPr lang="ko-KR" altLang="en-US" sz="1463" b="1">
                <a:solidFill>
                  <a:srgbClr val="00B0F0"/>
                </a:solidFill>
                <a:latin typeface="+mn-ea"/>
              </a:rPr>
              <a:t>비교과관리</a:t>
            </a:r>
            <a:r>
              <a:rPr lang="en-US" altLang="ko-KR" sz="1463" b="1">
                <a:solidFill>
                  <a:srgbClr val="00B0F0"/>
                </a:solidFill>
                <a:latin typeface="+mn-ea"/>
              </a:rPr>
              <a:t>&gt; </a:t>
            </a:r>
            <a:r>
              <a:rPr lang="ko-KR" altLang="en-US" sz="1463" b="1">
                <a:solidFill>
                  <a:srgbClr val="C00000"/>
                </a:solidFill>
                <a:latin typeface="+mn-ea"/>
              </a:rPr>
              <a:t>그룹</a:t>
            </a:r>
            <a:r>
              <a:rPr lang="ko-KR" altLang="en-US" sz="1463" b="1">
                <a:solidFill>
                  <a:srgbClr val="00B0F0"/>
                </a:solidFill>
                <a:latin typeface="+mn-ea"/>
              </a:rPr>
              <a:t>비교과</a:t>
            </a:r>
            <a:r>
              <a:rPr lang="en-US" altLang="ko-KR" sz="1463" b="1">
                <a:solidFill>
                  <a:srgbClr val="00B0F0"/>
                </a:solidFill>
                <a:latin typeface="+mn-ea"/>
              </a:rPr>
              <a:t>&gt;</a:t>
            </a:r>
            <a:r>
              <a:rPr lang="ko-KR" altLang="en-US" sz="1463" b="1">
                <a:solidFill>
                  <a:srgbClr val="00B0F0"/>
                </a:solidFill>
                <a:latin typeface="+mn-ea"/>
              </a:rPr>
              <a:t>기획안관리</a:t>
            </a:r>
            <a:r>
              <a:rPr lang="en-US" altLang="ko-KR" sz="1463" b="1">
                <a:solidFill>
                  <a:srgbClr val="00B0F0"/>
                </a:solidFill>
                <a:latin typeface="+mn-ea"/>
              </a:rPr>
              <a:t>&gt;</a:t>
            </a:r>
            <a:r>
              <a:rPr lang="ko-KR" altLang="en-US" sz="1463" b="1">
                <a:solidFill>
                  <a:srgbClr val="00B0F0"/>
                </a:solidFill>
                <a:latin typeface="+mn-ea"/>
              </a:rPr>
              <a:t>프로그램등록</a:t>
            </a:r>
            <a:endParaRPr lang="ko-KR" altLang="en-US" sz="1381" b="1">
              <a:latin typeface="+mn-ea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2506209" y="6993166"/>
            <a:ext cx="483507" cy="20047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63"/>
          </a:p>
        </p:txBody>
      </p:sp>
      <p:pic>
        <p:nvPicPr>
          <p:cNvPr id="21" name="그림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38" y="2856983"/>
            <a:ext cx="5572125" cy="2549591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932" y="5934354"/>
            <a:ext cx="5377554" cy="1424822"/>
          </a:xfrm>
          <a:prstGeom prst="rect">
            <a:avLst/>
          </a:prstGeom>
          <a:ln w="25400">
            <a:solidFill>
              <a:schemeClr val="accent1"/>
            </a:solidFill>
          </a:ln>
        </p:spPr>
      </p:pic>
      <p:sp>
        <p:nvSpPr>
          <p:cNvPr id="24" name="TextBox 23"/>
          <p:cNvSpPr txBox="1"/>
          <p:nvPr/>
        </p:nvSpPr>
        <p:spPr>
          <a:xfrm>
            <a:off x="642938" y="2419022"/>
            <a:ext cx="5572125" cy="304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381" b="1">
                <a:latin typeface="+mn-ea"/>
              </a:rPr>
              <a:t>① </a:t>
            </a:r>
            <a:r>
              <a:rPr lang="en-US" altLang="ko-KR" sz="1381" b="1">
                <a:latin typeface="+mn-ea"/>
              </a:rPr>
              <a:t>[</a:t>
            </a:r>
            <a:r>
              <a:rPr lang="ko-KR" altLang="en-US" sz="1381" b="1">
                <a:latin typeface="+mn-ea"/>
              </a:rPr>
              <a:t>프로그램 등록 화면</a:t>
            </a:r>
            <a:r>
              <a:rPr lang="en-US" altLang="ko-KR" sz="1381" b="1">
                <a:latin typeface="+mn-ea"/>
              </a:rPr>
              <a:t>-</a:t>
            </a:r>
            <a:r>
              <a:rPr lang="ko-KR" altLang="en-US" sz="1381" b="1">
                <a:latin typeface="+mn-ea"/>
              </a:rPr>
              <a:t>개인비교과 기준</a:t>
            </a:r>
            <a:r>
              <a:rPr lang="en-US" altLang="ko-KR" sz="1381" b="1">
                <a:latin typeface="+mn-ea"/>
              </a:rPr>
              <a:t>]</a:t>
            </a:r>
            <a:endParaRPr lang="ko-KR" altLang="en-US" sz="1381" b="1">
              <a:latin typeface="+mn-ea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16944" y="5573260"/>
            <a:ext cx="5572125" cy="304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381" b="1">
                <a:latin typeface="+mn-ea"/>
              </a:rPr>
              <a:t>② </a:t>
            </a:r>
            <a:r>
              <a:rPr lang="en-US" altLang="ko-KR" sz="1381" b="1">
                <a:latin typeface="+mn-ea"/>
              </a:rPr>
              <a:t>[</a:t>
            </a:r>
            <a:r>
              <a:rPr lang="ko-KR" altLang="en-US" sz="1381" b="1">
                <a:latin typeface="+mn-ea"/>
              </a:rPr>
              <a:t>마일리지 설정 부분 </a:t>
            </a:r>
            <a:r>
              <a:rPr lang="en-US" altLang="ko-KR" sz="1381" b="1">
                <a:latin typeface="+mn-ea"/>
              </a:rPr>
              <a:t>- </a:t>
            </a:r>
            <a:r>
              <a:rPr lang="ko-KR" altLang="en-US" sz="1381" b="1">
                <a:latin typeface="+mn-ea"/>
              </a:rPr>
              <a:t>프로그램 등록 화면 하단</a:t>
            </a:r>
            <a:r>
              <a:rPr lang="en-US" altLang="ko-KR" sz="1381" b="1">
                <a:latin typeface="+mn-ea"/>
              </a:rPr>
              <a:t>]</a:t>
            </a:r>
            <a:endParaRPr lang="ko-KR" altLang="en-US" sz="1381" b="1">
              <a:latin typeface="+mn-ea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72647" y="7549592"/>
            <a:ext cx="5572125" cy="1367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81" b="1">
                <a:latin typeface="+mn-ea"/>
              </a:rPr>
              <a:t> </a:t>
            </a:r>
            <a:r>
              <a:rPr lang="ko-KR" altLang="en-US" sz="1381" b="1">
                <a:latin typeface="+mn-ea"/>
              </a:rPr>
              <a:t>가</a:t>
            </a:r>
            <a:r>
              <a:rPr lang="en-US" altLang="ko-KR" sz="1381" b="1">
                <a:latin typeface="+mn-ea"/>
              </a:rPr>
              <a:t>. </a:t>
            </a:r>
            <a:r>
              <a:rPr lang="ko-KR" altLang="en-US" sz="1381" b="1">
                <a:latin typeface="+mn-ea"/>
              </a:rPr>
              <a:t>마일리지 사용여부 설정 </a:t>
            </a:r>
            <a:r>
              <a:rPr lang="en-US" altLang="ko-KR" sz="1381" b="1">
                <a:latin typeface="+mn-ea"/>
              </a:rPr>
              <a:t>: </a:t>
            </a:r>
            <a:r>
              <a:rPr lang="ko-KR" altLang="en-US" sz="1381" b="1">
                <a:solidFill>
                  <a:srgbClr val="C00000"/>
                </a:solidFill>
                <a:latin typeface="+mn-ea"/>
              </a:rPr>
              <a:t>미사용 설정시 마일리지 부여 안됨</a:t>
            </a:r>
            <a:endParaRPr lang="en-US" altLang="ko-KR" sz="1381" b="1">
              <a:solidFill>
                <a:srgbClr val="C00000"/>
              </a:solidFill>
              <a:latin typeface="+mn-ea"/>
            </a:endParaRPr>
          </a:p>
          <a:p>
            <a:r>
              <a:rPr lang="en-US" altLang="ko-KR" sz="1381" b="1">
                <a:latin typeface="+mn-ea"/>
              </a:rPr>
              <a:t> </a:t>
            </a:r>
            <a:r>
              <a:rPr lang="ko-KR" altLang="en-US" sz="1381" b="1">
                <a:latin typeface="+mn-ea"/>
              </a:rPr>
              <a:t>나</a:t>
            </a:r>
            <a:r>
              <a:rPr lang="en-US" altLang="ko-KR" sz="1381" b="1">
                <a:latin typeface="+mn-ea"/>
              </a:rPr>
              <a:t>. </a:t>
            </a:r>
            <a:r>
              <a:rPr lang="ko-KR" altLang="en-US" sz="1381" b="1">
                <a:latin typeface="+mn-ea"/>
              </a:rPr>
              <a:t>마일리지 사용하는 경우 활동참여</a:t>
            </a:r>
            <a:r>
              <a:rPr lang="en-US" altLang="ko-KR" sz="1381" b="1">
                <a:latin typeface="+mn-ea"/>
              </a:rPr>
              <a:t>/</a:t>
            </a:r>
            <a:r>
              <a:rPr lang="ko-KR" altLang="en-US" sz="1381" b="1">
                <a:latin typeface="+mn-ea"/>
              </a:rPr>
              <a:t>교육수강</a:t>
            </a:r>
            <a:r>
              <a:rPr lang="en-US" altLang="ko-KR" sz="1381" b="1">
                <a:latin typeface="+mn-ea"/>
              </a:rPr>
              <a:t>/</a:t>
            </a:r>
            <a:r>
              <a:rPr lang="ko-KR" altLang="en-US" sz="1381" b="1">
                <a:latin typeface="+mn-ea"/>
              </a:rPr>
              <a:t>복합활동 중 선택</a:t>
            </a:r>
            <a:endParaRPr lang="en-US" altLang="ko-KR" sz="1381" b="1">
              <a:latin typeface="+mn-ea"/>
            </a:endParaRPr>
          </a:p>
          <a:p>
            <a:r>
              <a:rPr lang="en-US" altLang="ko-KR" sz="1381" b="1">
                <a:latin typeface="+mn-ea"/>
              </a:rPr>
              <a:t> </a:t>
            </a:r>
            <a:r>
              <a:rPr lang="ko-KR" altLang="en-US" sz="1381" b="1">
                <a:latin typeface="+mn-ea"/>
              </a:rPr>
              <a:t>다</a:t>
            </a:r>
            <a:r>
              <a:rPr lang="en-US" altLang="ko-KR" sz="1381" b="1">
                <a:latin typeface="+mn-ea"/>
              </a:rPr>
              <a:t>. (</a:t>
            </a:r>
            <a:r>
              <a:rPr lang="ko-KR" altLang="en-US" sz="1381" b="1">
                <a:latin typeface="+mn-ea"/>
              </a:rPr>
              <a:t>나</a:t>
            </a:r>
            <a:r>
              <a:rPr lang="en-US" altLang="ko-KR" sz="1381" b="1">
                <a:latin typeface="+mn-ea"/>
              </a:rPr>
              <a:t>)</a:t>
            </a:r>
            <a:r>
              <a:rPr lang="ko-KR" altLang="en-US" sz="1381" b="1">
                <a:latin typeface="+mn-ea"/>
              </a:rPr>
              <a:t>에서 선택한 활동유형에 따라 활동 종류 및 기간 설정</a:t>
            </a:r>
            <a:endParaRPr lang="en-US" altLang="ko-KR" sz="1381" b="1">
              <a:latin typeface="+mn-ea"/>
            </a:endParaRPr>
          </a:p>
          <a:p>
            <a:r>
              <a:rPr lang="en-US" altLang="ko-KR" sz="1381" b="1">
                <a:latin typeface="+mn-ea"/>
              </a:rPr>
              <a:t> </a:t>
            </a:r>
            <a:r>
              <a:rPr lang="ko-KR" altLang="en-US" sz="1381" b="1">
                <a:latin typeface="+mn-ea"/>
              </a:rPr>
              <a:t>라</a:t>
            </a:r>
            <a:r>
              <a:rPr lang="en-US" altLang="ko-KR" sz="1381" b="1">
                <a:latin typeface="+mn-ea"/>
              </a:rPr>
              <a:t>. (</a:t>
            </a:r>
            <a:r>
              <a:rPr lang="ko-KR" altLang="en-US" sz="1381" b="1">
                <a:latin typeface="+mn-ea"/>
              </a:rPr>
              <a:t>다</a:t>
            </a:r>
            <a:r>
              <a:rPr lang="en-US" altLang="ko-KR" sz="1381" b="1">
                <a:latin typeface="+mn-ea"/>
              </a:rPr>
              <a:t>)</a:t>
            </a:r>
            <a:r>
              <a:rPr lang="ko-KR" altLang="en-US" sz="1381" b="1">
                <a:latin typeface="+mn-ea"/>
              </a:rPr>
              <a:t>까지 설정 </a:t>
            </a:r>
            <a:r>
              <a:rPr lang="ko-KR" altLang="en-US" sz="1381" b="1" smtClean="0">
                <a:latin typeface="+mn-ea"/>
              </a:rPr>
              <a:t>완료하면 지급되는 </a:t>
            </a:r>
            <a:r>
              <a:rPr lang="ko-KR" altLang="en-US" sz="1381" b="1">
                <a:latin typeface="+mn-ea"/>
              </a:rPr>
              <a:t>마일리지 자동 세팅</a:t>
            </a:r>
            <a:endParaRPr lang="en-US" altLang="ko-KR" sz="1381" b="1">
              <a:latin typeface="+mn-ea"/>
            </a:endParaRPr>
          </a:p>
          <a:p>
            <a:endParaRPr lang="en-US" altLang="ko-KR" sz="1381" b="1">
              <a:latin typeface="+mn-ea"/>
            </a:endParaRPr>
          </a:p>
          <a:p>
            <a:r>
              <a:rPr lang="en-US" altLang="ko-KR" sz="1381" b="1">
                <a:latin typeface="+mn-ea"/>
              </a:rPr>
              <a:t>※ [</a:t>
            </a:r>
            <a:r>
              <a:rPr lang="ko-KR" altLang="en-US" sz="1381" b="1">
                <a:latin typeface="+mn-ea"/>
              </a:rPr>
              <a:t>마일리지안내</a:t>
            </a:r>
            <a:r>
              <a:rPr lang="en-US" altLang="ko-KR" sz="1381" b="1">
                <a:latin typeface="+mn-ea"/>
              </a:rPr>
              <a:t>]</a:t>
            </a:r>
            <a:r>
              <a:rPr lang="ko-KR" altLang="en-US" sz="1381" b="1">
                <a:latin typeface="+mn-ea"/>
              </a:rPr>
              <a:t>버튼 클릭하면 전체 마일리지부여 기준 확인 가능</a:t>
            </a:r>
          </a:p>
        </p:txBody>
      </p:sp>
    </p:spTree>
    <p:extLst>
      <p:ext uri="{BB962C8B-B14F-4D97-AF65-F5344CB8AC3E}">
        <p14:creationId xmlns:p14="http://schemas.microsoft.com/office/powerpoint/2010/main" val="159236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53937" y="806817"/>
            <a:ext cx="5594127" cy="11928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63" b="1">
                <a:solidFill>
                  <a:srgbClr val="0000FF"/>
                </a:solidFill>
                <a:latin typeface="+mn-ea"/>
              </a:rPr>
              <a:t>2</a:t>
            </a:r>
            <a:r>
              <a:rPr lang="ko-KR" altLang="en-US" sz="1463" b="1">
                <a:solidFill>
                  <a:srgbClr val="0000FF"/>
                </a:solidFill>
                <a:latin typeface="+mn-ea"/>
              </a:rPr>
              <a:t>단계</a:t>
            </a:r>
            <a:r>
              <a:rPr lang="en-US" altLang="ko-KR" sz="1463" b="1">
                <a:solidFill>
                  <a:srgbClr val="0000FF"/>
                </a:solidFill>
                <a:latin typeface="+mn-ea"/>
              </a:rPr>
              <a:t>: </a:t>
            </a:r>
            <a:r>
              <a:rPr lang="ko-KR" altLang="en-US" sz="1463" b="1">
                <a:solidFill>
                  <a:srgbClr val="0000FF"/>
                </a:solidFill>
                <a:latin typeface="+mn-ea"/>
              </a:rPr>
              <a:t>프로그램 완료 후 참가자 수료 처리</a:t>
            </a:r>
            <a:r>
              <a:rPr lang="en-US" altLang="ko-KR" sz="1463" b="1">
                <a:solidFill>
                  <a:srgbClr val="0000FF"/>
                </a:solidFill>
                <a:latin typeface="+mn-ea"/>
              </a:rPr>
              <a:t>(</a:t>
            </a:r>
            <a:r>
              <a:rPr lang="ko-KR" altLang="en-US" sz="1463" b="1">
                <a:solidFill>
                  <a:srgbClr val="0000FF"/>
                </a:solidFill>
                <a:latin typeface="+mn-ea"/>
              </a:rPr>
              <a:t>마일리지 신청 단계</a:t>
            </a:r>
            <a:r>
              <a:rPr lang="en-US" altLang="ko-KR" sz="1463" b="1">
                <a:solidFill>
                  <a:srgbClr val="0000FF"/>
                </a:solidFill>
                <a:latin typeface="+mn-ea"/>
              </a:rPr>
              <a:t>)</a:t>
            </a:r>
          </a:p>
          <a:p>
            <a:endParaRPr lang="en-US" altLang="ko-KR" sz="1300" b="1">
              <a:solidFill>
                <a:srgbClr val="0000FF"/>
              </a:solidFill>
              <a:latin typeface="+mn-ea"/>
            </a:endParaRPr>
          </a:p>
          <a:p>
            <a:r>
              <a:rPr lang="en-US" altLang="ko-KR" sz="1463" b="1">
                <a:solidFill>
                  <a:srgbClr val="00B0F0"/>
                </a:solidFill>
                <a:latin typeface="+mn-ea"/>
              </a:rPr>
              <a:t>[</a:t>
            </a:r>
            <a:r>
              <a:rPr lang="ko-KR" altLang="en-US" sz="1463" b="1">
                <a:solidFill>
                  <a:srgbClr val="00B0F0"/>
                </a:solidFill>
                <a:latin typeface="+mn-ea"/>
              </a:rPr>
              <a:t>경로</a:t>
            </a:r>
            <a:r>
              <a:rPr lang="en-US" altLang="ko-KR" sz="1463" b="1">
                <a:solidFill>
                  <a:srgbClr val="00B0F0"/>
                </a:solidFill>
                <a:latin typeface="+mn-ea"/>
              </a:rPr>
              <a:t>]</a:t>
            </a:r>
            <a:r>
              <a:rPr lang="ko-KR" altLang="en-US" sz="1463" b="1">
                <a:solidFill>
                  <a:srgbClr val="00B0F0"/>
                </a:solidFill>
                <a:latin typeface="+mn-ea"/>
              </a:rPr>
              <a:t> </a:t>
            </a:r>
            <a:r>
              <a:rPr lang="en-US" altLang="ko-KR" sz="1463" b="1">
                <a:solidFill>
                  <a:srgbClr val="00B0F0"/>
                </a:solidFill>
                <a:latin typeface="+mn-ea"/>
              </a:rPr>
              <a:t> </a:t>
            </a:r>
            <a:r>
              <a:rPr lang="ko-KR" altLang="en-US" sz="1463" b="1">
                <a:solidFill>
                  <a:srgbClr val="00B0F0"/>
                </a:solidFill>
                <a:latin typeface="+mn-ea"/>
              </a:rPr>
              <a:t>영웅스토리 접속 후 아래 프로그램에서 수료 처리</a:t>
            </a:r>
            <a:endParaRPr lang="en-US" altLang="ko-KR" sz="1463" b="1">
              <a:solidFill>
                <a:srgbClr val="00B0F0"/>
              </a:solidFill>
              <a:latin typeface="+mn-ea"/>
            </a:endParaRPr>
          </a:p>
          <a:p>
            <a:r>
              <a:rPr lang="en-US" altLang="ko-KR" sz="1463" b="1">
                <a:solidFill>
                  <a:srgbClr val="00B0F0"/>
                </a:solidFill>
                <a:latin typeface="+mn-ea"/>
              </a:rPr>
              <a:t>&gt;&gt; </a:t>
            </a:r>
            <a:r>
              <a:rPr lang="ko-KR" altLang="en-US" sz="1463" b="1">
                <a:solidFill>
                  <a:srgbClr val="00B0F0"/>
                </a:solidFill>
                <a:latin typeface="+mn-ea"/>
              </a:rPr>
              <a:t>비교과관리</a:t>
            </a:r>
            <a:r>
              <a:rPr lang="en-US" altLang="ko-KR" sz="1463" b="1">
                <a:solidFill>
                  <a:srgbClr val="00B0F0"/>
                </a:solidFill>
                <a:latin typeface="+mn-ea"/>
              </a:rPr>
              <a:t>&gt; </a:t>
            </a:r>
            <a:r>
              <a:rPr lang="ko-KR" altLang="en-US" sz="1463" b="1">
                <a:solidFill>
                  <a:srgbClr val="C00000"/>
                </a:solidFill>
                <a:latin typeface="+mn-ea"/>
              </a:rPr>
              <a:t>개인</a:t>
            </a:r>
            <a:r>
              <a:rPr lang="ko-KR" altLang="en-US" sz="1463" b="1">
                <a:solidFill>
                  <a:srgbClr val="00B0F0"/>
                </a:solidFill>
                <a:latin typeface="+mn-ea"/>
              </a:rPr>
              <a:t>비교과</a:t>
            </a:r>
            <a:r>
              <a:rPr lang="en-US" altLang="ko-KR" sz="1463" b="1">
                <a:solidFill>
                  <a:srgbClr val="00B0F0"/>
                </a:solidFill>
                <a:latin typeface="+mn-ea"/>
              </a:rPr>
              <a:t>&gt;</a:t>
            </a:r>
            <a:r>
              <a:rPr lang="ko-KR" altLang="en-US" sz="1463" b="1">
                <a:solidFill>
                  <a:srgbClr val="00B0F0"/>
                </a:solidFill>
                <a:latin typeface="+mn-ea"/>
              </a:rPr>
              <a:t>개인비교과관리</a:t>
            </a:r>
            <a:endParaRPr lang="en-US" altLang="ko-KR" sz="1463" b="1">
              <a:solidFill>
                <a:srgbClr val="00B0F0"/>
              </a:solidFill>
              <a:latin typeface="+mn-ea"/>
            </a:endParaRPr>
          </a:p>
          <a:p>
            <a:r>
              <a:rPr lang="en-US" altLang="ko-KR" sz="1463" b="1">
                <a:solidFill>
                  <a:srgbClr val="00B0F0"/>
                </a:solidFill>
                <a:latin typeface="+mn-ea"/>
              </a:rPr>
              <a:t>&gt;&gt;</a:t>
            </a:r>
            <a:r>
              <a:rPr lang="ko-KR" altLang="en-US" sz="1463" b="1">
                <a:solidFill>
                  <a:srgbClr val="00B0F0"/>
                </a:solidFill>
                <a:latin typeface="+mn-ea"/>
              </a:rPr>
              <a:t> 비교과관리</a:t>
            </a:r>
            <a:r>
              <a:rPr lang="en-US" altLang="ko-KR" sz="1463" b="1">
                <a:solidFill>
                  <a:srgbClr val="00B0F0"/>
                </a:solidFill>
                <a:latin typeface="+mn-ea"/>
              </a:rPr>
              <a:t>&gt; </a:t>
            </a:r>
            <a:r>
              <a:rPr lang="ko-KR" altLang="en-US" sz="1463" b="1">
                <a:solidFill>
                  <a:srgbClr val="C00000"/>
                </a:solidFill>
                <a:latin typeface="+mn-ea"/>
              </a:rPr>
              <a:t>그룹</a:t>
            </a:r>
            <a:r>
              <a:rPr lang="ko-KR" altLang="en-US" sz="1463" b="1">
                <a:solidFill>
                  <a:srgbClr val="00B0F0"/>
                </a:solidFill>
                <a:latin typeface="+mn-ea"/>
              </a:rPr>
              <a:t>비교과</a:t>
            </a:r>
            <a:r>
              <a:rPr lang="en-US" altLang="ko-KR" sz="1463" b="1">
                <a:solidFill>
                  <a:srgbClr val="00B0F0"/>
                </a:solidFill>
                <a:latin typeface="+mn-ea"/>
              </a:rPr>
              <a:t>&gt;</a:t>
            </a:r>
            <a:r>
              <a:rPr lang="ko-KR" altLang="en-US" sz="1463" b="1">
                <a:solidFill>
                  <a:srgbClr val="00B0F0"/>
                </a:solidFill>
                <a:latin typeface="+mn-ea"/>
              </a:rPr>
              <a:t>그룹비교과관리</a:t>
            </a:r>
            <a:endParaRPr lang="en-US" altLang="ko-KR" sz="1463">
              <a:latin typeface="+mn-ea"/>
            </a:endParaRPr>
          </a:p>
        </p:txBody>
      </p:sp>
      <p:grpSp>
        <p:nvGrpSpPr>
          <p:cNvPr id="3" name="그룹 2"/>
          <p:cNvGrpSpPr/>
          <p:nvPr/>
        </p:nvGrpSpPr>
        <p:grpSpPr>
          <a:xfrm>
            <a:off x="642938" y="2372644"/>
            <a:ext cx="5572125" cy="3254526"/>
            <a:chOff x="642938" y="2372644"/>
            <a:chExt cx="5572125" cy="3254526"/>
          </a:xfrm>
        </p:grpSpPr>
        <p:pic>
          <p:nvPicPr>
            <p:cNvPr id="2" name="그림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2938" y="2372644"/>
              <a:ext cx="5572125" cy="3254526"/>
            </a:xfrm>
            <a:prstGeom prst="rect">
              <a:avLst/>
            </a:prstGeom>
          </p:spPr>
        </p:pic>
        <p:sp>
          <p:nvSpPr>
            <p:cNvPr id="8" name="직사각형 7"/>
            <p:cNvSpPr/>
            <p:nvPr/>
          </p:nvSpPr>
          <p:spPr>
            <a:xfrm>
              <a:off x="675939" y="3198901"/>
              <a:ext cx="829341" cy="153309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63"/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4325824" y="4288506"/>
              <a:ext cx="580494" cy="272674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63"/>
            </a:p>
          </p:txBody>
        </p:sp>
      </p:grpSp>
      <p:sp>
        <p:nvSpPr>
          <p:cNvPr id="6" name="직사각형 5"/>
          <p:cNvSpPr/>
          <p:nvPr/>
        </p:nvSpPr>
        <p:spPr>
          <a:xfrm>
            <a:off x="653937" y="416405"/>
            <a:ext cx="5561125" cy="3548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706" b="1">
                <a:latin typeface="+mn-ea"/>
              </a:rPr>
              <a:t>1) </a:t>
            </a:r>
            <a:r>
              <a:rPr lang="ko-KR" altLang="en-US" sz="1706" b="1">
                <a:latin typeface="+mn-ea"/>
              </a:rPr>
              <a:t>비교과 프로그램 수료 학생에게 </a:t>
            </a:r>
            <a:r>
              <a:rPr lang="ko-KR" altLang="en-US" sz="1706" b="1">
                <a:solidFill>
                  <a:srgbClr val="C00000"/>
                </a:solidFill>
                <a:latin typeface="+mn-ea"/>
              </a:rPr>
              <a:t>기본 마일리지 부여</a:t>
            </a:r>
            <a:endParaRPr lang="en-US" altLang="ko-KR" sz="1706" b="1">
              <a:solidFill>
                <a:srgbClr val="C00000"/>
              </a:solidFill>
              <a:latin typeface="+mn-e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2937" y="1984744"/>
            <a:ext cx="5572125" cy="304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381" b="1">
                <a:latin typeface="+mn-ea"/>
              </a:rPr>
              <a:t>① 비교과프로그램 목록에서 참여자 클릭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75939" y="5696808"/>
            <a:ext cx="5572125" cy="304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381" b="1">
                <a:latin typeface="+mn-ea"/>
              </a:rPr>
              <a:t>② 비교과프로그램 참여자 수료 처리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02756" y="8597769"/>
            <a:ext cx="5572125" cy="1367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81" b="1">
                <a:latin typeface="+mn-ea"/>
              </a:rPr>
              <a:t> </a:t>
            </a:r>
            <a:r>
              <a:rPr lang="ko-KR" altLang="en-US" sz="1381" b="1">
                <a:latin typeface="+mn-ea"/>
              </a:rPr>
              <a:t>가</a:t>
            </a:r>
            <a:r>
              <a:rPr lang="en-US" altLang="ko-KR" sz="1381" b="1">
                <a:latin typeface="+mn-ea"/>
              </a:rPr>
              <a:t>. </a:t>
            </a:r>
            <a:r>
              <a:rPr lang="ko-KR" altLang="en-US" sz="1381" b="1">
                <a:latin typeface="+mn-ea"/>
              </a:rPr>
              <a:t>비교과프로그램 진행 완료 후 참여자에 대한 수료처리</a:t>
            </a:r>
            <a:endParaRPr lang="en-US" altLang="ko-KR" sz="1381" b="1">
              <a:latin typeface="+mn-ea"/>
            </a:endParaRPr>
          </a:p>
          <a:p>
            <a:r>
              <a:rPr lang="en-US" altLang="ko-KR" sz="1381" b="1">
                <a:latin typeface="+mn-ea"/>
              </a:rPr>
              <a:t>      </a:t>
            </a:r>
            <a:r>
              <a:rPr lang="en-US" altLang="ko-KR" sz="1381" b="1">
                <a:solidFill>
                  <a:srgbClr val="C00000"/>
                </a:solidFill>
                <a:latin typeface="+mn-ea"/>
              </a:rPr>
              <a:t>※ </a:t>
            </a:r>
            <a:r>
              <a:rPr lang="ko-KR" altLang="en-US" sz="1381" b="1">
                <a:solidFill>
                  <a:srgbClr val="C00000"/>
                </a:solidFill>
                <a:latin typeface="+mn-ea"/>
              </a:rPr>
              <a:t>수료처리를 해야 마일리지 신청상태가 됨</a:t>
            </a:r>
            <a:r>
              <a:rPr lang="en-US" altLang="ko-KR" sz="1381" b="1">
                <a:solidFill>
                  <a:srgbClr val="C00000"/>
                </a:solidFill>
                <a:latin typeface="+mn-ea"/>
              </a:rPr>
              <a:t>.</a:t>
            </a:r>
          </a:p>
          <a:p>
            <a:r>
              <a:rPr lang="en-US" altLang="ko-KR" sz="1381" b="1">
                <a:latin typeface="+mn-ea"/>
              </a:rPr>
              <a:t> </a:t>
            </a:r>
            <a:r>
              <a:rPr lang="ko-KR" altLang="en-US" sz="1381" b="1">
                <a:latin typeface="+mn-ea"/>
              </a:rPr>
              <a:t>나</a:t>
            </a:r>
            <a:r>
              <a:rPr lang="en-US" altLang="ko-KR" sz="1381" b="1">
                <a:latin typeface="+mn-ea"/>
              </a:rPr>
              <a:t>. </a:t>
            </a:r>
            <a:r>
              <a:rPr lang="ko-KR" altLang="en-US" sz="1381" b="1">
                <a:latin typeface="+mn-ea"/>
              </a:rPr>
              <a:t>수료처리 방법 </a:t>
            </a:r>
            <a:endParaRPr lang="en-US" altLang="ko-KR" sz="1381" b="1">
              <a:latin typeface="+mn-ea"/>
            </a:endParaRPr>
          </a:p>
          <a:p>
            <a:r>
              <a:rPr lang="en-US" altLang="ko-KR" sz="1381" b="1">
                <a:latin typeface="+mn-ea"/>
              </a:rPr>
              <a:t>     -</a:t>
            </a:r>
            <a:r>
              <a:rPr lang="ko-KR" altLang="en-US" sz="1381" b="1">
                <a:latin typeface="+mn-ea"/>
              </a:rPr>
              <a:t>일괄처리 </a:t>
            </a:r>
            <a:r>
              <a:rPr lang="en-US" altLang="ko-KR" sz="1381" b="1">
                <a:latin typeface="+mn-ea"/>
              </a:rPr>
              <a:t>: </a:t>
            </a:r>
            <a:r>
              <a:rPr lang="ko-KR" altLang="en-US" sz="1381" b="1">
                <a:latin typeface="+mn-ea"/>
              </a:rPr>
              <a:t>학생 전체 또는 부분 체크 후 상단 수료 선택 후 변경</a:t>
            </a:r>
            <a:endParaRPr lang="en-US" altLang="ko-KR" sz="1381" b="1">
              <a:latin typeface="+mn-ea"/>
            </a:endParaRPr>
          </a:p>
          <a:p>
            <a:r>
              <a:rPr lang="en-US" altLang="ko-KR" sz="1381" b="1">
                <a:latin typeface="+mn-ea"/>
              </a:rPr>
              <a:t>     -</a:t>
            </a:r>
            <a:r>
              <a:rPr lang="ko-KR" altLang="en-US" sz="1381" b="1">
                <a:latin typeface="+mn-ea"/>
              </a:rPr>
              <a:t>개별처리 </a:t>
            </a:r>
            <a:r>
              <a:rPr lang="en-US" altLang="ko-KR" sz="1381" b="1">
                <a:latin typeface="+mn-ea"/>
              </a:rPr>
              <a:t>: </a:t>
            </a:r>
            <a:r>
              <a:rPr lang="ko-KR" altLang="en-US" sz="1381" b="1">
                <a:latin typeface="+mn-ea"/>
              </a:rPr>
              <a:t>상태를 수료로 선택</a:t>
            </a:r>
            <a:endParaRPr lang="en-US" altLang="ko-KR" sz="1381" b="1">
              <a:latin typeface="+mn-ea"/>
            </a:endParaRPr>
          </a:p>
          <a:p>
            <a:endParaRPr lang="en-US" altLang="ko-KR" sz="1381" b="1">
              <a:latin typeface="+mn-ea"/>
            </a:endParaRPr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756" y="6076324"/>
            <a:ext cx="5452486" cy="2437582"/>
          </a:xfrm>
          <a:prstGeom prst="rect">
            <a:avLst/>
          </a:prstGeom>
          <a:ln w="25400">
            <a:solidFill>
              <a:schemeClr val="accent1"/>
            </a:solidFill>
          </a:ln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7416" y="6313034"/>
            <a:ext cx="1431727" cy="944166"/>
          </a:xfrm>
          <a:prstGeom prst="rect">
            <a:avLst/>
          </a:prstGeom>
          <a:ln w="25400">
            <a:solidFill>
              <a:srgbClr val="FF0000"/>
            </a:solidFill>
          </a:ln>
        </p:spPr>
      </p:pic>
      <p:sp>
        <p:nvSpPr>
          <p:cNvPr id="16" name="직사각형 15"/>
          <p:cNvSpPr/>
          <p:nvPr/>
        </p:nvSpPr>
        <p:spPr>
          <a:xfrm>
            <a:off x="4479397" y="7825199"/>
            <a:ext cx="524336" cy="27010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63"/>
          </a:p>
        </p:txBody>
      </p:sp>
    </p:spTree>
    <p:extLst>
      <p:ext uri="{BB962C8B-B14F-4D97-AF65-F5344CB8AC3E}">
        <p14:creationId xmlns:p14="http://schemas.microsoft.com/office/powerpoint/2010/main" val="64282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35441" y="1163030"/>
            <a:ext cx="5579621" cy="1124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63" b="1">
                <a:solidFill>
                  <a:srgbClr val="0000FF"/>
                </a:solidFill>
                <a:latin typeface="+mn-ea"/>
              </a:rPr>
              <a:t>3</a:t>
            </a:r>
            <a:r>
              <a:rPr lang="ko-KR" altLang="en-US" sz="1463" b="1">
                <a:solidFill>
                  <a:srgbClr val="0000FF"/>
                </a:solidFill>
                <a:latin typeface="+mn-ea"/>
              </a:rPr>
              <a:t>단계</a:t>
            </a:r>
            <a:r>
              <a:rPr lang="en-US" altLang="ko-KR" sz="1463" b="1">
                <a:solidFill>
                  <a:srgbClr val="0000FF"/>
                </a:solidFill>
                <a:latin typeface="+mn-ea"/>
              </a:rPr>
              <a:t>: </a:t>
            </a:r>
            <a:r>
              <a:rPr lang="ko-KR" altLang="en-US" sz="1463" b="1">
                <a:solidFill>
                  <a:srgbClr val="0000FF"/>
                </a:solidFill>
                <a:latin typeface="+mn-ea"/>
              </a:rPr>
              <a:t>신청된 마일리지 승인 처리</a:t>
            </a:r>
            <a:endParaRPr lang="en-US" altLang="ko-KR" sz="1056" b="1">
              <a:solidFill>
                <a:srgbClr val="0000FF"/>
              </a:solidFill>
              <a:latin typeface="+mn-ea"/>
            </a:endParaRPr>
          </a:p>
          <a:p>
            <a:endParaRPr lang="en-US" altLang="ko-KR" sz="1463" b="1">
              <a:solidFill>
                <a:srgbClr val="00B0F0"/>
              </a:solidFill>
              <a:latin typeface="+mn-ea"/>
            </a:endParaRPr>
          </a:p>
          <a:p>
            <a:r>
              <a:rPr lang="en-US" altLang="ko-KR" sz="1463" b="1">
                <a:solidFill>
                  <a:srgbClr val="00B0F0"/>
                </a:solidFill>
                <a:latin typeface="+mn-ea"/>
              </a:rPr>
              <a:t>[</a:t>
            </a:r>
            <a:r>
              <a:rPr lang="ko-KR" altLang="en-US" sz="1463" b="1">
                <a:solidFill>
                  <a:srgbClr val="00B0F0"/>
                </a:solidFill>
                <a:latin typeface="+mn-ea"/>
              </a:rPr>
              <a:t>경로</a:t>
            </a:r>
            <a:r>
              <a:rPr lang="en-US" altLang="ko-KR" sz="1463" b="1">
                <a:solidFill>
                  <a:srgbClr val="00B0F0"/>
                </a:solidFill>
                <a:latin typeface="+mn-ea"/>
              </a:rPr>
              <a:t>]</a:t>
            </a:r>
            <a:r>
              <a:rPr lang="ko-KR" altLang="en-US" sz="1463" b="1">
                <a:solidFill>
                  <a:srgbClr val="00B0F0"/>
                </a:solidFill>
                <a:latin typeface="+mn-ea"/>
              </a:rPr>
              <a:t> </a:t>
            </a:r>
            <a:r>
              <a:rPr lang="en-US" altLang="ko-KR" sz="1463" b="1">
                <a:solidFill>
                  <a:srgbClr val="00B0F0"/>
                </a:solidFill>
                <a:latin typeface="+mn-ea"/>
              </a:rPr>
              <a:t> </a:t>
            </a:r>
            <a:r>
              <a:rPr lang="ko-KR" altLang="en-US" sz="1463" b="1">
                <a:solidFill>
                  <a:srgbClr val="00B0F0"/>
                </a:solidFill>
                <a:latin typeface="+mn-ea"/>
              </a:rPr>
              <a:t>영웅스토리 접속 후 아래 프로그램에서 마일리지 승인</a:t>
            </a:r>
            <a:endParaRPr lang="en-US" altLang="ko-KR" sz="1463" b="1">
              <a:solidFill>
                <a:srgbClr val="00B0F0"/>
              </a:solidFill>
              <a:latin typeface="+mn-ea"/>
            </a:endParaRPr>
          </a:p>
          <a:p>
            <a:r>
              <a:rPr lang="en-US" altLang="ko-KR" sz="1463" b="1">
                <a:solidFill>
                  <a:srgbClr val="00B0F0"/>
                </a:solidFill>
                <a:latin typeface="+mn-ea"/>
              </a:rPr>
              <a:t>&gt;&gt; </a:t>
            </a:r>
            <a:r>
              <a:rPr lang="ko-KR" altLang="en-US" sz="1463" b="1">
                <a:solidFill>
                  <a:srgbClr val="00B0F0"/>
                </a:solidFill>
                <a:latin typeface="+mn-ea"/>
              </a:rPr>
              <a:t>학생종합관리</a:t>
            </a:r>
            <a:r>
              <a:rPr lang="en-US" altLang="ko-KR" sz="1463" b="1">
                <a:solidFill>
                  <a:srgbClr val="00B0F0"/>
                </a:solidFill>
                <a:latin typeface="+mn-ea"/>
              </a:rPr>
              <a:t>&gt;</a:t>
            </a:r>
            <a:r>
              <a:rPr lang="ko-KR" altLang="en-US" sz="1463" b="1">
                <a:solidFill>
                  <a:srgbClr val="00B0F0"/>
                </a:solidFill>
                <a:latin typeface="+mn-ea"/>
              </a:rPr>
              <a:t>학생마일리지관리</a:t>
            </a:r>
            <a:endParaRPr lang="en-US" altLang="ko-KR" sz="1463" b="1">
              <a:solidFill>
                <a:srgbClr val="00B0F0"/>
              </a:solidFill>
              <a:latin typeface="+mn-ea"/>
            </a:endParaRPr>
          </a:p>
          <a:p>
            <a:endParaRPr lang="en-US" altLang="ko-KR" sz="853">
              <a:latin typeface="+mn-ea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653937" y="703478"/>
            <a:ext cx="5561125" cy="3548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706" b="1">
                <a:latin typeface="+mn-ea"/>
              </a:rPr>
              <a:t>1) </a:t>
            </a:r>
            <a:r>
              <a:rPr lang="ko-KR" altLang="en-US" sz="1706" b="1">
                <a:latin typeface="+mn-ea"/>
              </a:rPr>
              <a:t>비교과 프로그램 수료 학생에게 </a:t>
            </a:r>
            <a:r>
              <a:rPr lang="ko-KR" altLang="en-US" sz="1706" b="1">
                <a:solidFill>
                  <a:srgbClr val="C00000"/>
                </a:solidFill>
                <a:latin typeface="+mn-ea"/>
              </a:rPr>
              <a:t>기본 마일리지 부여</a:t>
            </a:r>
            <a:endParaRPr lang="en-US" altLang="ko-KR" sz="1706" b="1">
              <a:solidFill>
                <a:srgbClr val="C00000"/>
              </a:solidFill>
              <a:latin typeface="+mn-e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3937" y="2202240"/>
            <a:ext cx="5572125" cy="304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381" b="1">
                <a:latin typeface="+mn-ea"/>
              </a:rPr>
              <a:t>① 학생마일리지 관리에서 승인</a:t>
            </a:r>
            <a:r>
              <a:rPr lang="en-US" altLang="ko-KR" sz="1381" b="1">
                <a:latin typeface="+mn-ea"/>
              </a:rPr>
              <a:t>/</a:t>
            </a:r>
            <a:r>
              <a:rPr lang="ko-KR" altLang="en-US" sz="1381" b="1">
                <a:latin typeface="+mn-ea"/>
              </a:rPr>
              <a:t>미승인 내역 조회 탭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5441" y="6961063"/>
            <a:ext cx="5572125" cy="942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81" b="1">
                <a:latin typeface="+mn-ea"/>
              </a:rPr>
              <a:t> </a:t>
            </a:r>
            <a:r>
              <a:rPr lang="ko-KR" altLang="en-US" sz="1381" b="1">
                <a:latin typeface="+mn-ea"/>
              </a:rPr>
              <a:t>가</a:t>
            </a:r>
            <a:r>
              <a:rPr lang="en-US" altLang="ko-KR" sz="1381" b="1">
                <a:latin typeface="+mn-ea"/>
              </a:rPr>
              <a:t>. </a:t>
            </a:r>
            <a:r>
              <a:rPr lang="ko-KR" altLang="en-US" sz="1381" b="1">
                <a:latin typeface="+mn-ea"/>
              </a:rPr>
              <a:t>부서에서 개설한 비교과 프로그램 수료 학생 목록이 조회됨</a:t>
            </a:r>
            <a:r>
              <a:rPr lang="en-US" altLang="ko-KR" sz="1381" b="1">
                <a:latin typeface="+mn-ea"/>
              </a:rPr>
              <a:t>. </a:t>
            </a:r>
          </a:p>
          <a:p>
            <a:r>
              <a:rPr lang="ko-KR" altLang="en-US" sz="1381" b="1">
                <a:latin typeface="+mn-ea"/>
              </a:rPr>
              <a:t> 나</a:t>
            </a:r>
            <a:r>
              <a:rPr lang="en-US" altLang="ko-KR" sz="1381" b="1">
                <a:latin typeface="+mn-ea"/>
              </a:rPr>
              <a:t>. </a:t>
            </a:r>
            <a:r>
              <a:rPr lang="ko-KR" altLang="en-US" sz="1381" b="1">
                <a:latin typeface="+mn-ea"/>
              </a:rPr>
              <a:t>마일리지 미승인 학생 중 승인 대상 학생 체크 후 </a:t>
            </a:r>
            <a:endParaRPr lang="en-US" altLang="ko-KR" sz="1381" b="1">
              <a:latin typeface="+mn-ea"/>
            </a:endParaRPr>
          </a:p>
          <a:p>
            <a:r>
              <a:rPr lang="en-US" altLang="ko-KR" sz="1381" b="1">
                <a:latin typeface="+mn-ea"/>
              </a:rPr>
              <a:t>     </a:t>
            </a:r>
            <a:r>
              <a:rPr lang="ko-KR" altLang="en-US" sz="1381" b="1">
                <a:latin typeface="+mn-ea"/>
              </a:rPr>
              <a:t>상단에서 승인으로 선택하고 </a:t>
            </a:r>
            <a:r>
              <a:rPr lang="en-US" altLang="ko-KR" sz="1381" b="1">
                <a:latin typeface="+mn-ea"/>
              </a:rPr>
              <a:t>[</a:t>
            </a:r>
            <a:r>
              <a:rPr lang="ko-KR" altLang="en-US" sz="1381" b="1">
                <a:latin typeface="+mn-ea"/>
              </a:rPr>
              <a:t>상태변경</a:t>
            </a:r>
            <a:r>
              <a:rPr lang="en-US" altLang="ko-KR" sz="1381" b="1">
                <a:latin typeface="+mn-ea"/>
              </a:rPr>
              <a:t>]</a:t>
            </a:r>
            <a:r>
              <a:rPr lang="ko-KR" altLang="en-US" sz="1381" b="1">
                <a:latin typeface="+mn-ea"/>
              </a:rPr>
              <a:t>버튼 클릭 </a:t>
            </a:r>
            <a:endParaRPr lang="en-US" altLang="ko-KR" sz="1381" b="1">
              <a:latin typeface="+mn-ea"/>
            </a:endParaRPr>
          </a:p>
          <a:p>
            <a:r>
              <a:rPr lang="en-US" altLang="ko-KR" sz="1381" b="1">
                <a:latin typeface="+mn-ea"/>
              </a:rPr>
              <a:t> </a:t>
            </a:r>
            <a:r>
              <a:rPr lang="ko-KR" altLang="en-US" sz="1381" b="1">
                <a:latin typeface="+mn-ea"/>
              </a:rPr>
              <a:t>다</a:t>
            </a:r>
            <a:r>
              <a:rPr lang="en-US" altLang="ko-KR" sz="1381" b="1">
                <a:latin typeface="+mn-ea"/>
              </a:rPr>
              <a:t>. </a:t>
            </a:r>
            <a:r>
              <a:rPr lang="ko-KR" altLang="en-US" sz="1381" b="1">
                <a:latin typeface="+mn-ea"/>
              </a:rPr>
              <a:t>학생 목록의 승인 상태 확인</a:t>
            </a:r>
            <a:endParaRPr lang="en-US" altLang="ko-KR" sz="1381" b="1">
              <a:latin typeface="+mn-ea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2588865"/>
            <a:ext cx="5981700" cy="4070453"/>
          </a:xfrm>
          <a:prstGeom prst="rect">
            <a:avLst/>
          </a:prstGeom>
        </p:spPr>
      </p:pic>
      <p:sp>
        <p:nvSpPr>
          <p:cNvPr id="11" name="직사각형 10"/>
          <p:cNvSpPr/>
          <p:nvPr/>
        </p:nvSpPr>
        <p:spPr>
          <a:xfrm>
            <a:off x="1569924" y="4809206"/>
            <a:ext cx="1338376" cy="47399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63"/>
          </a:p>
        </p:txBody>
      </p:sp>
      <p:sp>
        <p:nvSpPr>
          <p:cNvPr id="15" name="직사각형 14"/>
          <p:cNvSpPr/>
          <p:nvPr/>
        </p:nvSpPr>
        <p:spPr>
          <a:xfrm>
            <a:off x="1569924" y="5837906"/>
            <a:ext cx="1008176" cy="44859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63"/>
          </a:p>
        </p:txBody>
      </p:sp>
    </p:spTree>
    <p:extLst>
      <p:ext uri="{BB962C8B-B14F-4D97-AF65-F5344CB8AC3E}">
        <p14:creationId xmlns:p14="http://schemas.microsoft.com/office/powerpoint/2010/main" val="277910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38" y="313468"/>
            <a:ext cx="5572125" cy="1374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788" b="1">
                <a:latin typeface="+mn-ea"/>
              </a:rPr>
              <a:t>2) </a:t>
            </a:r>
            <a:r>
              <a:rPr lang="ko-KR" altLang="en-US" sz="1788" b="1">
                <a:latin typeface="+mn-ea"/>
              </a:rPr>
              <a:t>비교과프로그램 수료 학생 중 우수학생에게 </a:t>
            </a:r>
            <a:endParaRPr lang="en-US" altLang="ko-KR" sz="1788" b="1">
              <a:latin typeface="+mn-ea"/>
            </a:endParaRPr>
          </a:p>
          <a:p>
            <a:r>
              <a:rPr lang="en-US" altLang="ko-KR" sz="1788" b="1">
                <a:solidFill>
                  <a:srgbClr val="C00000"/>
                </a:solidFill>
                <a:latin typeface="+mn-ea"/>
              </a:rPr>
              <a:t>   </a:t>
            </a:r>
            <a:r>
              <a:rPr lang="ko-KR" altLang="en-US" sz="1788" b="1">
                <a:solidFill>
                  <a:srgbClr val="C00000"/>
                </a:solidFill>
                <a:latin typeface="+mn-ea"/>
              </a:rPr>
              <a:t>추가 마일리지 </a:t>
            </a:r>
            <a:r>
              <a:rPr lang="ko-KR" altLang="en-US" sz="1788" b="1" smtClean="0">
                <a:solidFill>
                  <a:srgbClr val="C00000"/>
                </a:solidFill>
                <a:latin typeface="+mn-ea"/>
              </a:rPr>
              <a:t>부여</a:t>
            </a:r>
            <a:r>
              <a:rPr lang="en-US" altLang="ko-KR" sz="1788" b="1" smtClean="0">
                <a:solidFill>
                  <a:srgbClr val="C00000"/>
                </a:solidFill>
                <a:latin typeface="+mn-ea"/>
              </a:rPr>
              <a:t>-</a:t>
            </a:r>
            <a:r>
              <a:rPr lang="ko-KR" altLang="en-US" sz="1788" b="1" smtClean="0">
                <a:solidFill>
                  <a:srgbClr val="C00000"/>
                </a:solidFill>
                <a:latin typeface="+mn-ea"/>
              </a:rPr>
              <a:t>마일리지 신청</a:t>
            </a:r>
            <a:endParaRPr lang="en-US" altLang="ko-KR" sz="1788" b="1">
              <a:solidFill>
                <a:srgbClr val="C00000"/>
              </a:solidFill>
              <a:latin typeface="+mn-ea"/>
            </a:endParaRPr>
          </a:p>
          <a:p>
            <a:endParaRPr lang="en-US" altLang="ko-KR" sz="853">
              <a:latin typeface="+mn-ea"/>
            </a:endParaRPr>
          </a:p>
          <a:p>
            <a:r>
              <a:rPr lang="ko-KR" altLang="en-US" sz="1300" b="1">
                <a:solidFill>
                  <a:schemeClr val="accent2">
                    <a:lumMod val="75000"/>
                  </a:schemeClr>
                </a:solidFill>
                <a:latin typeface="+mn-ea"/>
              </a:rPr>
              <a:t>◎ 추가 마일리지란</a:t>
            </a:r>
            <a:r>
              <a:rPr lang="en-US" altLang="ko-KR" sz="1300" b="1">
                <a:solidFill>
                  <a:schemeClr val="accent2">
                    <a:lumMod val="75000"/>
                  </a:schemeClr>
                </a:solidFill>
                <a:latin typeface="+mn-ea"/>
              </a:rPr>
              <a:t>?</a:t>
            </a:r>
          </a:p>
          <a:p>
            <a:r>
              <a:rPr lang="ko-KR" altLang="en-US" sz="1300" b="1">
                <a:solidFill>
                  <a:srgbClr val="0070C0"/>
                </a:solidFill>
                <a:latin typeface="+mn-ea"/>
              </a:rPr>
              <a:t>    </a:t>
            </a:r>
            <a:r>
              <a:rPr lang="ko-KR" altLang="en-US" sz="1300" b="1">
                <a:solidFill>
                  <a:srgbClr val="00B0F0"/>
                </a:solidFill>
                <a:latin typeface="+mn-ea"/>
              </a:rPr>
              <a:t>프로그램 특성상 수상자 또는 과제 우수자에 대해 가산점 부여가 </a:t>
            </a:r>
            <a:endParaRPr lang="en-US" altLang="ko-KR" sz="1300" b="1">
              <a:solidFill>
                <a:srgbClr val="00B0F0"/>
              </a:solidFill>
              <a:latin typeface="+mn-ea"/>
            </a:endParaRPr>
          </a:p>
          <a:p>
            <a:r>
              <a:rPr lang="en-US" altLang="ko-KR" sz="1300" b="1">
                <a:solidFill>
                  <a:srgbClr val="00B0F0"/>
                </a:solidFill>
                <a:latin typeface="+mn-ea"/>
              </a:rPr>
              <a:t>    </a:t>
            </a:r>
            <a:r>
              <a:rPr lang="ko-KR" altLang="en-US" sz="1300" b="1">
                <a:solidFill>
                  <a:srgbClr val="00B0F0"/>
                </a:solidFill>
                <a:latin typeface="+mn-ea"/>
              </a:rPr>
              <a:t>필요한 경우 정해진 범위 내에서 추가 마일리지 부여 가능</a:t>
            </a:r>
            <a:endParaRPr lang="en-US" altLang="ko-KR" sz="1300">
              <a:latin typeface="+mn-ea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1509380"/>
              </p:ext>
            </p:extLst>
          </p:nvPr>
        </p:nvGraphicFramePr>
        <p:xfrm>
          <a:off x="869053" y="1668156"/>
          <a:ext cx="5136044" cy="1570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6043">
                  <a:extLst>
                    <a:ext uri="{9D8B030D-6E8A-4147-A177-3AD203B41FA5}">
                      <a16:colId xmlns:a16="http://schemas.microsoft.com/office/drawing/2014/main" val="739146214"/>
                    </a:ext>
                  </a:extLst>
                </a:gridCol>
                <a:gridCol w="654119">
                  <a:extLst>
                    <a:ext uri="{9D8B030D-6E8A-4147-A177-3AD203B41FA5}">
                      <a16:colId xmlns:a16="http://schemas.microsoft.com/office/drawing/2014/main" val="2734106821"/>
                    </a:ext>
                  </a:extLst>
                </a:gridCol>
                <a:gridCol w="3835882">
                  <a:extLst>
                    <a:ext uri="{9D8B030D-6E8A-4147-A177-3AD203B41FA5}">
                      <a16:colId xmlns:a16="http://schemas.microsoft.com/office/drawing/2014/main" val="1648443998"/>
                    </a:ext>
                  </a:extLst>
                </a:gridCol>
              </a:tblGrid>
              <a:tr h="3013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smtClean="0">
                          <a:solidFill>
                            <a:schemeClr val="tx1"/>
                          </a:solidFill>
                        </a:rPr>
                        <a:t>TYPE</a:t>
                      </a:r>
                      <a:endParaRPr lang="ko-KR" altLang="en-US" sz="110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smtClean="0">
                          <a:solidFill>
                            <a:schemeClr val="tx1"/>
                          </a:solidFill>
                        </a:rPr>
                        <a:t>가산점</a:t>
                      </a:r>
                      <a:endParaRPr lang="ko-KR" altLang="en-US" sz="110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smtClean="0">
                          <a:solidFill>
                            <a:schemeClr val="tx1"/>
                          </a:solidFill>
                        </a:rPr>
                        <a:t>설명</a:t>
                      </a:r>
                      <a:endParaRPr lang="ko-KR" altLang="en-US" sz="110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5389777"/>
                  </a:ext>
                </a:extLst>
              </a:tr>
              <a:tr h="44997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b="1" smtClean="0">
                          <a:solidFill>
                            <a:schemeClr val="tx1"/>
                          </a:solidFill>
                        </a:rPr>
                        <a:t>A-TYPE</a:t>
                      </a:r>
                      <a:endParaRPr lang="ko-KR" altLang="en-US" sz="1300" b="1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b="1" smtClean="0">
                          <a:solidFill>
                            <a:schemeClr val="tx1"/>
                          </a:solidFill>
                        </a:rPr>
                        <a:t>+10</a:t>
                      </a:r>
                      <a:endParaRPr lang="ko-KR" altLang="en-US" sz="1300" b="1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sz="1100" smtClean="0">
                          <a:solidFill>
                            <a:schemeClr val="tx1"/>
                          </a:solidFill>
                          <a:latin typeface="+mn-ea"/>
                        </a:rPr>
                        <a:t>ㆍ수상</a:t>
                      </a:r>
                      <a:r>
                        <a:rPr lang="en-US" altLang="ko-KR" sz="1100" smtClean="0">
                          <a:solidFill>
                            <a:schemeClr val="tx1"/>
                          </a:solidFill>
                          <a:latin typeface="+mn-ea"/>
                        </a:rPr>
                        <a:t>-</a:t>
                      </a:r>
                      <a:r>
                        <a:rPr lang="ko-KR" altLang="en-US" sz="1100" smtClean="0">
                          <a:solidFill>
                            <a:schemeClr val="tx1"/>
                          </a:solidFill>
                          <a:latin typeface="+mn-ea"/>
                        </a:rPr>
                        <a:t>장려상 </a:t>
                      </a:r>
                      <a:r>
                        <a:rPr lang="en-US" altLang="ko-KR" sz="1100" smtClean="0">
                          <a:solidFill>
                            <a:schemeClr val="tx1"/>
                          </a:solidFill>
                          <a:latin typeface="+mn-ea"/>
                        </a:rPr>
                        <a:t>(</a:t>
                      </a:r>
                      <a:r>
                        <a:rPr lang="ko-KR" altLang="en-US" sz="1100" smtClean="0">
                          <a:solidFill>
                            <a:schemeClr val="tx1"/>
                          </a:solidFill>
                          <a:latin typeface="+mn-ea"/>
                        </a:rPr>
                        <a:t>또는 그에 준하는 수상</a:t>
                      </a:r>
                      <a:r>
                        <a:rPr lang="en-US" altLang="ko-KR" sz="1100" smtClean="0">
                          <a:solidFill>
                            <a:schemeClr val="tx1"/>
                          </a:solidFill>
                          <a:latin typeface="+mn-ea"/>
                        </a:rPr>
                        <a:t>)</a:t>
                      </a:r>
                    </a:p>
                    <a:p>
                      <a:r>
                        <a:rPr lang="ko-KR" altLang="en-US" sz="1100" smtClean="0">
                          <a:solidFill>
                            <a:schemeClr val="tx1"/>
                          </a:solidFill>
                          <a:latin typeface="+mn-ea"/>
                        </a:rPr>
                        <a:t>ㆍ과제</a:t>
                      </a:r>
                      <a:r>
                        <a:rPr lang="en-US" altLang="ko-KR" sz="1100" smtClean="0">
                          <a:solidFill>
                            <a:schemeClr val="tx1"/>
                          </a:solidFill>
                          <a:latin typeface="+mn-ea"/>
                        </a:rPr>
                        <a:t>-</a:t>
                      </a:r>
                      <a:r>
                        <a:rPr lang="ko-KR" altLang="en-US" sz="1100" smtClean="0">
                          <a:solidFill>
                            <a:schemeClr val="tx1"/>
                          </a:solidFill>
                          <a:latin typeface="+mn-ea"/>
                        </a:rPr>
                        <a:t>기본 수준의 과제물 제출</a:t>
                      </a:r>
                      <a:endParaRPr lang="ko-KR" altLang="en-US" sz="110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61101557"/>
                  </a:ext>
                </a:extLst>
              </a:tr>
              <a:tr h="408623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b="1" smtClean="0">
                          <a:solidFill>
                            <a:schemeClr val="tx1"/>
                          </a:solidFill>
                        </a:rPr>
                        <a:t>B-TYPE</a:t>
                      </a:r>
                      <a:endParaRPr lang="ko-KR" altLang="en-US" sz="1300" b="1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b="1" smtClean="0">
                          <a:solidFill>
                            <a:schemeClr val="tx1"/>
                          </a:solidFill>
                        </a:rPr>
                        <a:t>+20</a:t>
                      </a:r>
                      <a:endParaRPr lang="ko-KR" altLang="en-US" sz="1300" b="1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sz="1100" smtClean="0">
                          <a:solidFill>
                            <a:schemeClr val="tx1"/>
                          </a:solidFill>
                          <a:latin typeface="+mn-ea"/>
                        </a:rPr>
                        <a:t>ㆍ수상</a:t>
                      </a:r>
                      <a:r>
                        <a:rPr lang="en-US" altLang="ko-KR" sz="1100" smtClean="0">
                          <a:solidFill>
                            <a:schemeClr val="tx1"/>
                          </a:solidFill>
                          <a:latin typeface="+mn-ea"/>
                        </a:rPr>
                        <a:t>-</a:t>
                      </a:r>
                      <a:r>
                        <a:rPr lang="ko-KR" altLang="en-US" sz="1100" smtClean="0">
                          <a:solidFill>
                            <a:schemeClr val="tx1"/>
                          </a:solidFill>
                          <a:latin typeface="+mn-ea"/>
                        </a:rPr>
                        <a:t>우수상 </a:t>
                      </a:r>
                      <a:r>
                        <a:rPr lang="en-US" altLang="ko-KR" sz="1100" smtClean="0">
                          <a:solidFill>
                            <a:schemeClr val="tx1"/>
                          </a:solidFill>
                          <a:latin typeface="+mn-ea"/>
                        </a:rPr>
                        <a:t>(</a:t>
                      </a:r>
                      <a:r>
                        <a:rPr lang="ko-KR" altLang="en-US" sz="1100" smtClean="0">
                          <a:solidFill>
                            <a:schemeClr val="tx1"/>
                          </a:solidFill>
                          <a:latin typeface="+mn-ea"/>
                        </a:rPr>
                        <a:t>또는 그에 준하는 수상</a:t>
                      </a:r>
                      <a:r>
                        <a:rPr lang="en-US" altLang="ko-KR" sz="1100" smtClean="0">
                          <a:solidFill>
                            <a:schemeClr val="tx1"/>
                          </a:solidFill>
                          <a:latin typeface="+mn-ea"/>
                        </a:rPr>
                        <a:t>)</a:t>
                      </a:r>
                    </a:p>
                    <a:p>
                      <a:r>
                        <a:rPr lang="ko-KR" altLang="en-US" sz="1100" smtClean="0">
                          <a:solidFill>
                            <a:schemeClr val="tx1"/>
                          </a:solidFill>
                          <a:latin typeface="+mn-ea"/>
                        </a:rPr>
                        <a:t>ㆍ과제</a:t>
                      </a:r>
                      <a:r>
                        <a:rPr lang="en-US" altLang="ko-KR" sz="1100" smtClean="0">
                          <a:solidFill>
                            <a:schemeClr val="tx1"/>
                          </a:solidFill>
                          <a:latin typeface="+mn-ea"/>
                        </a:rPr>
                        <a:t>-</a:t>
                      </a:r>
                      <a:r>
                        <a:rPr lang="ko-KR" altLang="en-US" sz="1100" smtClean="0">
                          <a:solidFill>
                            <a:schemeClr val="tx1"/>
                          </a:solidFill>
                          <a:latin typeface="+mn-ea"/>
                        </a:rPr>
                        <a:t>다른 학생</a:t>
                      </a:r>
                      <a:r>
                        <a:rPr lang="en-US" altLang="ko-KR" sz="1100" smtClean="0">
                          <a:solidFill>
                            <a:schemeClr val="tx1"/>
                          </a:solidFill>
                          <a:latin typeface="+mn-ea"/>
                        </a:rPr>
                        <a:t>(</a:t>
                      </a:r>
                      <a:r>
                        <a:rPr lang="ko-KR" altLang="en-US" sz="1100" smtClean="0">
                          <a:solidFill>
                            <a:schemeClr val="tx1"/>
                          </a:solidFill>
                          <a:latin typeface="+mn-ea"/>
                        </a:rPr>
                        <a:t>팀</a:t>
                      </a:r>
                      <a:r>
                        <a:rPr lang="en-US" altLang="ko-KR" sz="1100" smtClean="0">
                          <a:solidFill>
                            <a:schemeClr val="tx1"/>
                          </a:solidFill>
                          <a:latin typeface="+mn-ea"/>
                        </a:rPr>
                        <a:t>)</a:t>
                      </a:r>
                      <a:r>
                        <a:rPr lang="ko-KR" altLang="en-US" sz="1100" smtClean="0">
                          <a:solidFill>
                            <a:schemeClr val="tx1"/>
                          </a:solidFill>
                          <a:latin typeface="+mn-ea"/>
                        </a:rPr>
                        <a:t>에 비해 우수한 과제물</a:t>
                      </a:r>
                      <a:r>
                        <a:rPr lang="en-US" altLang="ko-KR" sz="1100" smtClean="0">
                          <a:solidFill>
                            <a:schemeClr val="tx1"/>
                          </a:solidFill>
                          <a:latin typeface="+mn-ea"/>
                        </a:rPr>
                        <a:t> </a:t>
                      </a:r>
                      <a:r>
                        <a:rPr lang="ko-KR" altLang="en-US" sz="1100" smtClean="0">
                          <a:solidFill>
                            <a:schemeClr val="tx1"/>
                          </a:solidFill>
                          <a:latin typeface="+mn-ea"/>
                        </a:rPr>
                        <a:t>제출</a:t>
                      </a:r>
                      <a:endParaRPr lang="ko-KR" altLang="en-US" sz="110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89052454"/>
                  </a:ext>
                </a:extLst>
              </a:tr>
              <a:tr h="408623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b="1" smtClean="0">
                          <a:solidFill>
                            <a:schemeClr val="tx1"/>
                          </a:solidFill>
                        </a:rPr>
                        <a:t>C-TYPE</a:t>
                      </a:r>
                      <a:endParaRPr lang="ko-KR" altLang="en-US" sz="1300" b="1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b="1" smtClean="0">
                          <a:solidFill>
                            <a:schemeClr val="tx1"/>
                          </a:solidFill>
                        </a:rPr>
                        <a:t>+30</a:t>
                      </a:r>
                      <a:endParaRPr lang="ko-KR" altLang="en-US" sz="1300" b="1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sz="1100" smtClean="0">
                          <a:solidFill>
                            <a:schemeClr val="tx1"/>
                          </a:solidFill>
                          <a:latin typeface="+mn-ea"/>
                        </a:rPr>
                        <a:t>ㆍ수상</a:t>
                      </a:r>
                      <a:r>
                        <a:rPr lang="en-US" altLang="ko-KR" sz="1100" smtClean="0">
                          <a:solidFill>
                            <a:schemeClr val="tx1"/>
                          </a:solidFill>
                          <a:latin typeface="+mn-ea"/>
                        </a:rPr>
                        <a:t>-</a:t>
                      </a:r>
                      <a:r>
                        <a:rPr lang="ko-KR" altLang="en-US" sz="1100" smtClean="0">
                          <a:solidFill>
                            <a:schemeClr val="tx1"/>
                          </a:solidFill>
                          <a:latin typeface="+mn-ea"/>
                        </a:rPr>
                        <a:t>최우수상 </a:t>
                      </a:r>
                      <a:r>
                        <a:rPr lang="en-US" altLang="ko-KR" sz="1100" smtClean="0">
                          <a:solidFill>
                            <a:schemeClr val="tx1"/>
                          </a:solidFill>
                          <a:latin typeface="+mn-ea"/>
                        </a:rPr>
                        <a:t>(</a:t>
                      </a:r>
                      <a:r>
                        <a:rPr lang="ko-KR" altLang="en-US" sz="1100" smtClean="0">
                          <a:solidFill>
                            <a:schemeClr val="tx1"/>
                          </a:solidFill>
                          <a:latin typeface="+mn-ea"/>
                        </a:rPr>
                        <a:t>또는 그에 준하는 수상</a:t>
                      </a:r>
                      <a:r>
                        <a:rPr lang="en-US" altLang="ko-KR" sz="1100" smtClean="0">
                          <a:solidFill>
                            <a:schemeClr val="tx1"/>
                          </a:solidFill>
                          <a:latin typeface="+mn-ea"/>
                        </a:rPr>
                        <a:t>)</a:t>
                      </a:r>
                    </a:p>
                    <a:p>
                      <a:r>
                        <a:rPr lang="ko-KR" altLang="en-US" sz="1100" smtClean="0">
                          <a:solidFill>
                            <a:schemeClr val="tx1"/>
                          </a:solidFill>
                          <a:latin typeface="+mn-ea"/>
                        </a:rPr>
                        <a:t>ㆍ과제</a:t>
                      </a:r>
                      <a:r>
                        <a:rPr lang="en-US" altLang="ko-KR" sz="1100" smtClean="0">
                          <a:solidFill>
                            <a:schemeClr val="tx1"/>
                          </a:solidFill>
                          <a:latin typeface="+mn-ea"/>
                        </a:rPr>
                        <a:t>-</a:t>
                      </a:r>
                      <a:r>
                        <a:rPr lang="ko-KR" altLang="en-US" sz="1100" smtClean="0">
                          <a:solidFill>
                            <a:schemeClr val="tx1"/>
                          </a:solidFill>
                          <a:latin typeface="+mn-ea"/>
                        </a:rPr>
                        <a:t>다른 학생</a:t>
                      </a:r>
                      <a:r>
                        <a:rPr lang="en-US" altLang="ko-KR" sz="1100" smtClean="0">
                          <a:solidFill>
                            <a:schemeClr val="tx1"/>
                          </a:solidFill>
                          <a:latin typeface="+mn-ea"/>
                        </a:rPr>
                        <a:t>(</a:t>
                      </a:r>
                      <a:r>
                        <a:rPr lang="ko-KR" altLang="en-US" sz="1100" smtClean="0">
                          <a:solidFill>
                            <a:schemeClr val="tx1"/>
                          </a:solidFill>
                          <a:latin typeface="+mn-ea"/>
                        </a:rPr>
                        <a:t>팀</a:t>
                      </a:r>
                      <a:r>
                        <a:rPr lang="en-US" altLang="ko-KR" sz="1100" smtClean="0">
                          <a:solidFill>
                            <a:schemeClr val="tx1"/>
                          </a:solidFill>
                          <a:latin typeface="+mn-ea"/>
                        </a:rPr>
                        <a:t>)</a:t>
                      </a:r>
                      <a:r>
                        <a:rPr lang="ko-KR" altLang="en-US" sz="1100" smtClean="0">
                          <a:solidFill>
                            <a:schemeClr val="tx1"/>
                          </a:solidFill>
                          <a:latin typeface="+mn-ea"/>
                        </a:rPr>
                        <a:t>에 비해 월등하게 우수한 과제물</a:t>
                      </a:r>
                      <a:r>
                        <a:rPr lang="en-US" altLang="ko-KR" sz="1100" smtClean="0">
                          <a:solidFill>
                            <a:schemeClr val="tx1"/>
                          </a:solidFill>
                          <a:latin typeface="+mn-ea"/>
                        </a:rPr>
                        <a:t> </a:t>
                      </a:r>
                      <a:r>
                        <a:rPr lang="ko-KR" altLang="en-US" sz="1100" smtClean="0">
                          <a:solidFill>
                            <a:schemeClr val="tx1"/>
                          </a:solidFill>
                          <a:latin typeface="+mn-ea"/>
                        </a:rPr>
                        <a:t>제출</a:t>
                      </a:r>
                      <a:endParaRPr lang="ko-KR" altLang="en-US" sz="1100">
                        <a:solidFill>
                          <a:schemeClr val="tx1"/>
                        </a:solidFill>
                      </a:endParaRPr>
                    </a:p>
                  </a:txBody>
                  <a:tcPr marL="74295" marR="74295" marT="37148" marB="3714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67674626"/>
                  </a:ext>
                </a:extLst>
              </a:tr>
            </a:tbl>
          </a:graphicData>
        </a:graphic>
      </p:graphicFrame>
      <p:sp>
        <p:nvSpPr>
          <p:cNvPr id="2" name="직사각형 1"/>
          <p:cNvSpPr/>
          <p:nvPr/>
        </p:nvSpPr>
        <p:spPr>
          <a:xfrm>
            <a:off x="783567" y="3274934"/>
            <a:ext cx="5357201" cy="767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63" b="1">
                <a:solidFill>
                  <a:srgbClr val="00B0F0"/>
                </a:solidFill>
                <a:latin typeface="+mn-ea"/>
              </a:rPr>
              <a:t>[</a:t>
            </a:r>
            <a:r>
              <a:rPr lang="ko-KR" altLang="en-US" sz="1463" b="1">
                <a:solidFill>
                  <a:srgbClr val="00B0F0"/>
                </a:solidFill>
                <a:latin typeface="+mn-ea"/>
              </a:rPr>
              <a:t>경로</a:t>
            </a:r>
            <a:r>
              <a:rPr lang="en-US" altLang="ko-KR" sz="1463" b="1">
                <a:solidFill>
                  <a:srgbClr val="00B0F0"/>
                </a:solidFill>
                <a:latin typeface="+mn-ea"/>
              </a:rPr>
              <a:t>]</a:t>
            </a:r>
            <a:r>
              <a:rPr lang="ko-KR" altLang="en-US" sz="1463" b="1">
                <a:solidFill>
                  <a:srgbClr val="00B0F0"/>
                </a:solidFill>
                <a:latin typeface="+mn-ea"/>
              </a:rPr>
              <a:t> </a:t>
            </a:r>
            <a:r>
              <a:rPr lang="en-US" altLang="ko-KR" sz="1463" b="1">
                <a:solidFill>
                  <a:srgbClr val="00B0F0"/>
                </a:solidFill>
                <a:latin typeface="+mn-ea"/>
              </a:rPr>
              <a:t> </a:t>
            </a:r>
            <a:r>
              <a:rPr lang="ko-KR" altLang="en-US" sz="1463" b="1">
                <a:solidFill>
                  <a:srgbClr val="00B0F0"/>
                </a:solidFill>
                <a:latin typeface="+mn-ea"/>
              </a:rPr>
              <a:t>영웅스토리 접속 후 아래 프로그램 추가마일리지 부여 </a:t>
            </a:r>
            <a:endParaRPr lang="en-US" altLang="ko-KR" sz="1463" b="1">
              <a:solidFill>
                <a:srgbClr val="00B0F0"/>
              </a:solidFill>
              <a:latin typeface="+mn-ea"/>
            </a:endParaRPr>
          </a:p>
          <a:p>
            <a:r>
              <a:rPr lang="en-US" altLang="ko-KR" sz="1463" b="1">
                <a:solidFill>
                  <a:srgbClr val="00B0F0"/>
                </a:solidFill>
                <a:latin typeface="+mn-ea"/>
              </a:rPr>
              <a:t>&gt;&gt; </a:t>
            </a:r>
            <a:r>
              <a:rPr lang="ko-KR" altLang="en-US" sz="1463" b="1">
                <a:solidFill>
                  <a:srgbClr val="00B0F0"/>
                </a:solidFill>
                <a:latin typeface="+mn-ea"/>
              </a:rPr>
              <a:t>비교과관리</a:t>
            </a:r>
            <a:r>
              <a:rPr lang="en-US" altLang="ko-KR" sz="1463" b="1">
                <a:solidFill>
                  <a:srgbClr val="00B0F0"/>
                </a:solidFill>
                <a:latin typeface="+mn-ea"/>
              </a:rPr>
              <a:t>&gt; </a:t>
            </a:r>
            <a:r>
              <a:rPr lang="ko-KR" altLang="en-US" sz="1463" b="1">
                <a:solidFill>
                  <a:srgbClr val="C00000"/>
                </a:solidFill>
                <a:latin typeface="+mn-ea"/>
              </a:rPr>
              <a:t>개인</a:t>
            </a:r>
            <a:r>
              <a:rPr lang="ko-KR" altLang="en-US" sz="1463" b="1">
                <a:solidFill>
                  <a:srgbClr val="00B0F0"/>
                </a:solidFill>
                <a:latin typeface="+mn-ea"/>
              </a:rPr>
              <a:t>비교과</a:t>
            </a:r>
            <a:r>
              <a:rPr lang="en-US" altLang="ko-KR" sz="1463" b="1">
                <a:solidFill>
                  <a:srgbClr val="00B0F0"/>
                </a:solidFill>
                <a:latin typeface="+mn-ea"/>
              </a:rPr>
              <a:t>&gt;</a:t>
            </a:r>
            <a:r>
              <a:rPr lang="ko-KR" altLang="en-US" sz="1463" b="1" smtClean="0">
                <a:solidFill>
                  <a:srgbClr val="00B0F0"/>
                </a:solidFill>
                <a:latin typeface="+mn-ea"/>
              </a:rPr>
              <a:t>개인비교과관리</a:t>
            </a:r>
            <a:endParaRPr lang="en-US" altLang="ko-KR" sz="1463" b="1">
              <a:solidFill>
                <a:srgbClr val="00B0F0"/>
              </a:solidFill>
              <a:latin typeface="+mn-ea"/>
            </a:endParaRPr>
          </a:p>
          <a:p>
            <a:r>
              <a:rPr lang="en-US" altLang="ko-KR" sz="1463" b="1">
                <a:solidFill>
                  <a:srgbClr val="00B0F0"/>
                </a:solidFill>
                <a:latin typeface="+mn-ea"/>
              </a:rPr>
              <a:t>&gt;&gt;</a:t>
            </a:r>
            <a:r>
              <a:rPr lang="ko-KR" altLang="en-US" sz="1463" b="1">
                <a:solidFill>
                  <a:srgbClr val="00B0F0"/>
                </a:solidFill>
                <a:latin typeface="+mn-ea"/>
              </a:rPr>
              <a:t> 비교과관리</a:t>
            </a:r>
            <a:r>
              <a:rPr lang="en-US" altLang="ko-KR" sz="1463" b="1">
                <a:solidFill>
                  <a:srgbClr val="00B0F0"/>
                </a:solidFill>
                <a:latin typeface="+mn-ea"/>
              </a:rPr>
              <a:t>&gt; </a:t>
            </a:r>
            <a:r>
              <a:rPr lang="ko-KR" altLang="en-US" sz="1463" b="1">
                <a:solidFill>
                  <a:srgbClr val="C00000"/>
                </a:solidFill>
                <a:latin typeface="+mn-ea"/>
              </a:rPr>
              <a:t>그룹</a:t>
            </a:r>
            <a:r>
              <a:rPr lang="ko-KR" altLang="en-US" sz="1463" b="1">
                <a:solidFill>
                  <a:srgbClr val="00B0F0"/>
                </a:solidFill>
                <a:latin typeface="+mn-ea"/>
              </a:rPr>
              <a:t>비교과</a:t>
            </a:r>
            <a:r>
              <a:rPr lang="en-US" altLang="ko-KR" sz="1463" b="1">
                <a:solidFill>
                  <a:srgbClr val="00B0F0"/>
                </a:solidFill>
                <a:latin typeface="+mn-ea"/>
              </a:rPr>
              <a:t>&gt;</a:t>
            </a:r>
            <a:r>
              <a:rPr lang="ko-KR" altLang="en-US" sz="1463" b="1" smtClean="0">
                <a:solidFill>
                  <a:srgbClr val="00B0F0"/>
                </a:solidFill>
                <a:latin typeface="+mn-ea"/>
              </a:rPr>
              <a:t>그룹비교과관리</a:t>
            </a:r>
            <a:endParaRPr lang="en-US" altLang="ko-KR" sz="1463" b="1" smtClean="0">
              <a:solidFill>
                <a:srgbClr val="00B0F0"/>
              </a:solidFill>
              <a:latin typeface="+mn-e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9414" y="7273124"/>
            <a:ext cx="5572125" cy="517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81" b="1">
                <a:latin typeface="+mn-ea"/>
              </a:rPr>
              <a:t> </a:t>
            </a:r>
            <a:r>
              <a:rPr lang="ko-KR" altLang="en-US" sz="1381" b="1">
                <a:latin typeface="+mn-ea"/>
              </a:rPr>
              <a:t>가</a:t>
            </a:r>
            <a:r>
              <a:rPr lang="en-US" altLang="ko-KR" sz="1381" b="1">
                <a:latin typeface="+mn-ea"/>
              </a:rPr>
              <a:t>. </a:t>
            </a:r>
            <a:r>
              <a:rPr lang="ko-KR" altLang="en-US" sz="1381" b="1">
                <a:latin typeface="+mn-ea"/>
              </a:rPr>
              <a:t>프로그램 하단 </a:t>
            </a:r>
            <a:r>
              <a:rPr lang="en-US" altLang="ko-KR" sz="1381" b="1">
                <a:latin typeface="+mn-ea"/>
              </a:rPr>
              <a:t>[</a:t>
            </a:r>
            <a:r>
              <a:rPr lang="ko-KR" altLang="en-US" sz="1381" b="1">
                <a:latin typeface="+mn-ea"/>
              </a:rPr>
              <a:t>추가마일리지</a:t>
            </a:r>
            <a:r>
              <a:rPr lang="en-US" altLang="ko-KR" sz="1381" b="1">
                <a:latin typeface="+mn-ea"/>
              </a:rPr>
              <a:t>]</a:t>
            </a:r>
            <a:r>
              <a:rPr lang="ko-KR" altLang="en-US" sz="1381" b="1">
                <a:latin typeface="+mn-ea"/>
              </a:rPr>
              <a:t>버튼 클릭</a:t>
            </a:r>
            <a:endParaRPr lang="en-US" altLang="ko-KR" sz="1381" b="1">
              <a:latin typeface="+mn-ea"/>
            </a:endParaRPr>
          </a:p>
          <a:p>
            <a:r>
              <a:rPr lang="en-US" altLang="ko-KR" sz="1381" b="1">
                <a:latin typeface="+mn-ea"/>
              </a:rPr>
              <a:t>     </a:t>
            </a:r>
            <a:r>
              <a:rPr lang="ko-KR" altLang="en-US" sz="1381" b="1" smtClean="0">
                <a:latin typeface="+mn-ea"/>
              </a:rPr>
              <a:t>가산점 </a:t>
            </a:r>
            <a:r>
              <a:rPr lang="ko-KR" altLang="en-US" sz="1381" b="1">
                <a:latin typeface="+mn-ea"/>
              </a:rPr>
              <a:t>구분과 추가마일리지 지급 사유 입력 후 </a:t>
            </a:r>
            <a:r>
              <a:rPr lang="en-US" altLang="ko-KR" sz="1381" b="1">
                <a:latin typeface="+mn-ea"/>
              </a:rPr>
              <a:t>[</a:t>
            </a:r>
            <a:r>
              <a:rPr lang="ko-KR" altLang="en-US" sz="1381" b="1">
                <a:latin typeface="+mn-ea"/>
              </a:rPr>
              <a:t>확인</a:t>
            </a:r>
            <a:r>
              <a:rPr lang="en-US" altLang="ko-KR" sz="1381" b="1">
                <a:latin typeface="+mn-ea"/>
              </a:rPr>
              <a:t>]</a:t>
            </a:r>
            <a:r>
              <a:rPr lang="ko-KR" altLang="en-US" sz="1381" b="1">
                <a:latin typeface="+mn-ea"/>
              </a:rPr>
              <a:t>버튼</a:t>
            </a:r>
            <a:endParaRPr lang="en-US" altLang="ko-KR" sz="1381" b="1">
              <a:latin typeface="+mn-e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6761" y="3979091"/>
            <a:ext cx="5572125" cy="304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381" b="1">
                <a:latin typeface="+mn-ea"/>
              </a:rPr>
              <a:t>① </a:t>
            </a:r>
            <a:r>
              <a:rPr lang="ko-KR" altLang="en-US" sz="1381" b="1" smtClean="0">
                <a:latin typeface="+mn-ea"/>
              </a:rPr>
              <a:t>참여자 수료처리 화면으로 들어가기</a:t>
            </a:r>
            <a:r>
              <a:rPr lang="en-US" altLang="ko-KR" sz="1381" b="1" smtClean="0">
                <a:latin typeface="+mn-ea"/>
              </a:rPr>
              <a:t>(</a:t>
            </a:r>
            <a:r>
              <a:rPr lang="ko-KR" altLang="en-US" sz="1381" b="1" smtClean="0">
                <a:latin typeface="+mn-ea"/>
              </a:rPr>
              <a:t>매뉴얼 페이지 </a:t>
            </a:r>
            <a:r>
              <a:rPr lang="en-US" altLang="ko-KR" sz="1381" b="1" smtClean="0">
                <a:latin typeface="+mn-ea"/>
              </a:rPr>
              <a:t>3 </a:t>
            </a:r>
            <a:r>
              <a:rPr lang="ko-KR" altLang="en-US" sz="1381" b="1" smtClean="0">
                <a:latin typeface="+mn-ea"/>
              </a:rPr>
              <a:t>참조</a:t>
            </a:r>
            <a:r>
              <a:rPr lang="en-US" altLang="ko-KR" sz="1381" b="1" smtClean="0">
                <a:latin typeface="+mn-ea"/>
              </a:rPr>
              <a:t>)</a:t>
            </a:r>
            <a:endParaRPr lang="ko-KR" altLang="en-US" sz="1381" b="1">
              <a:latin typeface="+mn-ea"/>
            </a:endParaRPr>
          </a:p>
        </p:txBody>
      </p:sp>
      <p:grpSp>
        <p:nvGrpSpPr>
          <p:cNvPr id="6" name="그룹 5"/>
          <p:cNvGrpSpPr/>
          <p:nvPr/>
        </p:nvGrpSpPr>
        <p:grpSpPr>
          <a:xfrm>
            <a:off x="776760" y="4300641"/>
            <a:ext cx="5572125" cy="2868144"/>
            <a:chOff x="776760" y="4300641"/>
            <a:chExt cx="5572125" cy="2868144"/>
          </a:xfrm>
        </p:grpSpPr>
        <p:pic>
          <p:nvPicPr>
            <p:cNvPr id="13" name="그림 1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69053" y="4300641"/>
              <a:ext cx="5452486" cy="2437582"/>
            </a:xfrm>
            <a:prstGeom prst="rect">
              <a:avLst/>
            </a:prstGeom>
            <a:ln w="25400">
              <a:noFill/>
            </a:ln>
          </p:spPr>
        </p:pic>
        <p:pic>
          <p:nvPicPr>
            <p:cNvPr id="10" name="그림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6760" y="6325348"/>
              <a:ext cx="5572125" cy="843437"/>
            </a:xfrm>
            <a:prstGeom prst="rect">
              <a:avLst/>
            </a:prstGeom>
          </p:spPr>
        </p:pic>
        <p:sp>
          <p:nvSpPr>
            <p:cNvPr id="14" name="직사각형 13"/>
            <p:cNvSpPr/>
            <p:nvPr/>
          </p:nvSpPr>
          <p:spPr>
            <a:xfrm>
              <a:off x="5767315" y="6845381"/>
              <a:ext cx="581570" cy="320585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63"/>
            </a:p>
          </p:txBody>
        </p:sp>
      </p:grpSp>
      <p:pic>
        <p:nvPicPr>
          <p:cNvPr id="3" name="그림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568" y="7852572"/>
            <a:ext cx="5537972" cy="1874858"/>
          </a:xfrm>
          <a:prstGeom prst="rect">
            <a:avLst/>
          </a:prstGeom>
        </p:spPr>
      </p:pic>
      <p:sp>
        <p:nvSpPr>
          <p:cNvPr id="16" name="직사각형 15"/>
          <p:cNvSpPr/>
          <p:nvPr/>
        </p:nvSpPr>
        <p:spPr>
          <a:xfrm>
            <a:off x="960324" y="8680494"/>
            <a:ext cx="1236776" cy="62860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63"/>
          </a:p>
        </p:txBody>
      </p:sp>
    </p:spTree>
    <p:extLst>
      <p:ext uri="{BB962C8B-B14F-4D97-AF65-F5344CB8AC3E}">
        <p14:creationId xmlns:p14="http://schemas.microsoft.com/office/powerpoint/2010/main" val="243994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5441" y="992910"/>
            <a:ext cx="5579621" cy="898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sz="1463" b="1">
              <a:solidFill>
                <a:srgbClr val="00B0F0"/>
              </a:solidFill>
              <a:latin typeface="+mn-ea"/>
            </a:endParaRPr>
          </a:p>
          <a:p>
            <a:r>
              <a:rPr lang="en-US" altLang="ko-KR" sz="1463" b="1">
                <a:solidFill>
                  <a:srgbClr val="00B0F0"/>
                </a:solidFill>
                <a:latin typeface="+mn-ea"/>
              </a:rPr>
              <a:t>[</a:t>
            </a:r>
            <a:r>
              <a:rPr lang="ko-KR" altLang="en-US" sz="1463" b="1">
                <a:solidFill>
                  <a:srgbClr val="00B0F0"/>
                </a:solidFill>
                <a:latin typeface="+mn-ea"/>
              </a:rPr>
              <a:t>경로</a:t>
            </a:r>
            <a:r>
              <a:rPr lang="en-US" altLang="ko-KR" sz="1463" b="1">
                <a:solidFill>
                  <a:srgbClr val="00B0F0"/>
                </a:solidFill>
                <a:latin typeface="+mn-ea"/>
              </a:rPr>
              <a:t>]</a:t>
            </a:r>
            <a:r>
              <a:rPr lang="ko-KR" altLang="en-US" sz="1463" b="1">
                <a:solidFill>
                  <a:srgbClr val="00B0F0"/>
                </a:solidFill>
                <a:latin typeface="+mn-ea"/>
              </a:rPr>
              <a:t> </a:t>
            </a:r>
            <a:r>
              <a:rPr lang="en-US" altLang="ko-KR" sz="1463" b="1">
                <a:solidFill>
                  <a:srgbClr val="00B0F0"/>
                </a:solidFill>
                <a:latin typeface="+mn-ea"/>
              </a:rPr>
              <a:t> </a:t>
            </a:r>
            <a:r>
              <a:rPr lang="ko-KR" altLang="en-US" sz="1463" b="1">
                <a:solidFill>
                  <a:srgbClr val="00B0F0"/>
                </a:solidFill>
                <a:latin typeface="+mn-ea"/>
              </a:rPr>
              <a:t>영웅스토리 접속 후 아래 프로그램에서 마일리지 승인</a:t>
            </a:r>
            <a:endParaRPr lang="en-US" altLang="ko-KR" sz="1463" b="1">
              <a:solidFill>
                <a:srgbClr val="00B0F0"/>
              </a:solidFill>
              <a:latin typeface="+mn-ea"/>
            </a:endParaRPr>
          </a:p>
          <a:p>
            <a:r>
              <a:rPr lang="en-US" altLang="ko-KR" sz="1463" b="1">
                <a:solidFill>
                  <a:srgbClr val="00B0F0"/>
                </a:solidFill>
                <a:latin typeface="+mn-ea"/>
              </a:rPr>
              <a:t>&gt;&gt; </a:t>
            </a:r>
            <a:r>
              <a:rPr lang="ko-KR" altLang="en-US" sz="1463" b="1">
                <a:solidFill>
                  <a:srgbClr val="00B0F0"/>
                </a:solidFill>
                <a:latin typeface="+mn-ea"/>
              </a:rPr>
              <a:t>학생종합관리</a:t>
            </a:r>
            <a:r>
              <a:rPr lang="en-US" altLang="ko-KR" sz="1463" b="1">
                <a:solidFill>
                  <a:srgbClr val="00B0F0"/>
                </a:solidFill>
                <a:latin typeface="+mn-ea"/>
              </a:rPr>
              <a:t>&gt;</a:t>
            </a:r>
            <a:r>
              <a:rPr lang="ko-KR" altLang="en-US" sz="1463" b="1">
                <a:solidFill>
                  <a:srgbClr val="00B0F0"/>
                </a:solidFill>
                <a:latin typeface="+mn-ea"/>
              </a:rPr>
              <a:t>학생마일리지관리</a:t>
            </a:r>
            <a:endParaRPr lang="en-US" altLang="ko-KR" sz="1463" b="1">
              <a:solidFill>
                <a:srgbClr val="00B0F0"/>
              </a:solidFill>
              <a:latin typeface="+mn-ea"/>
            </a:endParaRPr>
          </a:p>
          <a:p>
            <a:endParaRPr lang="en-US" altLang="ko-KR" sz="853">
              <a:latin typeface="+mn-ea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653937" y="533358"/>
            <a:ext cx="5561125" cy="5924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625" b="1">
                <a:latin typeface="+mn-ea"/>
              </a:rPr>
              <a:t>2) </a:t>
            </a:r>
            <a:r>
              <a:rPr lang="ko-KR" altLang="en-US" sz="1625" b="1">
                <a:latin typeface="+mn-ea"/>
              </a:rPr>
              <a:t>비교과프로그램 수료 학생 중 우수학생에게 </a:t>
            </a:r>
            <a:endParaRPr lang="en-US" altLang="ko-KR" sz="1625" b="1">
              <a:latin typeface="+mn-ea"/>
            </a:endParaRPr>
          </a:p>
          <a:p>
            <a:r>
              <a:rPr lang="en-US" altLang="ko-KR" sz="1625" b="1">
                <a:solidFill>
                  <a:srgbClr val="C00000"/>
                </a:solidFill>
                <a:latin typeface="+mn-ea"/>
              </a:rPr>
              <a:t>   </a:t>
            </a:r>
            <a:r>
              <a:rPr lang="ko-KR" altLang="en-US" sz="1625" b="1">
                <a:solidFill>
                  <a:srgbClr val="C00000"/>
                </a:solidFill>
                <a:latin typeface="+mn-ea"/>
              </a:rPr>
              <a:t>추가 마일리지 </a:t>
            </a:r>
            <a:r>
              <a:rPr lang="ko-KR" altLang="en-US" sz="1625" b="1" smtClean="0">
                <a:solidFill>
                  <a:srgbClr val="C00000"/>
                </a:solidFill>
                <a:latin typeface="+mn-ea"/>
              </a:rPr>
              <a:t>부여 </a:t>
            </a:r>
            <a:r>
              <a:rPr lang="en-US" altLang="ko-KR" sz="1625" b="1" smtClean="0">
                <a:solidFill>
                  <a:srgbClr val="C00000"/>
                </a:solidFill>
                <a:latin typeface="+mn-ea"/>
              </a:rPr>
              <a:t>– </a:t>
            </a:r>
            <a:r>
              <a:rPr lang="ko-KR" altLang="en-US" sz="1625" b="1" smtClean="0">
                <a:solidFill>
                  <a:srgbClr val="C00000"/>
                </a:solidFill>
                <a:latin typeface="+mn-ea"/>
              </a:rPr>
              <a:t>마일리지 승인</a:t>
            </a:r>
            <a:endParaRPr lang="en-US" altLang="ko-KR" sz="1625" b="1">
              <a:solidFill>
                <a:srgbClr val="C00000"/>
              </a:solidFill>
              <a:latin typeface="+mn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3937" y="2032120"/>
            <a:ext cx="5572125" cy="304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381" b="1">
                <a:latin typeface="+mn-ea"/>
              </a:rPr>
              <a:t>① 학생마일리지 관리에서 승인</a:t>
            </a:r>
            <a:r>
              <a:rPr lang="en-US" altLang="ko-KR" sz="1381" b="1">
                <a:latin typeface="+mn-ea"/>
              </a:rPr>
              <a:t>/</a:t>
            </a:r>
            <a:r>
              <a:rPr lang="ko-KR" altLang="en-US" sz="1381" b="1">
                <a:latin typeface="+mn-ea"/>
              </a:rPr>
              <a:t>미승인 내역 조회 탭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5441" y="6152291"/>
            <a:ext cx="5572125" cy="942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381" b="1">
                <a:latin typeface="+mn-ea"/>
              </a:rPr>
              <a:t> </a:t>
            </a:r>
            <a:r>
              <a:rPr lang="ko-KR" altLang="en-US" sz="1381" b="1">
                <a:latin typeface="+mn-ea"/>
              </a:rPr>
              <a:t>가</a:t>
            </a:r>
            <a:r>
              <a:rPr lang="en-US" altLang="ko-KR" sz="1381" b="1">
                <a:latin typeface="+mn-ea"/>
              </a:rPr>
              <a:t>. </a:t>
            </a:r>
            <a:r>
              <a:rPr lang="ko-KR" altLang="en-US" sz="1381" b="1">
                <a:latin typeface="+mn-ea"/>
              </a:rPr>
              <a:t>부서에서 부여한 추가마일리지 부여 학생 목록이 조회됨</a:t>
            </a:r>
            <a:r>
              <a:rPr lang="en-US" altLang="ko-KR" sz="1381" b="1">
                <a:latin typeface="+mn-ea"/>
              </a:rPr>
              <a:t>. </a:t>
            </a:r>
          </a:p>
          <a:p>
            <a:r>
              <a:rPr lang="ko-KR" altLang="en-US" sz="1381" b="1">
                <a:latin typeface="+mn-ea"/>
              </a:rPr>
              <a:t> 나</a:t>
            </a:r>
            <a:r>
              <a:rPr lang="en-US" altLang="ko-KR" sz="1381" b="1">
                <a:latin typeface="+mn-ea"/>
              </a:rPr>
              <a:t>. </a:t>
            </a:r>
            <a:r>
              <a:rPr lang="ko-KR" altLang="en-US" sz="1381" b="1">
                <a:latin typeface="+mn-ea"/>
              </a:rPr>
              <a:t>마일리지 미승인 학생 중 승인 대상 학생 체크 후 </a:t>
            </a:r>
            <a:endParaRPr lang="en-US" altLang="ko-KR" sz="1381" b="1">
              <a:latin typeface="+mn-ea"/>
            </a:endParaRPr>
          </a:p>
          <a:p>
            <a:r>
              <a:rPr lang="en-US" altLang="ko-KR" sz="1381" b="1">
                <a:latin typeface="+mn-ea"/>
              </a:rPr>
              <a:t>     </a:t>
            </a:r>
            <a:r>
              <a:rPr lang="ko-KR" altLang="en-US" sz="1381" b="1">
                <a:latin typeface="+mn-ea"/>
              </a:rPr>
              <a:t>상단에서 승인으로 선택하고 </a:t>
            </a:r>
            <a:r>
              <a:rPr lang="en-US" altLang="ko-KR" sz="1381" b="1">
                <a:latin typeface="+mn-ea"/>
              </a:rPr>
              <a:t>[</a:t>
            </a:r>
            <a:r>
              <a:rPr lang="ko-KR" altLang="en-US" sz="1381" b="1">
                <a:latin typeface="+mn-ea"/>
              </a:rPr>
              <a:t>상태변경</a:t>
            </a:r>
            <a:r>
              <a:rPr lang="en-US" altLang="ko-KR" sz="1381" b="1">
                <a:latin typeface="+mn-ea"/>
              </a:rPr>
              <a:t>]</a:t>
            </a:r>
            <a:r>
              <a:rPr lang="ko-KR" altLang="en-US" sz="1381" b="1">
                <a:latin typeface="+mn-ea"/>
              </a:rPr>
              <a:t>버튼 클릭 </a:t>
            </a:r>
            <a:endParaRPr lang="en-US" altLang="ko-KR" sz="1381" b="1">
              <a:latin typeface="+mn-ea"/>
            </a:endParaRPr>
          </a:p>
          <a:p>
            <a:r>
              <a:rPr lang="en-US" altLang="ko-KR" sz="1381" b="1">
                <a:latin typeface="+mn-ea"/>
              </a:rPr>
              <a:t> </a:t>
            </a:r>
            <a:r>
              <a:rPr lang="ko-KR" altLang="en-US" sz="1381" b="1">
                <a:latin typeface="+mn-ea"/>
              </a:rPr>
              <a:t>다</a:t>
            </a:r>
            <a:r>
              <a:rPr lang="en-US" altLang="ko-KR" sz="1381" b="1">
                <a:latin typeface="+mn-ea"/>
              </a:rPr>
              <a:t>. </a:t>
            </a:r>
            <a:r>
              <a:rPr lang="ko-KR" altLang="en-US" sz="1381" b="1">
                <a:latin typeface="+mn-ea"/>
              </a:rPr>
              <a:t>학생 목록의 승인 상태 확인</a:t>
            </a:r>
            <a:endParaRPr lang="en-US" altLang="ko-KR" sz="1381" b="1">
              <a:latin typeface="+mn-ea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253" y="2453238"/>
            <a:ext cx="5778500" cy="3425285"/>
          </a:xfrm>
          <a:prstGeom prst="rect">
            <a:avLst/>
          </a:prstGeom>
        </p:spPr>
      </p:pic>
      <p:sp>
        <p:nvSpPr>
          <p:cNvPr id="9" name="직사각형 8"/>
          <p:cNvSpPr/>
          <p:nvPr/>
        </p:nvSpPr>
        <p:spPr>
          <a:xfrm>
            <a:off x="1595324" y="4165880"/>
            <a:ext cx="1338376" cy="47399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63"/>
          </a:p>
        </p:txBody>
      </p:sp>
    </p:spTree>
    <p:extLst>
      <p:ext uri="{BB962C8B-B14F-4D97-AF65-F5344CB8AC3E}">
        <p14:creationId xmlns:p14="http://schemas.microsoft.com/office/powerpoint/2010/main" val="14687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1056</TotalTime>
  <Words>548</Words>
  <Application>Microsoft Office PowerPoint</Application>
  <PresentationFormat>A4 용지(210x297mm)</PresentationFormat>
  <Paragraphs>76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1" baseType="lpstr">
      <vt:lpstr>맑은 고딕</vt:lpstr>
      <vt:lpstr>Arial</vt:lpstr>
      <vt:lpstr>Calibri</vt:lpstr>
      <vt:lpstr>Calibri Light</vt:lpstr>
      <vt:lpstr>Office 테마</vt:lpstr>
      <vt:lpstr>비교과 프로그램  마일리지 제도 운영을 위한  영웅스토리 매뉴얼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그룹비교과 등록방법</dc:title>
  <dc:creator>DKU</dc:creator>
  <cp:lastModifiedBy>DB400T3A</cp:lastModifiedBy>
  <cp:revision>88</cp:revision>
  <cp:lastPrinted>2019-03-19T00:08:21Z</cp:lastPrinted>
  <dcterms:created xsi:type="dcterms:W3CDTF">2019-02-13T01:15:56Z</dcterms:created>
  <dcterms:modified xsi:type="dcterms:W3CDTF">2019-03-21T04:39:23Z</dcterms:modified>
</cp:coreProperties>
</file>