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72" r:id="rId3"/>
    <p:sldId id="284" r:id="rId4"/>
    <p:sldId id="285" r:id="rId5"/>
    <p:sldId id="286" r:id="rId6"/>
    <p:sldId id="283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2361" autoAdjust="0"/>
  </p:normalViewPr>
  <p:slideViewPr>
    <p:cSldViewPr>
      <p:cViewPr varScale="1">
        <p:scale>
          <a:sx n="106" d="100"/>
          <a:sy n="106" d="100"/>
        </p:scale>
        <p:origin x="19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99530-B874-4253-958D-1BD62DC1AD81}" type="datetimeFigureOut">
              <a:rPr lang="ko-KR" altLang="en-US" smtClean="0"/>
              <a:pPr/>
              <a:t>2018-08-28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2D6DC-714F-4F70-BFE2-0984BA66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2018-08-28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2018-08-28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2018-08-28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2018-08-28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2018-08-28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2018-08-28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2018-08-28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2018-08-28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2018-08-28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2018-08-28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2018-08-28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ADA1D-FB3F-4B53-BE08-E5B612D0D7E5}" type="datetimeFigureOut">
              <a:rPr lang="ko-KR" altLang="en-US" smtClean="0"/>
              <a:pPr/>
              <a:t>2018-08-28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48680"/>
            <a:ext cx="5849062" cy="583288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546681"/>
            <a:ext cx="9144000" cy="31784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800" b="1" dirty="0" smtClean="0">
                <a:solidFill>
                  <a:schemeClr val="accent4">
                    <a:lumMod val="75000"/>
                  </a:schemeClr>
                </a:solidFill>
              </a:rPr>
              <a:t>모바일 출석체크</a:t>
            </a:r>
            <a:r>
              <a:rPr lang="en-US" altLang="ko-KR" sz="48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altLang="ko-KR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ko-KR" altLang="en-US" sz="4800" b="1" dirty="0" smtClean="0">
                <a:solidFill>
                  <a:schemeClr val="accent4">
                    <a:lumMod val="75000"/>
                  </a:schemeClr>
                </a:solidFill>
              </a:rPr>
              <a:t>프로그램 이용방법 안내</a:t>
            </a:r>
            <a:r>
              <a:rPr lang="en-US" altLang="ko-KR" sz="48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altLang="ko-KR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altLang="ko-KR" sz="28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학생용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)</a:t>
            </a:r>
            <a:endParaRPr lang="ko-KR" alt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4849996"/>
            <a:ext cx="3225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>
                <a:solidFill>
                  <a:schemeClr val="accent4">
                    <a:lumMod val="75000"/>
                  </a:schemeClr>
                </a:solidFill>
              </a:rPr>
              <a:t>교 무 처   학 사 팀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395536" y="1196752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sz="2000" b="1" dirty="0" smtClean="0">
                <a:solidFill>
                  <a:srgbClr val="002060"/>
                </a:solidFill>
                <a:latin typeface="+mj-lt"/>
              </a:rPr>
              <a:t>모바일 출석체크 </a:t>
            </a:r>
            <a:r>
              <a:rPr lang="ko-KR" altLang="en-US" sz="2000" b="1" dirty="0">
                <a:solidFill>
                  <a:srgbClr val="002060"/>
                </a:solidFill>
                <a:latin typeface="+mj-lt"/>
              </a:rPr>
              <a:t>유의사항</a:t>
            </a:r>
          </a:p>
          <a:p>
            <a:pPr fontAlgn="base">
              <a:lnSpc>
                <a:spcPct val="150000"/>
              </a:lnSpc>
            </a:pPr>
            <a:r>
              <a:rPr lang="ko-KR" altLang="en-US" sz="1500" dirty="0" smtClean="0">
                <a:latin typeface="+mj-lt"/>
                <a:ea typeface="HY동녘M" pitchFamily="18" charset="-127"/>
              </a:rPr>
              <a:t>    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1. 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모바일 출석 체크를 위한 단국대학교 앱 다운로드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설치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) </a:t>
            </a:r>
            <a:endParaRPr lang="ko-KR" altLang="en-US" sz="1600" b="1" dirty="0">
              <a:solidFill>
                <a:srgbClr val="002060"/>
              </a:solidFill>
              <a:latin typeface="+mj-ea"/>
              <a:ea typeface="+mj-ea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b="1" dirty="0" smtClean="0">
                <a:latin typeface="+mj-ea"/>
                <a:ea typeface="+mj-ea"/>
              </a:rPr>
              <a:t>    </a:t>
            </a:r>
            <a:r>
              <a:rPr lang="en-US" altLang="ko-KR" sz="1600" b="1" dirty="0">
                <a:latin typeface="+mj-ea"/>
                <a:ea typeface="+mj-ea"/>
              </a:rPr>
              <a:t> </a:t>
            </a:r>
            <a:r>
              <a:rPr lang="en-US" altLang="ko-KR" sz="1600" b="1" dirty="0" smtClean="0">
                <a:latin typeface="+mj-ea"/>
                <a:ea typeface="+mj-ea"/>
              </a:rPr>
              <a:t> </a:t>
            </a:r>
            <a:r>
              <a:rPr lang="en-US" altLang="ko-KR" sz="1600" b="1" dirty="0" smtClean="0">
                <a:solidFill>
                  <a:srgbClr val="FF0000"/>
                </a:solidFill>
                <a:latin typeface="+mj-ea"/>
                <a:ea typeface="+mj-ea"/>
              </a:rPr>
              <a:t>* </a:t>
            </a:r>
            <a:r>
              <a:rPr lang="ko-KR" altLang="en-US" sz="1600" b="1" dirty="0" smtClean="0">
                <a:solidFill>
                  <a:srgbClr val="FF0000"/>
                </a:solidFill>
                <a:latin typeface="+mj-ea"/>
                <a:ea typeface="+mj-ea"/>
              </a:rPr>
              <a:t>앱 설치가 아닌 인터넷 단국대학교 홈페이지로 접속 시 출석체크 불가함</a:t>
            </a:r>
            <a:r>
              <a:rPr lang="en-US" altLang="ko-KR" sz="1600" b="1" dirty="0" smtClean="0">
                <a:solidFill>
                  <a:srgbClr val="FF0000"/>
                </a:solidFill>
                <a:latin typeface="+mj-ea"/>
                <a:ea typeface="+mj-ea"/>
              </a:rPr>
              <a:t>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b="1" dirty="0" smtClean="0">
                <a:latin typeface="+mj-ea"/>
                <a:ea typeface="+mj-ea"/>
              </a:rPr>
              <a:t>    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2. 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자동로그인 이용 시 출석체크 전 로그아웃 이후 재 접속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최초 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1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회에 한함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 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   3. 1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개의 휴대폰은 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1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명만 출석체크 가능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b="1" dirty="0" smtClean="0">
                <a:latin typeface="+mj-ea"/>
                <a:ea typeface="+mj-ea"/>
              </a:rPr>
              <a:t>    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4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. 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로그인 후 메뉴 </a:t>
            </a:r>
            <a:r>
              <a:rPr lang="ko-KR" altLang="en-US" sz="1600" b="1" dirty="0" smtClean="0">
                <a:solidFill>
                  <a:srgbClr val="0066FF"/>
                </a:solidFill>
                <a:latin typeface="+mj-ea"/>
                <a:ea typeface="+mj-ea"/>
              </a:rPr>
              <a:t>학사</a:t>
            </a:r>
            <a:r>
              <a:rPr lang="en-US" altLang="ko-KR" sz="1600" b="1" dirty="0" smtClean="0">
                <a:solidFill>
                  <a:srgbClr val="0066FF"/>
                </a:solidFill>
                <a:latin typeface="+mj-ea"/>
                <a:ea typeface="+mj-ea"/>
              </a:rPr>
              <a:t>/</a:t>
            </a:r>
            <a:r>
              <a:rPr lang="ko-KR" altLang="en-US" sz="1600" b="1" dirty="0" smtClean="0">
                <a:solidFill>
                  <a:srgbClr val="0066FF"/>
                </a:solidFill>
                <a:latin typeface="+mj-ea"/>
                <a:ea typeface="+mj-ea"/>
              </a:rPr>
              <a:t>행정     대단위출석체크</a:t>
            </a:r>
            <a:r>
              <a:rPr lang="ko-KR" altLang="en-US" sz="1600" b="1" dirty="0" smtClean="0">
                <a:latin typeface="+mj-ea"/>
                <a:ea typeface="+mj-ea"/>
              </a:rPr>
              <a:t>      </a:t>
            </a:r>
            <a:r>
              <a:rPr lang="ko-KR" altLang="en-US" sz="1600" b="1" dirty="0" smtClean="0">
                <a:solidFill>
                  <a:srgbClr val="0066FF"/>
                </a:solidFill>
                <a:latin typeface="+mj-ea"/>
                <a:ea typeface="+mj-ea"/>
              </a:rPr>
              <a:t>출석문자열입력 </a:t>
            </a:r>
            <a:r>
              <a:rPr lang="ko-KR" altLang="en-US" sz="1600" b="1" dirty="0" smtClean="0">
                <a:latin typeface="+mj-ea"/>
                <a:ea typeface="+mj-ea"/>
              </a:rPr>
              <a:t>     </a:t>
            </a:r>
            <a:r>
              <a:rPr lang="ko-KR" altLang="en-US" sz="1600" b="1" dirty="0" smtClean="0">
                <a:solidFill>
                  <a:srgbClr val="0066FF"/>
                </a:solidFill>
                <a:latin typeface="+mj-ea"/>
                <a:ea typeface="+mj-ea"/>
              </a:rPr>
              <a:t>출석체크</a:t>
            </a:r>
            <a:endParaRPr lang="en-US" altLang="ko-KR" sz="1600" b="1" dirty="0" smtClean="0">
              <a:solidFill>
                <a:srgbClr val="0066FF"/>
              </a:solidFill>
              <a:latin typeface="+mj-ea"/>
              <a:ea typeface="+mj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b="1" dirty="0">
                <a:solidFill>
                  <a:srgbClr val="0066FF"/>
                </a:solidFill>
                <a:latin typeface="+mj-ea"/>
                <a:ea typeface="+mj-ea"/>
              </a:rPr>
              <a:t> </a:t>
            </a:r>
            <a:r>
              <a:rPr lang="en-US" altLang="ko-KR" sz="1600" b="1" dirty="0" smtClean="0">
                <a:solidFill>
                  <a:srgbClr val="0066FF"/>
                </a:solidFill>
                <a:latin typeface="+mj-ea"/>
                <a:ea typeface="+mj-ea"/>
              </a:rPr>
              <a:t>   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5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. 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휴대폰 미 소지자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고장 및 분실 외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) 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출석 체크는 출석유효시간 이후 해당 학생의</a:t>
            </a:r>
            <a:endParaRPr lang="en-US" altLang="ko-KR" sz="1600" b="1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 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      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출석 여부를 담당 교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·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강사가 확인하여 출석체크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출석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, 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결석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, 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지각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 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   6. 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최종 출결 적용기준</a:t>
            </a:r>
            <a:r>
              <a:rPr lang="en-US" altLang="ko-KR" sz="1100" b="1" dirty="0" smtClean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100" b="1" dirty="0" smtClean="0">
                <a:solidFill>
                  <a:srgbClr val="002060"/>
                </a:solidFill>
                <a:latin typeface="+mj-ea"/>
                <a:ea typeface="+mj-ea"/>
              </a:rPr>
              <a:t>시스템에 조퇴 정보가 없으므로 지각으로 표시됨</a:t>
            </a:r>
            <a:r>
              <a:rPr lang="en-US" altLang="ko-KR" sz="1100" b="1" dirty="0" smtClean="0">
                <a:solidFill>
                  <a:srgbClr val="002060"/>
                </a:solidFill>
                <a:latin typeface="+mj-ea"/>
                <a:ea typeface="+mj-ea"/>
              </a:rPr>
              <a:t>)</a:t>
            </a:r>
          </a:p>
          <a:p>
            <a:pPr fontAlgn="base">
              <a:lnSpc>
                <a:spcPct val="200000"/>
              </a:lnSpc>
            </a:pPr>
            <a:r>
              <a:rPr lang="en-US" altLang="ko-KR" sz="15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500" dirty="0" smtClean="0">
                <a:latin typeface="HY동녘M" pitchFamily="18" charset="-127"/>
                <a:ea typeface="HY동녘M" pitchFamily="18" charset="-127"/>
              </a:rPr>
              <a:t>       </a:t>
            </a:r>
            <a:endParaRPr lang="ko-KR" altLang="en-US" sz="1500" dirty="0" smtClean="0">
              <a:latin typeface="HY동녘M" pitchFamily="18" charset="-127"/>
              <a:ea typeface="HY동녘M" pitchFamily="18" charset="-127"/>
            </a:endParaRPr>
          </a:p>
          <a:p>
            <a:pPr fontAlgn="base">
              <a:lnSpc>
                <a:spcPct val="200000"/>
              </a:lnSpc>
            </a:pPr>
            <a:r>
              <a:rPr lang="ko-KR" altLang="en-US" sz="1500" dirty="0" smtClean="0">
                <a:latin typeface="HY동녘M" pitchFamily="18" charset="-127"/>
                <a:ea typeface="HY동녘M" pitchFamily="18" charset="-127"/>
              </a:rPr>
              <a:t>    </a:t>
            </a:r>
          </a:p>
        </p:txBody>
      </p:sp>
      <p:sp>
        <p:nvSpPr>
          <p:cNvPr id="15" name="오른쪽 화살표 14"/>
          <p:cNvSpPr/>
          <p:nvPr/>
        </p:nvSpPr>
        <p:spPr>
          <a:xfrm>
            <a:off x="3419872" y="3284984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160407"/>
              </p:ext>
            </p:extLst>
          </p:nvPr>
        </p:nvGraphicFramePr>
        <p:xfrm>
          <a:off x="979858" y="4702662"/>
          <a:ext cx="6616478" cy="1102602"/>
        </p:xfrm>
        <a:graphic>
          <a:graphicData uri="http://schemas.openxmlformats.org/drawingml/2006/table">
            <a:tbl>
              <a:tblPr/>
              <a:tblGrid>
                <a:gridCol w="1517396">
                  <a:extLst>
                    <a:ext uri="{9D8B030D-6E8A-4147-A177-3AD203B41FA5}">
                      <a16:colId xmlns:a16="http://schemas.microsoft.com/office/drawing/2014/main" val="1576332914"/>
                    </a:ext>
                  </a:extLst>
                </a:gridCol>
                <a:gridCol w="1517396">
                  <a:extLst>
                    <a:ext uri="{9D8B030D-6E8A-4147-A177-3AD203B41FA5}">
                      <a16:colId xmlns:a16="http://schemas.microsoft.com/office/drawing/2014/main" val="3670560954"/>
                    </a:ext>
                  </a:extLst>
                </a:gridCol>
                <a:gridCol w="1517396">
                  <a:extLst>
                    <a:ext uri="{9D8B030D-6E8A-4147-A177-3AD203B41FA5}">
                      <a16:colId xmlns:a16="http://schemas.microsoft.com/office/drawing/2014/main" val="1237253184"/>
                    </a:ext>
                  </a:extLst>
                </a:gridCol>
                <a:gridCol w="2064290">
                  <a:extLst>
                    <a:ext uri="{9D8B030D-6E8A-4147-A177-3AD203B41FA5}">
                      <a16:colId xmlns:a16="http://schemas.microsoft.com/office/drawing/2014/main" val="3862578785"/>
                    </a:ext>
                  </a:extLst>
                </a:gridCol>
              </a:tblGrid>
              <a:tr h="262038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출석체크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(1</a:t>
                      </a: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회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000" b="1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출석체크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(2</a:t>
                      </a: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회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000" b="1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baseline="0" dirty="0" smtClean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적용</a:t>
                      </a:r>
                      <a:endParaRPr lang="ko-KR" altLang="en-US" sz="1000" b="1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비고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054433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지각과 조퇴가 각각 </a:t>
                      </a:r>
                      <a:r>
                        <a:rPr lang="en-US" altLang="ko-KR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회일 경우 </a:t>
                      </a:r>
                      <a:endParaRPr lang="en-US" altLang="ko-KR" sz="1000" b="1" kern="0" spc="-50" dirty="0" smtClean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결석 </a:t>
                      </a:r>
                      <a:r>
                        <a:rPr lang="en-US" altLang="ko-KR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회로 환산하며</a:t>
                      </a:r>
                      <a:r>
                        <a:rPr lang="en-US" altLang="ko-KR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강의 중 </a:t>
                      </a:r>
                      <a:endParaRPr lang="en-US" altLang="ko-KR" sz="1000" b="1" kern="0" spc="-50" dirty="0" smtClean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무단 퇴실 시 결석으로 간주함</a:t>
                      </a:r>
                      <a:r>
                        <a:rPr lang="en-US" altLang="ko-KR" sz="1000" b="1" kern="0" spc="-5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.</a:t>
                      </a:r>
                      <a:endParaRPr lang="ko-KR" altLang="en-US" sz="1000" b="1" kern="0" spc="-5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275779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지각</a:t>
                      </a:r>
                      <a:r>
                        <a:rPr lang="en-US" altLang="ko-KR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조퇴</a:t>
                      </a:r>
                      <a:r>
                        <a:rPr lang="en-US" altLang="ko-KR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000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493208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지각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444996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-5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결석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830952"/>
                  </a:ext>
                </a:extLst>
              </a:tr>
            </a:tbl>
          </a:graphicData>
        </a:graphic>
      </p:graphicFrame>
      <p:sp>
        <p:nvSpPr>
          <p:cNvPr id="9" name="오른쪽 화살표 8"/>
          <p:cNvSpPr/>
          <p:nvPr/>
        </p:nvSpPr>
        <p:spPr>
          <a:xfrm>
            <a:off x="5220072" y="3284984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오른쪽 화살표 9"/>
          <p:cNvSpPr/>
          <p:nvPr/>
        </p:nvSpPr>
        <p:spPr>
          <a:xfrm>
            <a:off x="7092280" y="3284984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" name="_x199229640" descr="EMB00002780b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155" y="116632"/>
            <a:ext cx="576064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51720" y="1822580"/>
            <a:ext cx="4392488" cy="45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ko-KR" altLang="en-US" b="1" dirty="0" smtClean="0">
                <a:solidFill>
                  <a:srgbClr val="FF0000"/>
                </a:solidFill>
              </a:rPr>
              <a:t>단국대학교 앱 로그인 후 학사</a:t>
            </a:r>
            <a:r>
              <a:rPr lang="en-US" altLang="ko-KR" b="1" dirty="0" smtClean="0">
                <a:solidFill>
                  <a:srgbClr val="FF0000"/>
                </a:solidFill>
              </a:rPr>
              <a:t>/</a:t>
            </a:r>
            <a:r>
              <a:rPr lang="ko-KR" altLang="en-US" b="1" dirty="0" smtClean="0">
                <a:solidFill>
                  <a:srgbClr val="FF0000"/>
                </a:solidFill>
              </a:rPr>
              <a:t>행정 선택 </a:t>
            </a:r>
            <a:endParaRPr lang="en-US" altLang="ko-KR" b="1" dirty="0" smtClean="0">
              <a:solidFill>
                <a:srgbClr val="FF0000"/>
              </a:solidFill>
            </a:endParaRPr>
          </a:p>
        </p:txBody>
      </p:sp>
      <p:sp>
        <p:nvSpPr>
          <p:cNvPr id="3" name="아래쪽 화살표 2"/>
          <p:cNvSpPr/>
          <p:nvPr/>
        </p:nvSpPr>
        <p:spPr>
          <a:xfrm>
            <a:off x="3347864" y="2348880"/>
            <a:ext cx="288032" cy="28803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" name="_x440949744" descr="EMB00002780b74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648"/>
            <a:ext cx="5760640" cy="668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655950" y="6237312"/>
            <a:ext cx="924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선택</a:t>
            </a:r>
            <a:endParaRPr lang="en-US" altLang="ko-KR" b="1" dirty="0" smtClean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오른쪽 화살표 2"/>
          <p:cNvSpPr/>
          <p:nvPr/>
        </p:nvSpPr>
        <p:spPr>
          <a:xfrm>
            <a:off x="4319972" y="6308374"/>
            <a:ext cx="3600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5" name="_x199234680" descr="EMB00002780b7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05" y="101842"/>
            <a:ext cx="6768752" cy="660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직사각형 15"/>
          <p:cNvSpPr/>
          <p:nvPr/>
        </p:nvSpPr>
        <p:spPr>
          <a:xfrm>
            <a:off x="1043608" y="4437112"/>
            <a:ext cx="3240360" cy="648072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오른쪽 화살표 2"/>
          <p:cNvSpPr/>
          <p:nvPr/>
        </p:nvSpPr>
        <p:spPr>
          <a:xfrm>
            <a:off x="4427984" y="4581128"/>
            <a:ext cx="504056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4912541" y="4571836"/>
            <a:ext cx="3187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출석문자열</a:t>
            </a:r>
            <a:r>
              <a:rPr lang="ko-KR" altLang="en-US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최대 </a:t>
            </a:r>
            <a:r>
              <a:rPr lang="en-US" altLang="ko-KR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자리 입력</a:t>
            </a:r>
            <a:endParaRPr lang="en-US" altLang="ko-KR" b="1" dirty="0" smtClean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4008" y="1124744"/>
            <a:ext cx="1278948" cy="384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60000"/>
                    <a:lumOff val="4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2</a:t>
            </a:r>
            <a:r>
              <a:rPr lang="ko-KR" altLang="en-US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학기</a:t>
            </a:r>
            <a:endParaRPr lang="en-US" altLang="ko-KR" sz="19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259632" y="1124744"/>
            <a:ext cx="1494972" cy="3847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2018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년</a:t>
            </a:r>
            <a:endParaRPr lang="ko-KR" alt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318503" y="3389637"/>
            <a:ext cx="1419774" cy="3847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20180903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" name="_x440950320" descr="EMB00002780b7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8"/>
            <a:ext cx="7200800" cy="617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사각형 12"/>
          <p:cNvSpPr/>
          <p:nvPr/>
        </p:nvSpPr>
        <p:spPr>
          <a:xfrm>
            <a:off x="899592" y="4797152"/>
            <a:ext cx="1296144" cy="504056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861004" y="4859868"/>
            <a:ext cx="1422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0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출석체크</a:t>
            </a:r>
            <a:endParaRPr lang="en-US" altLang="ko-KR" sz="2000" b="1" dirty="0" smtClean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오른쪽 화살표 2"/>
          <p:cNvSpPr/>
          <p:nvPr/>
        </p:nvSpPr>
        <p:spPr>
          <a:xfrm>
            <a:off x="2411760" y="4864514"/>
            <a:ext cx="43204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644008" y="1484784"/>
            <a:ext cx="1278948" cy="384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60000"/>
                    <a:lumOff val="4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2</a:t>
            </a:r>
            <a:r>
              <a:rPr lang="ko-KR" altLang="en-US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학기</a:t>
            </a:r>
            <a:endParaRPr lang="en-US" altLang="ko-KR" sz="19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132812" y="1460103"/>
            <a:ext cx="1494972" cy="3847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2018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년</a:t>
            </a:r>
            <a:endParaRPr lang="ko-KR" alt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355976" y="3980383"/>
            <a:ext cx="1419774" cy="3847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20180903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</TotalTime>
  <Words>209</Words>
  <Application>Microsoft Office PowerPoint</Application>
  <PresentationFormat>화면 슬라이드 쇼(4:3)</PresentationFormat>
  <Paragraphs>48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HY견고딕</vt:lpstr>
      <vt:lpstr>HY동녘M</vt:lpstr>
      <vt:lpstr>맑은 고딕</vt:lpstr>
      <vt:lpstr>Arial</vt:lpstr>
      <vt:lpstr>Office 테마</vt:lpstr>
      <vt:lpstr>모바일 출석체크 프로그램 이용방법 안내 (학생용)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Windows 사용자</cp:lastModifiedBy>
  <cp:revision>145</cp:revision>
  <dcterms:created xsi:type="dcterms:W3CDTF">2016-08-08T01:41:20Z</dcterms:created>
  <dcterms:modified xsi:type="dcterms:W3CDTF">2018-08-28T11:13:37Z</dcterms:modified>
</cp:coreProperties>
</file>