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73" r:id="rId4"/>
    <p:sldId id="277" r:id="rId5"/>
    <p:sldId id="283" r:id="rId6"/>
    <p:sldId id="278" r:id="rId7"/>
  </p:sldIdLst>
  <p:sldSz cx="12188825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CFFFF"/>
    <a:srgbClr val="99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08" autoAdjust="0"/>
  </p:normalViewPr>
  <p:slideViewPr>
    <p:cSldViewPr showGuides="1">
      <p:cViewPr varScale="1">
        <p:scale>
          <a:sx n="116" d="100"/>
          <a:sy n="116" d="100"/>
        </p:scale>
        <p:origin x="102" y="22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BDB7646E-8811-423A-9C42-2CBFADA00A96}" type="datetimeFigureOut">
              <a:rPr lang="en-US" altLang="ko-KR" smtClean="0"/>
              <a:t>3/21/2019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04360E59-1627-4404-ACC5-51C744AB0F27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solidFill>
                  <a:schemeClr val="tx1"/>
                </a:solidFill>
              </a:defRPr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solidFill>
                  <a:schemeClr val="tx1"/>
                </a:solidFill>
              </a:defRPr>
            </a:lvl1pPr>
          </a:lstStyle>
          <a:p>
            <a:pPr latinLnBrk="1"/>
            <a:fld id="{D677E230-58DD-43ED-96A1-552DDAB53532}" type="datetimeFigureOut">
              <a:pPr latinLnBrk="1"/>
              <a:t>2019-03-21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 편집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solidFill>
                  <a:schemeClr val="tx1"/>
                </a:solidFill>
              </a:defRPr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pPr latinLnBrk="1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atinLnBrk="1"/>
            <a:fld id="{841221E5-7225-48EB-A4EE-420E7BFCF705}" type="slidenum">
              <a:rPr lang="en-US" altLang="ko-KR" smtClean="0"/>
              <a:pPr latinLnBrk="1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070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atinLnBrk="1"/>
            <a:fld id="{841221E5-7225-48EB-A4EE-420E7BFCF705}" type="slidenum">
              <a:rPr lang="en-US" altLang="ko-KR" smtClean="0"/>
              <a:pPr latinLnBrk="1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6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atinLnBrk="1"/>
            <a:fld id="{841221E5-7225-48EB-A4EE-420E7BFCF705}" type="slidenum">
              <a:rPr lang="en-US" altLang="ko-KR" smtClean="0"/>
              <a:pPr latinLnBrk="1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60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9" name="사각형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10" name="사각형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11" name="사각형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12" name="사각형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cxnSp>
        <p:nvCxnSpPr>
          <p:cNvPr id="13" name="직선 연결선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사각형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cxnSp>
        <p:nvCxnSpPr>
          <p:cNvPr id="15" name="직선 연결선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 algn="ctr" latinLnBrk="1">
              <a:defRPr lang="ko-KR" sz="5400"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dirty="0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ctr" latinLnBrk="1">
              <a:spcBef>
                <a:spcPts val="0"/>
              </a:spcBef>
              <a:buNone/>
              <a:defRPr lang="ko-KR" sz="3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457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pPr latinLnBrk="1"/>
            <a:fld id="{C2C6F8EA-316C-41DE-B9A4-EDCC3A85ED9A}" type="datetimeFigureOut">
              <a:pPr latinLnBrk="1"/>
              <a:t>2019-03-21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1591288" y="6334127"/>
            <a:ext cx="609441" cy="365125"/>
          </a:xfrm>
        </p:spPr>
        <p:txBody>
          <a:bodyPr/>
          <a:lstStyle>
            <a:lvl1pPr latinLnBrk="1">
              <a:defRPr lang="ko-KR" sz="1600">
                <a:solidFill>
                  <a:schemeClr val="bg1"/>
                </a:solidFill>
              </a:defRPr>
            </a:lvl1pPr>
          </a:lstStyle>
          <a:p>
            <a:pPr algn="ctr"/>
            <a:fld id="{7DC1BBB0-96F0-4077-A278-0F3FB5C104D3}" type="slidenum">
              <a:rPr lang="en-US" altLang="ko-KR" smtClean="0"/>
              <a:pPr algn="ctr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/>
            </a:lvl7pPr>
            <a:lvl8pPr latinLnBrk="1">
              <a:defRPr lang="ko-KR"/>
            </a:lvl8pPr>
            <a:lvl9pPr latinLnBrk="1">
              <a:defRPr lang="ko-KR"/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2019-03-21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사각형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20" name="사각형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24" name="사각형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21" name="사각형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cxnSp>
        <p:nvCxnSpPr>
          <p:cNvPr id="22" name="직선 연결선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사각형 15"/>
          <p:cNvSpPr/>
          <p:nvPr userDrawn="1"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cxnSp>
        <p:nvCxnSpPr>
          <p:cNvPr id="23" name="직선 연결선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사각형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27" name="사각형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28" name="사각형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29" name="사각형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sp>
        <p:nvSpPr>
          <p:cNvPr id="30" name="사각형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cxnSp>
        <p:nvCxnSpPr>
          <p:cNvPr id="31" name="직선 연결선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사각형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/>
          </a:p>
        </p:txBody>
      </p:sp>
      <p:cxnSp>
        <p:nvCxnSpPr>
          <p:cNvPr id="33" name="직선 연결선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pPr latinLnBrk="1"/>
            <a:fld id="{C2C6F8EA-316C-41DE-B9A4-EDCC3A85ED9A}" type="datetimeFigureOut">
              <a:pPr latinLnBrk="1"/>
              <a:t>2019-03-21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pPr latinLnBrk="1"/>
              <a:t>‹#›</a:t>
            </a:fld>
            <a:endParaRPr lang="ko-KR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 latinLnBrk="1">
              <a:defRPr lang="ko-KR" sz="54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32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1800"/>
            </a:lvl4pPr>
            <a:lvl5pPr latinLnBrk="1">
              <a:defRPr lang="ko-KR" sz="1800"/>
            </a:lvl5pPr>
            <a:lvl6pPr latinLnBrk="1">
              <a:defRPr lang="ko-KR" sz="1800"/>
            </a:lvl6pPr>
            <a:lvl7pPr latinLnBrk="1">
              <a:defRPr lang="ko-KR" sz="1800"/>
            </a:lvl7pPr>
            <a:lvl8pPr latinLnBrk="1">
              <a:defRPr lang="ko-KR" sz="1800"/>
            </a:lvl8pPr>
            <a:lvl9pPr latinLnBrk="1">
              <a:defRPr lang="ko-KR" sz="1800"/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1800"/>
            </a:lvl4pPr>
            <a:lvl5pPr latinLnBrk="1">
              <a:defRPr lang="ko-KR" sz="1800"/>
            </a:lvl5pPr>
            <a:lvl6pPr latinLnBrk="1">
              <a:defRPr lang="ko-KR" sz="1800" baseline="0"/>
            </a:lvl6pPr>
            <a:lvl7pPr latinLnBrk="1">
              <a:defRPr lang="ko-KR" sz="1800" baseline="0"/>
            </a:lvl7pPr>
            <a:lvl8pPr latinLnBrk="1">
              <a:defRPr lang="ko-KR" sz="1800" baseline="0"/>
            </a:lvl8pPr>
            <a:lvl9pPr latinLnBrk="1">
              <a:defRPr lang="ko-KR" sz="1800" baseline="0"/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2019-03-21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 latinLnBrk="1">
              <a:defRPr lang="ko-KR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2400" b="0" cap="all" baseline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 baseline="0"/>
            </a:lvl8pPr>
            <a:lvl9pPr latinLnBrk="1">
              <a:defRPr lang="ko-KR" sz="1600" baseline="0"/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2400" b="0" cap="all" baseline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2019-03-21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2019-03-21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/>
          </a:p>
        </p:txBody>
      </p:sp>
      <p:sp>
        <p:nvSpPr>
          <p:cNvPr id="6" name="사각형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/>
          </a:p>
        </p:txBody>
      </p:sp>
      <p:cxnSp>
        <p:nvCxnSpPr>
          <p:cNvPr id="7" name="직선 연결선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사각형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/>
          </a:p>
        </p:txBody>
      </p:sp>
      <p:sp>
        <p:nvSpPr>
          <p:cNvPr id="9" name="사각형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2019-03-21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pPr latinLnBrk="1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내용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/>
          </a:p>
        </p:txBody>
      </p:sp>
      <p:sp>
        <p:nvSpPr>
          <p:cNvPr id="9" name="사각형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/>
          </a:p>
        </p:txBody>
      </p:sp>
      <p:cxnSp>
        <p:nvCxnSpPr>
          <p:cNvPr id="10" name="직선 연결선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사각형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1">
              <a:defRPr lang="ko-KR"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1800"/>
            </a:lvl4pPr>
            <a:lvl5pPr latinLnBrk="1">
              <a:defRPr lang="ko-KR" sz="1800"/>
            </a:lvl5pPr>
            <a:lvl6pPr latinLnBrk="1">
              <a:defRPr lang="ko-KR" sz="1800"/>
            </a:lvl6pPr>
            <a:lvl7pPr latinLnBrk="1">
              <a:defRPr lang="ko-KR" sz="1800"/>
            </a:lvl7pPr>
            <a:lvl8pPr latinLnBrk="1">
              <a:defRPr lang="ko-KR" sz="1800" baseline="0"/>
            </a:lvl8pPr>
            <a:lvl9pPr latinLnBrk="1">
              <a:defRPr lang="ko-KR" sz="1800" baseline="0"/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1">
              <a:buNone/>
              <a:defRPr lang="ko-KR" sz="20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2019-03-21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그림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사각형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/>
          </a:p>
        </p:txBody>
      </p:sp>
      <p:sp>
        <p:nvSpPr>
          <p:cNvPr id="8" name="사각형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/>
          </a:p>
        </p:txBody>
      </p:sp>
      <p:sp>
        <p:nvSpPr>
          <p:cNvPr id="9" name="사각형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1">
              <a:defRPr lang="ko-KR"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latinLnBrk="1">
              <a:buNone/>
              <a:defRPr lang="ko-KR" sz="28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1">
              <a:buNone/>
              <a:defRPr lang="ko-KR" sz="20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2019-03-21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  <p:cxnSp>
        <p:nvCxnSpPr>
          <p:cNvPr id="10" name="직선 연결선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latinLnBrk="1"/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latinLnBrk="1"/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사각형 12"/>
          <p:cNvSpPr/>
          <p:nvPr userDrawn="1"/>
        </p:nvSpPr>
        <p:spPr>
          <a:xfrm>
            <a:off x="617143" y="731168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 편집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2C6F8EA-316C-41DE-B9A4-EDCC3A85ED9A}" type="datetimeFigureOut">
              <a:rPr lang="en-US" altLang="ko-KR" smtClean="0"/>
              <a:pPr/>
              <a:t>3/21/2019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7DC1BBB0-96F0-4077-A278-0F3FB5C104D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600" kern="1200">
          <a:solidFill>
            <a:schemeClr val="tx1">
              <a:lumMod val="7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46888" indent="-246888" algn="l" defTabSz="914400" rtl="0" eaLnBrk="1" latinLnBrk="1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lang="ko-KR"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12648" indent="-246888" algn="l" defTabSz="914400" rtl="0" eaLnBrk="1" latinLnBrk="1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978408" indent="-246888" algn="l" defTabSz="914400" rtl="0" eaLnBrk="1" latinLnBrk="1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344168" indent="-246888" algn="l" defTabSz="914400" rtl="0" eaLnBrk="1" latinLnBrk="1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709928" indent="-246888" algn="l" defTabSz="914400" rtl="0" eaLnBrk="1" latinLnBrk="1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075688" indent="-246888" algn="l" defTabSz="914400" rtl="0" eaLnBrk="1" latinLnBrk="1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1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1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lang="ko-K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1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ko-KR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77988" y="1052736"/>
            <a:ext cx="9217023" cy="30243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/>
              <a:t/>
            </a:r>
            <a:br>
              <a:rPr lang="en-US" altLang="ko-KR" sz="4000" dirty="0"/>
            </a:b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4000" dirty="0" smtClean="0"/>
              <a:t>Young</a:t>
            </a:r>
            <a:r>
              <a:rPr lang="ko-KR" altLang="en-US" sz="4000" dirty="0" smtClean="0"/>
              <a:t>熊 </a:t>
            </a:r>
            <a:r>
              <a:rPr lang="en-US" altLang="ko-KR" sz="4000" dirty="0" smtClean="0"/>
              <a:t>Story </a:t>
            </a:r>
            <a:r>
              <a:rPr lang="en-US" altLang="ko-KR" sz="4000" smtClean="0"/>
              <a:t/>
            </a:r>
            <a:br>
              <a:rPr lang="en-US" altLang="ko-KR" sz="4000" smtClean="0"/>
            </a:br>
            <a:r>
              <a:rPr lang="ko-KR" altLang="en-US" sz="4000" smtClean="0"/>
              <a:t>비교과프로그램 학생 </a:t>
            </a:r>
            <a:r>
              <a:rPr lang="ko-KR" altLang="en-US" sz="4000" smtClean="0"/>
              <a:t>마일리지 </a:t>
            </a:r>
            <a:r>
              <a:rPr lang="ko-KR" altLang="en-US" sz="4000" smtClean="0"/>
              <a:t>안내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endParaRPr lang="ko-KR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965" y="103686"/>
            <a:ext cx="2260231" cy="533025"/>
          </a:xfrm>
          <a:prstGeom prst="rect">
            <a:avLst/>
          </a:prstGeom>
        </p:spPr>
      </p:pic>
      <p:pic>
        <p:nvPicPr>
          <p:cNvPr id="6" name="_x309335632" descr="EMB00000e4806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755" y="4695950"/>
            <a:ext cx="2998069" cy="82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90032" y="116632"/>
            <a:ext cx="10393012" cy="1239837"/>
          </a:xfrm>
        </p:spPr>
        <p:txBody>
          <a:bodyPr>
            <a:normAutofit/>
          </a:bodyPr>
          <a:lstStyle/>
          <a:p>
            <a:r>
              <a:rPr lang="ko-KR" altLang="en-US" sz="3000" dirty="0" err="1" smtClean="0"/>
              <a:t>비교과</a:t>
            </a:r>
            <a:r>
              <a:rPr lang="ko-KR" altLang="en-US" sz="3000" dirty="0" smtClean="0"/>
              <a:t> 프로그램의 효과적 운영을 위한 마일리지 지급 체계 </a:t>
            </a:r>
            <a:endParaRPr lang="ko-KR" altLang="en-US" sz="3000" dirty="0"/>
          </a:p>
        </p:txBody>
      </p:sp>
      <p:sp>
        <p:nvSpPr>
          <p:cNvPr id="5" name="직사각형 4"/>
          <p:cNvSpPr/>
          <p:nvPr/>
        </p:nvSpPr>
        <p:spPr>
          <a:xfrm>
            <a:off x="621804" y="555067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en-US" altLang="ko-K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42284" y="2555102"/>
            <a:ext cx="6480720" cy="4161398"/>
          </a:xfrm>
          <a:prstGeom prst="rect">
            <a:avLst/>
          </a:prstGeom>
        </p:spPr>
      </p:pic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861501"/>
              </p:ext>
            </p:extLst>
          </p:nvPr>
        </p:nvGraphicFramePr>
        <p:xfrm>
          <a:off x="2133972" y="3284984"/>
          <a:ext cx="2232248" cy="3149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1" name="Acrobat Document" r:id="rId4" imgW="4914685" imgH="6933920" progId="AcroExch.Document.DC">
                  <p:embed/>
                </p:oleObj>
              </mc:Choice>
              <mc:Fallback>
                <p:oleObj name="Acrobat Document" r:id="rId4" imgW="4914685" imgH="693392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3972" y="3284984"/>
                        <a:ext cx="2232248" cy="3149889"/>
                      </a:xfrm>
                      <a:prstGeom prst="rect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내용 개체 틀 2"/>
          <p:cNvSpPr txBox="1">
            <a:spLocks/>
          </p:cNvSpPr>
          <p:nvPr/>
        </p:nvSpPr>
        <p:spPr>
          <a:xfrm>
            <a:off x="1474400" y="1513376"/>
            <a:ext cx="10105240" cy="10417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lang="ko-KR" sz="2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24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20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US" altLang="ko-KR" sz="2000" b="1" dirty="0" smtClean="0"/>
              <a:t>&gt; </a:t>
            </a:r>
            <a:r>
              <a:rPr lang="ko-KR" altLang="en-US" sz="2000" b="1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마일리지 </a:t>
            </a:r>
            <a:r>
              <a:rPr lang="en-US" altLang="ko-KR" sz="16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: </a:t>
            </a:r>
            <a:r>
              <a:rPr lang="ko-KR" altLang="en-US" sz="1600" dirty="0" err="1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비교과</a:t>
            </a:r>
            <a:r>
              <a:rPr lang="ko-KR" altLang="en-US" sz="16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 교육과정에 대한 </a:t>
            </a:r>
            <a:r>
              <a:rPr lang="ko-KR" altLang="en-US" sz="1600" dirty="0" smtClean="0">
                <a:solidFill>
                  <a:srgbClr val="3333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학생들의 자발적이고 적극적인 참여를 유도</a:t>
            </a:r>
            <a:r>
              <a:rPr lang="ko-KR" altLang="en-US" sz="16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하기 </a:t>
            </a:r>
            <a:r>
              <a:rPr lang="ko-KR" altLang="en-US" sz="160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위해 </a:t>
            </a:r>
            <a:r>
              <a:rPr lang="en-US" altLang="ko-KR" sz="16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/>
            </a:r>
            <a:br>
              <a:rPr lang="en-US" altLang="ko-KR" sz="16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</a:br>
            <a:r>
              <a:rPr lang="en-US" altLang="ko-KR" sz="16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                      </a:t>
            </a:r>
            <a:r>
              <a:rPr lang="ko-KR" altLang="en-US" sz="1600" smtClean="0">
                <a:solidFill>
                  <a:srgbClr val="3333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참여 </a:t>
            </a:r>
            <a:r>
              <a:rPr lang="ko-KR" altLang="en-US" sz="1600" dirty="0" smtClean="0">
                <a:solidFill>
                  <a:srgbClr val="3333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시간과 활동의 비중을 고려하여 </a:t>
            </a:r>
            <a:r>
              <a:rPr lang="ko-KR" altLang="en-US" sz="1600" smtClean="0">
                <a:solidFill>
                  <a:srgbClr val="3333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점수를 부여</a:t>
            </a:r>
            <a:r>
              <a:rPr lang="ko-KR" altLang="en-US" sz="160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하는 </a:t>
            </a:r>
            <a:r>
              <a:rPr lang="ko-KR" altLang="en-US" sz="1600" b="1" smtClean="0"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점수 </a:t>
            </a:r>
            <a:r>
              <a:rPr lang="ko-KR" altLang="en-US" sz="1600" b="1" dirty="0" smtClean="0"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체계</a:t>
            </a:r>
            <a:r>
              <a:rPr lang="ko-KR" altLang="en-US" sz="1600" dirty="0" smtClean="0"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baseline="30000" dirty="0" smtClean="0"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endParaRPr lang="ko-KR" altLang="en-US" sz="1600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1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90032" y="116632"/>
            <a:ext cx="10465020" cy="1239837"/>
          </a:xfrm>
        </p:spPr>
        <p:txBody>
          <a:bodyPr>
            <a:normAutofit/>
          </a:bodyPr>
          <a:lstStyle/>
          <a:p>
            <a:r>
              <a:rPr lang="ko-KR" altLang="en-US" sz="3000" dirty="0" err="1" smtClean="0"/>
              <a:t>비교과</a:t>
            </a:r>
            <a:r>
              <a:rPr lang="ko-KR" altLang="en-US" sz="3000" dirty="0" smtClean="0"/>
              <a:t> 프로그램의 </a:t>
            </a:r>
            <a:r>
              <a:rPr lang="ko-KR" altLang="en-US" sz="3000" dirty="0" err="1" smtClean="0"/>
              <a:t>마일리지</a:t>
            </a:r>
            <a:r>
              <a:rPr lang="ko-KR" altLang="en-US" sz="3000" dirty="0" smtClean="0"/>
              <a:t> </a:t>
            </a:r>
            <a:r>
              <a:rPr lang="ko-KR" altLang="en-US" sz="3000" dirty="0" smtClean="0">
                <a:solidFill>
                  <a:srgbClr val="3333FF"/>
                </a:solidFill>
              </a:rPr>
              <a:t>기본</a:t>
            </a:r>
            <a:r>
              <a:rPr lang="ko-KR" altLang="en-US" sz="3000" dirty="0" smtClean="0"/>
              <a:t> </a:t>
            </a:r>
            <a:r>
              <a:rPr lang="ko-KR" altLang="en-US" sz="3000" smtClean="0"/>
              <a:t>지급 </a:t>
            </a:r>
            <a:r>
              <a:rPr lang="ko-KR" altLang="en-US" sz="3000" smtClean="0"/>
              <a:t>체계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90032" y="1360588"/>
            <a:ext cx="10261616" cy="37040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6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1) </a:t>
            </a:r>
            <a:r>
              <a:rPr lang="ko-KR" altLang="en-US" sz="1500" b="1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3333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교육수강형</a:t>
            </a:r>
            <a:endParaRPr lang="en-US" altLang="ko-KR" sz="1500" b="1" dirty="0" smtClean="0">
              <a:ln>
                <a:solidFill>
                  <a:schemeClr val="tx1">
                    <a:alpha val="25000"/>
                  </a:schemeClr>
                </a:solidFill>
              </a:ln>
              <a:solidFill>
                <a:srgbClr val="3333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   - </a:t>
            </a:r>
            <a:r>
              <a:rPr lang="ko-KR" altLang="en-US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3333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현장 강의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: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특정한 공간에서 강사의 강의를 </a:t>
            </a:r>
            <a:r>
              <a:rPr lang="ko-KR" altLang="en-US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직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접 듣는 경우</a:t>
            </a:r>
            <a:endParaRPr lang="en-US" altLang="ko-KR" sz="1200" dirty="0" smtClean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   - </a:t>
            </a:r>
            <a:r>
              <a:rPr lang="ko-KR" altLang="en-US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3333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온라인 강의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: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주로 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PC(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그 외 인터넷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200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스마트폰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200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테블릿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PC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등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를 통해 강의를</a:t>
            </a:r>
            <a:r>
              <a:rPr lang="en-US" altLang="ko-KR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듣는 경우</a:t>
            </a:r>
            <a:endParaRPr lang="en-US" altLang="ko-KR" sz="1200" dirty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6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2) </a:t>
            </a:r>
            <a:r>
              <a:rPr lang="ko-KR" altLang="en-US" sz="1500" b="1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활동참여형</a:t>
            </a:r>
            <a:endParaRPr lang="en-US" altLang="ko-KR" sz="1500" b="1" dirty="0" smtClean="0">
              <a:ln>
                <a:solidFill>
                  <a:schemeClr val="tx1">
                    <a:alpha val="25000"/>
                  </a:schemeClr>
                </a:solidFill>
              </a:ln>
              <a:solidFill>
                <a:srgbClr val="FF0000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   - </a:t>
            </a:r>
            <a:r>
              <a:rPr lang="ko-KR" altLang="en-US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공모</a:t>
            </a:r>
            <a:r>
              <a:rPr lang="en-US" altLang="ko-KR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경진대회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: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학생간 경쟁을 통해 </a:t>
            </a:r>
            <a:r>
              <a:rPr lang="ko-KR" altLang="en-US" sz="1200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우수자를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선정하는 경우</a:t>
            </a:r>
            <a:endParaRPr lang="en-US" altLang="ko-KR" sz="1200" dirty="0" smtClean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   - </a:t>
            </a:r>
            <a:r>
              <a:rPr lang="ko-KR" altLang="en-US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체험</a:t>
            </a:r>
            <a:r>
              <a:rPr lang="en-US" altLang="ko-KR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파견</a:t>
            </a:r>
            <a:r>
              <a:rPr lang="en-US" altLang="ko-KR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활동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: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국내 또는 국외로 </a:t>
            </a:r>
            <a:r>
              <a:rPr lang="ko-KR" altLang="en-US" sz="1200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현장실습하는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경우</a:t>
            </a:r>
            <a:endParaRPr lang="en-US" altLang="ko-KR" sz="1200" dirty="0" smtClean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   - </a:t>
            </a:r>
            <a:r>
              <a:rPr lang="ko-KR" altLang="en-US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교내 학생활동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: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교내에서 </a:t>
            </a:r>
            <a:r>
              <a:rPr lang="ko-KR" altLang="en-US" sz="1200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학생활동하는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경우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동아리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200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날개단대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응원단 등</a:t>
            </a:r>
            <a:r>
              <a:rPr lang="en-US" altLang="ko-KR" sz="16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16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3) </a:t>
            </a:r>
            <a:r>
              <a:rPr lang="ko-KR" altLang="en-US" sz="1500" b="1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복합활동형</a:t>
            </a:r>
            <a:endParaRPr lang="en-US" altLang="ko-KR" sz="1500" b="1" dirty="0" smtClean="0">
              <a:ln>
                <a:solidFill>
                  <a:schemeClr val="tx1">
                    <a:alpha val="25000"/>
                  </a:schemeClr>
                </a:solidFill>
              </a:ln>
              <a:solidFill>
                <a:srgbClr val="00B050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   - </a:t>
            </a:r>
            <a:r>
              <a:rPr lang="ko-KR" altLang="en-US" sz="1200" b="1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복합강의</a:t>
            </a:r>
            <a:r>
              <a:rPr lang="en-US" altLang="ko-KR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A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: (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온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오프라인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강좌 수강 및 학생활동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토론 혹은 조별활동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이 있는 경우</a:t>
            </a:r>
            <a:endParaRPr lang="en-US" altLang="ko-KR" sz="1200" dirty="0" smtClean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   - </a:t>
            </a:r>
            <a:r>
              <a:rPr lang="ko-KR" altLang="en-US" sz="1200" b="1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복합강의</a:t>
            </a:r>
            <a:r>
              <a:rPr lang="en-US" altLang="ko-KR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B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: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단순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온라인과 오프라인에서 수강만 하면 되는 경우 </a:t>
            </a:r>
            <a:endParaRPr lang="en-US" altLang="ko-KR" sz="1200" dirty="0" smtClean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   - </a:t>
            </a:r>
            <a:r>
              <a:rPr lang="ko-KR" altLang="en-US" sz="12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학생간 멘토링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: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학생끼리 </a:t>
            </a:r>
            <a:r>
              <a:rPr lang="ko-KR" altLang="en-US" sz="1200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멘토링이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이루어지는 경우</a:t>
            </a:r>
            <a:endParaRPr lang="en-US" altLang="ko-KR" sz="1200" dirty="0" smtClean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2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   - </a:t>
            </a:r>
            <a:r>
              <a:rPr lang="ko-KR" altLang="en-US" sz="1200" b="1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00B05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전문가 멘토링</a:t>
            </a:r>
            <a:r>
              <a:rPr lang="en-US" altLang="ko-KR" sz="120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: 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전문가의 </a:t>
            </a:r>
            <a:r>
              <a:rPr lang="ko-KR" altLang="en-US" sz="1200" dirty="0" err="1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멘토링이</a:t>
            </a:r>
            <a:r>
              <a:rPr lang="ko-KR" altLang="en-US" sz="12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이루어지는 경우 </a:t>
            </a:r>
            <a:endParaRPr lang="en-US" altLang="ko-KR" sz="1200" dirty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21804" y="555067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en-US" altLang="ko-K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1773932" y="5301208"/>
            <a:ext cx="7397413" cy="1394084"/>
            <a:chOff x="1989956" y="2636912"/>
            <a:chExt cx="8737581" cy="1610108"/>
          </a:xfrm>
        </p:grpSpPr>
        <p:grpSp>
          <p:nvGrpSpPr>
            <p:cNvPr id="49" name="그룹 48"/>
            <p:cNvGrpSpPr/>
            <p:nvPr/>
          </p:nvGrpSpPr>
          <p:grpSpPr>
            <a:xfrm>
              <a:off x="1989956" y="2636912"/>
              <a:ext cx="1662694" cy="1584176"/>
              <a:chOff x="1989956" y="2204864"/>
              <a:chExt cx="1662694" cy="1584176"/>
            </a:xfrm>
          </p:grpSpPr>
          <p:pic>
            <p:nvPicPr>
              <p:cNvPr id="60" name="그림 5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9956" y="2204864"/>
                <a:ext cx="1662694" cy="1584176"/>
              </a:xfrm>
              <a:prstGeom prst="rect">
                <a:avLst/>
              </a:prstGeom>
            </p:spPr>
          </p:pic>
          <p:sp>
            <p:nvSpPr>
              <p:cNvPr id="61" name="타원 60"/>
              <p:cNvSpPr/>
              <p:nvPr/>
            </p:nvSpPr>
            <p:spPr>
              <a:xfrm>
                <a:off x="2323471" y="3068960"/>
                <a:ext cx="998787" cy="4320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0" name="그룹 49"/>
            <p:cNvGrpSpPr/>
            <p:nvPr/>
          </p:nvGrpSpPr>
          <p:grpSpPr>
            <a:xfrm>
              <a:off x="4510236" y="2636912"/>
              <a:ext cx="1662694" cy="1008112"/>
              <a:chOff x="4510236" y="2204864"/>
              <a:chExt cx="1662694" cy="1008112"/>
            </a:xfrm>
          </p:grpSpPr>
          <p:pic>
            <p:nvPicPr>
              <p:cNvPr id="58" name="그림 5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10236" y="2204864"/>
                <a:ext cx="1662694" cy="1008112"/>
              </a:xfrm>
              <a:prstGeom prst="rect">
                <a:avLst/>
              </a:prstGeom>
            </p:spPr>
          </p:pic>
          <p:sp>
            <p:nvSpPr>
              <p:cNvPr id="59" name="타원 58"/>
              <p:cNvSpPr/>
              <p:nvPr/>
            </p:nvSpPr>
            <p:spPr>
              <a:xfrm>
                <a:off x="4832162" y="2492896"/>
                <a:ext cx="998787" cy="4320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1" name="그룹 50"/>
            <p:cNvGrpSpPr/>
            <p:nvPr/>
          </p:nvGrpSpPr>
          <p:grpSpPr>
            <a:xfrm>
              <a:off x="7030516" y="2636912"/>
              <a:ext cx="1662694" cy="1610108"/>
              <a:chOff x="7030516" y="2204864"/>
              <a:chExt cx="1662694" cy="1610108"/>
            </a:xfrm>
          </p:grpSpPr>
          <p:pic>
            <p:nvPicPr>
              <p:cNvPr id="56" name="그림 5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30516" y="2204864"/>
                <a:ext cx="1662694" cy="1584176"/>
              </a:xfrm>
              <a:prstGeom prst="rect">
                <a:avLst/>
              </a:prstGeom>
            </p:spPr>
          </p:pic>
          <p:sp>
            <p:nvSpPr>
              <p:cNvPr id="57" name="타원 56"/>
              <p:cNvSpPr/>
              <p:nvPr/>
            </p:nvSpPr>
            <p:spPr>
              <a:xfrm>
                <a:off x="7318548" y="3382924"/>
                <a:ext cx="998787" cy="432048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cxnSp>
          <p:nvCxnSpPr>
            <p:cNvPr id="52" name="직선 화살표 연결선 51"/>
            <p:cNvCxnSpPr/>
            <p:nvPr/>
          </p:nvCxnSpPr>
          <p:spPr>
            <a:xfrm flipV="1">
              <a:off x="3339625" y="3140968"/>
              <a:ext cx="1492537" cy="541122"/>
            </a:xfrm>
            <a:prstGeom prst="straightConnector1">
              <a:avLst/>
            </a:prstGeom>
            <a:ln w="28575">
              <a:solidFill>
                <a:srgbClr val="FF000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화살표 연결선 52"/>
            <p:cNvCxnSpPr/>
            <p:nvPr/>
          </p:nvCxnSpPr>
          <p:spPr>
            <a:xfrm>
              <a:off x="5826011" y="3169242"/>
              <a:ext cx="1492537" cy="861754"/>
            </a:xfrm>
            <a:prstGeom prst="straightConnector1">
              <a:avLst/>
            </a:prstGeom>
            <a:ln w="28575">
              <a:solidFill>
                <a:srgbClr val="FF000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화살표 연결선 53"/>
            <p:cNvCxnSpPr/>
            <p:nvPr/>
          </p:nvCxnSpPr>
          <p:spPr>
            <a:xfrm flipV="1">
              <a:off x="8312397" y="3009385"/>
              <a:ext cx="1670447" cy="992677"/>
            </a:xfrm>
            <a:prstGeom prst="straightConnector1">
              <a:avLst/>
            </a:prstGeom>
            <a:ln w="28575">
              <a:solidFill>
                <a:srgbClr val="FF000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직사각형 54"/>
            <p:cNvSpPr/>
            <p:nvPr/>
          </p:nvSpPr>
          <p:spPr>
            <a:xfrm>
              <a:off x="9935449" y="2645453"/>
              <a:ext cx="792088" cy="576064"/>
            </a:xfrm>
            <a:prstGeom prst="rect">
              <a:avLst/>
            </a:prstGeom>
            <a:noFill/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500" dirty="0" smtClean="0"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50</a:t>
              </a:r>
              <a:r>
                <a:rPr lang="ko-KR" altLang="en-US" sz="1500" dirty="0" smtClean="0">
                  <a:solidFill>
                    <a:schemeClr val="tx2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점</a:t>
              </a:r>
              <a:endParaRPr lang="en-US" altLang="ko-KR" sz="1500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9" name="직사각형 18"/>
          <p:cNvSpPr/>
          <p:nvPr/>
        </p:nvSpPr>
        <p:spPr>
          <a:xfrm>
            <a:off x="8614692" y="5774109"/>
            <a:ext cx="2874889" cy="864096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프로그램 기획 단계에서 프로그램</a:t>
            </a:r>
            <a:r>
              <a:rPr lang="en-US" altLang="ko-KR" sz="1500" dirty="0" smtClean="0"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500" dirty="0" smtClean="0"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관리자의 설정에 </a:t>
            </a:r>
            <a:r>
              <a:rPr lang="ko-KR" altLang="en-US" sz="1500" smtClean="0"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따라 계산값이 </a:t>
            </a:r>
            <a:r>
              <a:rPr lang="ko-KR" altLang="en-US" sz="1500" dirty="0" smtClean="0">
                <a:solidFill>
                  <a:schemeClr val="tx1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자동 부여 </a:t>
            </a:r>
            <a:endParaRPr lang="ko-KR" altLang="en-US" sz="1500" dirty="0">
              <a:solidFill>
                <a:schemeClr val="tx1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074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90032" y="116632"/>
            <a:ext cx="10465020" cy="1239837"/>
          </a:xfrm>
        </p:spPr>
        <p:txBody>
          <a:bodyPr>
            <a:normAutofit/>
          </a:bodyPr>
          <a:lstStyle/>
          <a:p>
            <a:r>
              <a:rPr lang="ko-KR" altLang="en-US" sz="3000" dirty="0" err="1" smtClean="0"/>
              <a:t>비교과</a:t>
            </a:r>
            <a:r>
              <a:rPr lang="ko-KR" altLang="en-US" sz="3000" dirty="0" smtClean="0"/>
              <a:t> 프로그램의 </a:t>
            </a:r>
            <a:r>
              <a:rPr lang="ko-KR" altLang="en-US" sz="3000" dirty="0" err="1" smtClean="0"/>
              <a:t>마일리지</a:t>
            </a:r>
            <a:r>
              <a:rPr lang="ko-KR" altLang="en-US" sz="3000" dirty="0" smtClean="0"/>
              <a:t> </a:t>
            </a:r>
            <a:r>
              <a:rPr lang="ko-KR" altLang="en-US" sz="3000" dirty="0" smtClean="0">
                <a:solidFill>
                  <a:srgbClr val="FF0000"/>
                </a:solidFill>
              </a:rPr>
              <a:t>추가</a:t>
            </a:r>
            <a:r>
              <a:rPr lang="ko-KR" altLang="en-US" sz="3000" dirty="0" smtClean="0"/>
              <a:t> </a:t>
            </a:r>
            <a:r>
              <a:rPr lang="ko-KR" altLang="en-US" sz="3000" smtClean="0"/>
              <a:t>지급 </a:t>
            </a:r>
            <a:r>
              <a:rPr lang="ko-KR" altLang="en-US" sz="3000" smtClean="0"/>
              <a:t>체계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90032" y="1360588"/>
            <a:ext cx="10261616" cy="51647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400" b="1" dirty="0" smtClean="0">
              <a:ln>
                <a:solidFill>
                  <a:schemeClr val="tx1">
                    <a:alpha val="25000"/>
                  </a:schemeClr>
                </a:solidFill>
              </a:ln>
              <a:solidFill>
                <a:srgbClr val="7030A0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400" b="1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7030A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3 </a:t>
            </a:r>
            <a:r>
              <a:rPr lang="ko-KR" altLang="en-US" sz="1400" b="1" smtClean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7030A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단계 선택 가산점</a:t>
            </a:r>
            <a:r>
              <a:rPr lang="ko-KR" altLang="en-US" sz="140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4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: </a:t>
            </a:r>
            <a:r>
              <a:rPr lang="ko-KR" altLang="en-US" sz="140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프로그램의 특성상 수상 또는 과제와 같은 추가적인 이유로 가산점 부여가 필요한 경우 정해진 범위 내에서 추가</a:t>
            </a:r>
            <a:r>
              <a:rPr lang="en-US" altLang="ko-KR" sz="1400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40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마일리지 </a:t>
            </a:r>
            <a:r>
              <a:rPr lang="ko-KR" altLang="en-US" sz="14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설정</a:t>
            </a:r>
            <a:r>
              <a:rPr lang="en-US" altLang="ko-KR" sz="14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40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부여</a:t>
            </a:r>
            <a:r>
              <a:rPr lang="en-US" altLang="ko-KR" sz="1400" dirty="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400" smtClean="0">
                <a:ln>
                  <a:solidFill>
                    <a:schemeClr val="tx1">
                      <a:alpha val="25000"/>
                    </a:schemeClr>
                  </a:solidFill>
                </a:ln>
                <a:latin typeface="HY그래픽M" panose="02030600000101010101" pitchFamily="18" charset="-127"/>
                <a:ea typeface="HY그래픽M" panose="02030600000101010101" pitchFamily="18" charset="-127"/>
              </a:rPr>
              <a:t>가능</a:t>
            </a:r>
            <a:endParaRPr lang="en-US" altLang="ko-KR" sz="1400" dirty="0" smtClean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endParaRPr lang="en-US" altLang="ko-KR" sz="1400" dirty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1400" dirty="0" smtClean="0"/>
              <a:t>- </a:t>
            </a:r>
            <a:r>
              <a:rPr lang="en-US" altLang="ko-KR" sz="1400" dirty="0"/>
              <a:t>A </a:t>
            </a:r>
            <a:r>
              <a:rPr lang="en-US" altLang="ko-KR" sz="1400" dirty="0" smtClean="0"/>
              <a:t>TYPE(+ 10</a:t>
            </a:r>
            <a:r>
              <a:rPr lang="ko-KR" altLang="en-US" sz="1400" smtClean="0"/>
              <a:t>점</a:t>
            </a:r>
            <a:r>
              <a:rPr lang="en-US" altLang="ko-KR" sz="1400" dirty="0" smtClean="0"/>
              <a:t>): </a:t>
            </a:r>
            <a:r>
              <a:rPr lang="ko-KR" altLang="en-US" sz="1400">
                <a:solidFill>
                  <a:srgbClr val="00B0F0"/>
                </a:solidFill>
              </a:rPr>
              <a:t>수상</a:t>
            </a:r>
            <a:r>
              <a:rPr lang="en-US" altLang="ko-KR" sz="1400" dirty="0">
                <a:solidFill>
                  <a:srgbClr val="00B0F0"/>
                </a:solidFill>
              </a:rPr>
              <a:t>-</a:t>
            </a:r>
            <a:r>
              <a:rPr lang="ko-KR" altLang="en-US" sz="1400">
                <a:solidFill>
                  <a:srgbClr val="00B0F0"/>
                </a:solidFill>
              </a:rPr>
              <a:t>장려상</a:t>
            </a:r>
            <a:r>
              <a:rPr lang="ko-KR" altLang="en-US" sz="1400"/>
              <a:t> 또는 그에 준하는 수상의 경우</a:t>
            </a:r>
          </a:p>
          <a:p>
            <a:pPr marL="0" indent="0" fontAlgn="base">
              <a:buNone/>
            </a:pPr>
            <a:r>
              <a:rPr lang="ko-KR" altLang="en-US" sz="1400" dirty="0" smtClean="0"/>
              <a:t>                        </a:t>
            </a:r>
            <a:r>
              <a:rPr lang="ko-KR" altLang="en-US" sz="1400" b="1" dirty="0" smtClean="0">
                <a:solidFill>
                  <a:srgbClr val="00B050"/>
                </a:solidFill>
              </a:rPr>
              <a:t>과제</a:t>
            </a:r>
            <a:r>
              <a:rPr lang="en-US" altLang="ko-KR" sz="1400" dirty="0"/>
              <a:t>-</a:t>
            </a:r>
            <a:r>
              <a:rPr lang="ko-KR" altLang="en-US" sz="1400"/>
              <a:t>기본 수준의 과제물을 제출한 경우</a:t>
            </a:r>
          </a:p>
          <a:p>
            <a:pPr marL="0" indent="0" fontAlgn="base">
              <a:buNone/>
            </a:pPr>
            <a:r>
              <a:rPr lang="en-US" altLang="ko-KR" sz="1400" dirty="0"/>
              <a:t>- B </a:t>
            </a:r>
            <a:r>
              <a:rPr lang="en-US" altLang="ko-KR" sz="1400" dirty="0" smtClean="0"/>
              <a:t>TYPE(+ 20</a:t>
            </a:r>
            <a:r>
              <a:rPr lang="ko-KR" altLang="en-US" sz="1400" smtClean="0"/>
              <a:t>점</a:t>
            </a:r>
            <a:r>
              <a:rPr lang="en-US" altLang="ko-KR" sz="1400" dirty="0" smtClean="0"/>
              <a:t>): </a:t>
            </a:r>
            <a:r>
              <a:rPr lang="ko-KR" altLang="en-US" sz="1400">
                <a:solidFill>
                  <a:srgbClr val="00B0F0"/>
                </a:solidFill>
              </a:rPr>
              <a:t>수상</a:t>
            </a:r>
            <a:r>
              <a:rPr lang="en-US" altLang="ko-KR" sz="1400" dirty="0">
                <a:solidFill>
                  <a:srgbClr val="00B0F0"/>
                </a:solidFill>
              </a:rPr>
              <a:t>-</a:t>
            </a:r>
            <a:r>
              <a:rPr lang="ko-KR" altLang="en-US" sz="1400">
                <a:solidFill>
                  <a:srgbClr val="00B0F0"/>
                </a:solidFill>
              </a:rPr>
              <a:t>우수상</a:t>
            </a:r>
            <a:r>
              <a:rPr lang="ko-KR" altLang="en-US" sz="1400"/>
              <a:t> 또는 그에 준하는 수상의 경우</a:t>
            </a:r>
          </a:p>
          <a:p>
            <a:pPr marL="0" indent="0" fontAlgn="base">
              <a:buNone/>
            </a:pPr>
            <a:r>
              <a:rPr lang="ko-KR" altLang="en-US" sz="1400" dirty="0" smtClean="0"/>
              <a:t>                        </a:t>
            </a:r>
            <a:r>
              <a:rPr lang="ko-KR" altLang="en-US" sz="1400" b="1" dirty="0" smtClean="0">
                <a:solidFill>
                  <a:srgbClr val="00B050"/>
                </a:solidFill>
              </a:rPr>
              <a:t>과제</a:t>
            </a:r>
            <a:r>
              <a:rPr lang="en-US" altLang="ko-KR" sz="1400" dirty="0"/>
              <a:t>-</a:t>
            </a:r>
            <a:r>
              <a:rPr lang="ko-KR" altLang="en-US" sz="1400"/>
              <a:t>다른 학생</a:t>
            </a:r>
            <a:r>
              <a:rPr lang="en-US" altLang="ko-KR" sz="1400" dirty="0"/>
              <a:t>(</a:t>
            </a:r>
            <a:r>
              <a:rPr lang="ko-KR" altLang="en-US" sz="1400"/>
              <a:t>팀</a:t>
            </a:r>
            <a:r>
              <a:rPr lang="en-US" altLang="ko-KR" sz="1400" dirty="0"/>
              <a:t>)</a:t>
            </a:r>
            <a:r>
              <a:rPr lang="ko-KR" altLang="en-US" sz="1400"/>
              <a:t>에 비해 우수한 수준의 과제물을 제출한 경우</a:t>
            </a:r>
          </a:p>
          <a:p>
            <a:pPr marL="0" indent="0" fontAlgn="base">
              <a:buNone/>
            </a:pPr>
            <a:r>
              <a:rPr lang="en-US" altLang="ko-KR" sz="1400" dirty="0" smtClean="0"/>
              <a:t>- C TYPE(+ 30</a:t>
            </a:r>
            <a:r>
              <a:rPr lang="ko-KR" altLang="en-US" sz="1400" smtClean="0"/>
              <a:t>점</a:t>
            </a:r>
            <a:r>
              <a:rPr lang="en-US" altLang="ko-KR" sz="1400" dirty="0" smtClean="0"/>
              <a:t>): </a:t>
            </a:r>
            <a:r>
              <a:rPr lang="ko-KR" altLang="en-US" sz="1400">
                <a:solidFill>
                  <a:srgbClr val="00B0F0"/>
                </a:solidFill>
              </a:rPr>
              <a:t>수상</a:t>
            </a:r>
            <a:r>
              <a:rPr lang="en-US" altLang="ko-KR" sz="1400" dirty="0">
                <a:solidFill>
                  <a:srgbClr val="00B0F0"/>
                </a:solidFill>
              </a:rPr>
              <a:t>-</a:t>
            </a:r>
            <a:r>
              <a:rPr lang="ko-KR" altLang="en-US" sz="1400">
                <a:solidFill>
                  <a:srgbClr val="00B0F0"/>
                </a:solidFill>
              </a:rPr>
              <a:t>최우수상</a:t>
            </a:r>
            <a:r>
              <a:rPr lang="ko-KR" altLang="en-US" sz="1400"/>
              <a:t> 또는 그에 준하는 수상의 경우</a:t>
            </a:r>
          </a:p>
          <a:p>
            <a:pPr marL="0" indent="0" fontAlgn="base">
              <a:buNone/>
            </a:pPr>
            <a:r>
              <a:rPr lang="ko-KR" altLang="en-US" sz="1400" dirty="0" smtClean="0"/>
              <a:t>                         </a:t>
            </a:r>
            <a:r>
              <a:rPr lang="ko-KR" altLang="en-US" sz="1400" b="1" dirty="0" smtClean="0">
                <a:solidFill>
                  <a:srgbClr val="00B050"/>
                </a:solidFill>
              </a:rPr>
              <a:t>과제</a:t>
            </a:r>
            <a:r>
              <a:rPr lang="en-US" altLang="ko-KR" sz="1400" dirty="0"/>
              <a:t>-</a:t>
            </a:r>
            <a:r>
              <a:rPr lang="ko-KR" altLang="en-US" sz="1400"/>
              <a:t>다른 학생</a:t>
            </a:r>
            <a:r>
              <a:rPr lang="en-US" altLang="ko-KR" sz="1400" dirty="0"/>
              <a:t>(</a:t>
            </a:r>
            <a:r>
              <a:rPr lang="ko-KR" altLang="en-US" sz="1400"/>
              <a:t>팀</a:t>
            </a:r>
            <a:r>
              <a:rPr lang="en-US" altLang="ko-KR" sz="1400" dirty="0"/>
              <a:t>)</a:t>
            </a:r>
            <a:r>
              <a:rPr lang="ko-KR" altLang="en-US" sz="1400"/>
              <a:t>에 비해 월등하게 우수한 과제물을 제출한 경우</a:t>
            </a:r>
          </a:p>
          <a:p>
            <a:pPr marL="0" indent="0" fontAlgn="base">
              <a:buNone/>
            </a:pPr>
            <a:r>
              <a:rPr lang="en-US" altLang="ko-KR" sz="1400" dirty="0" smtClean="0"/>
              <a:t>  </a:t>
            </a:r>
          </a:p>
          <a:p>
            <a:pPr marL="0" indent="0" fontAlgn="base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- </a:t>
            </a:r>
            <a:r>
              <a:rPr lang="ko-KR" altLang="en-US" sz="1400"/>
              <a:t>그 외 프로그램 운영자</a:t>
            </a:r>
            <a:r>
              <a:rPr lang="en-US" altLang="ko-KR" sz="1400" dirty="0"/>
              <a:t>(</a:t>
            </a:r>
            <a:r>
              <a:rPr lang="ko-KR" altLang="en-US" sz="1400"/>
              <a:t>관리자 및 강사</a:t>
            </a:r>
            <a:r>
              <a:rPr lang="en-US" altLang="ko-KR" sz="1400" dirty="0"/>
              <a:t>)</a:t>
            </a:r>
            <a:r>
              <a:rPr lang="ko-KR" altLang="en-US" sz="1400"/>
              <a:t>가 일정한 기준으로 추가 마일리지를 줄 수 있음</a:t>
            </a:r>
          </a:p>
          <a:p>
            <a:pPr marL="0" indent="0" fontAlgn="base">
              <a:buNone/>
            </a:pPr>
            <a:r>
              <a:rPr lang="en-US" altLang="ko-KR" sz="1400" dirty="0" smtClean="0"/>
              <a:t>  - </a:t>
            </a:r>
            <a:r>
              <a:rPr lang="ko-KR" altLang="en-US" sz="1400" smtClean="0"/>
              <a:t>수상 </a:t>
            </a:r>
            <a:r>
              <a:rPr lang="ko-KR" altLang="en-US" sz="1400"/>
              <a:t>또는 과제가 없는 경우 해당사항 없음</a:t>
            </a:r>
          </a:p>
          <a:p>
            <a:pPr marL="0" indent="0">
              <a:buNone/>
            </a:pPr>
            <a:endParaRPr lang="en-US" altLang="ko-KR" sz="1400" dirty="0">
              <a:ln>
                <a:solidFill>
                  <a:schemeClr val="tx1">
                    <a:alpha val="25000"/>
                  </a:schemeClr>
                </a:solidFill>
              </a:ln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21804" y="555067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en-US" altLang="ko-K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349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90032" y="116632"/>
            <a:ext cx="10189608" cy="1239837"/>
          </a:xfrm>
        </p:spPr>
        <p:txBody>
          <a:bodyPr>
            <a:normAutofit/>
          </a:bodyPr>
          <a:lstStyle/>
          <a:p>
            <a:r>
              <a:rPr lang="en-US" altLang="ko-KR" sz="3000" dirty="0" smtClean="0"/>
              <a:t>Young</a:t>
            </a:r>
            <a:r>
              <a:rPr lang="ko-KR" altLang="en-US" sz="3000" err="1" smtClean="0"/>
              <a:t>熊</a:t>
            </a:r>
            <a:r>
              <a:rPr lang="ko-KR" altLang="en-US" sz="3000" smtClean="0"/>
              <a:t> </a:t>
            </a:r>
            <a:r>
              <a:rPr lang="en-US" altLang="ko-KR" sz="3000" smtClean="0"/>
              <a:t>Story</a:t>
            </a:r>
            <a:r>
              <a:rPr lang="ko-KR" altLang="en-US" sz="3000"/>
              <a:t> </a:t>
            </a:r>
            <a:r>
              <a:rPr lang="ko-KR" altLang="en-US" sz="3000" smtClean="0"/>
              <a:t>비교과프로그램 마일리지 지급</a:t>
            </a:r>
            <a:r>
              <a:rPr lang="ko-KR" altLang="en-US" sz="3000" smtClean="0"/>
              <a:t> 예시  </a:t>
            </a:r>
            <a:endParaRPr lang="ko-KR" altLang="en-US" sz="3000" dirty="0"/>
          </a:p>
        </p:txBody>
      </p:sp>
      <p:sp>
        <p:nvSpPr>
          <p:cNvPr id="5" name="직사각형 4"/>
          <p:cNvSpPr/>
          <p:nvPr/>
        </p:nvSpPr>
        <p:spPr>
          <a:xfrm>
            <a:off x="631421" y="555067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en-US" altLang="ko-K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1884" y="1772816"/>
            <a:ext cx="42484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b="1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[</a:t>
            </a:r>
            <a:r>
              <a:rPr lang="ko-KR" altLang="en-US" b="1" dirty="0" err="1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미래교육혁신원</a:t>
            </a:r>
            <a:r>
              <a:rPr lang="ko-KR" altLang="en-US" b="1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b="1" dirty="0" err="1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EduAI</a:t>
            </a:r>
            <a:r>
              <a:rPr lang="ko-KR" altLang="en-US" b="1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센터</a:t>
            </a:r>
            <a:r>
              <a:rPr lang="en-US" altLang="ko-KR" b="1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]</a:t>
            </a:r>
            <a:endParaRPr lang="ko-KR" altLang="en-US" b="1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033" y="2251910"/>
            <a:ext cx="4776388" cy="4273433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444" y="2251911"/>
            <a:ext cx="5040560" cy="4273432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6382444" y="1796208"/>
            <a:ext cx="424847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b="1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[</a:t>
            </a:r>
            <a:r>
              <a:rPr lang="ko-KR" altLang="en-US" b="1" dirty="0" err="1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미래교육혁신원</a:t>
            </a:r>
            <a:r>
              <a:rPr lang="ko-KR" altLang="en-US" b="1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 교수학습개발센터</a:t>
            </a:r>
            <a:r>
              <a:rPr lang="en-US" altLang="ko-KR" b="1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]</a:t>
            </a:r>
            <a:endParaRPr lang="ko-KR" altLang="en-US" b="1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812066" y="4869160"/>
            <a:ext cx="648071" cy="50405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7894611" y="4869160"/>
            <a:ext cx="648071" cy="50405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연결선 18"/>
          <p:cNvCxnSpPr/>
          <p:nvPr/>
        </p:nvCxnSpPr>
        <p:spPr>
          <a:xfrm>
            <a:off x="2812066" y="3645024"/>
            <a:ext cx="1107008" cy="0"/>
          </a:xfrm>
          <a:prstGeom prst="line">
            <a:avLst/>
          </a:prstGeom>
          <a:ln w="28575">
            <a:solidFill>
              <a:srgbClr val="FF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V="1">
            <a:off x="8218646" y="3630928"/>
            <a:ext cx="2844317" cy="14096"/>
          </a:xfrm>
          <a:prstGeom prst="line">
            <a:avLst/>
          </a:prstGeom>
          <a:ln w="28575">
            <a:solidFill>
              <a:srgbClr val="FF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타원 22"/>
          <p:cNvSpPr/>
          <p:nvPr/>
        </p:nvSpPr>
        <p:spPr>
          <a:xfrm>
            <a:off x="4078188" y="6061818"/>
            <a:ext cx="432048" cy="432048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9236406" y="6031690"/>
            <a:ext cx="432048" cy="432048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45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_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5292F0-C5C9-4F7B-BB09-E7C460630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원주율 기호가 그려진 수학 프레젠테이션(와이드스크린)</Template>
  <TotalTime>0</TotalTime>
  <Words>343</Words>
  <Application>Microsoft Office PowerPoint</Application>
  <PresentationFormat>사용자 지정</PresentationFormat>
  <Paragraphs>41</Paragraphs>
  <Slides>5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HY그래픽M</vt:lpstr>
      <vt:lpstr>HY헤드라인M</vt:lpstr>
      <vt:lpstr>맑은 고딕</vt:lpstr>
      <vt:lpstr>Arial</vt:lpstr>
      <vt:lpstr>Euphemia</vt:lpstr>
      <vt:lpstr>Math_16x9</vt:lpstr>
      <vt:lpstr>Acrobat Document</vt:lpstr>
      <vt:lpstr>   Young熊 Story  비교과프로그램 학생 마일리지 안내  </vt:lpstr>
      <vt:lpstr>비교과 프로그램의 효과적 운영을 위한 마일리지 지급 체계 </vt:lpstr>
      <vt:lpstr>비교과 프로그램의 마일리지 기본 지급 체계</vt:lpstr>
      <vt:lpstr>비교과 프로그램의 마일리지 추가 지급 체계</vt:lpstr>
      <vt:lpstr>Young熊 Story 비교과프로그램 마일리지 지급 예시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2017-10-18T01:09:51Z</dcterms:created>
  <dcterms:modified xsi:type="dcterms:W3CDTF">2019-03-21T04:44:46Z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