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77" r:id="rId4"/>
    <p:sldId id="278" r:id="rId5"/>
    <p:sldId id="279" r:id="rId6"/>
    <p:sldId id="280" r:id="rId7"/>
    <p:sldId id="276" r:id="rId8"/>
    <p:sldId id="275" r:id="rId9"/>
    <p:sldId id="273" r:id="rId10"/>
    <p:sldId id="281" r:id="rId11"/>
    <p:sldId id="269" r:id="rId12"/>
    <p:sldId id="266" r:id="rId13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808080"/>
    <a:srgbClr val="777777"/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F77DA-629A-4B8F-A0D6-F546CF54CC8A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3A83D-4B34-4E7F-B4D1-B6D10F209A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693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3491880" y="2420888"/>
            <a:ext cx="5544616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r>
              <a:rPr lang="ko-KR" altLang="en-US" dirty="0" smtClean="0">
                <a:latin typeface="+mn-ea"/>
                <a:ea typeface="+mn-ea"/>
                <a:cs typeface="Arial" panose="020B0604020202020204" pitchFamily="34" charset="0"/>
              </a:rPr>
              <a:t>자가진단 시뮬레이션 상담 시 </a:t>
            </a:r>
            <a:endParaRPr lang="en-US" altLang="ko-KR" dirty="0" smtClean="0">
              <a:latin typeface="+mn-ea"/>
              <a:ea typeface="+mn-ea"/>
              <a:cs typeface="Arial" panose="020B0604020202020204" pitchFamily="34" charset="0"/>
            </a:endParaRPr>
          </a:p>
          <a:p>
            <a:r>
              <a:rPr lang="ko-KR" altLang="en-US" dirty="0" smtClean="0">
                <a:latin typeface="+mn-ea"/>
                <a:ea typeface="+mn-ea"/>
                <a:cs typeface="Arial" panose="020B0604020202020204" pitchFamily="34" charset="0"/>
              </a:rPr>
              <a:t>유의사항</a:t>
            </a:r>
            <a:endParaRPr lang="ko-KR" altLang="en-US" sz="32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3" y="2119982"/>
            <a:ext cx="5596478" cy="2152650"/>
          </a:xfrm>
          <a:prstGeom prst="rect">
            <a:avLst/>
          </a:prstGeom>
          <a:ln>
            <a:solidFill>
              <a:srgbClr val="292929"/>
            </a:solidFill>
          </a:ln>
        </p:spPr>
      </p:pic>
      <p:sp>
        <p:nvSpPr>
          <p:cNvPr id="15" name="제목 5"/>
          <p:cNvSpPr txBox="1">
            <a:spLocks/>
          </p:cNvSpPr>
          <p:nvPr/>
        </p:nvSpPr>
        <p:spPr>
          <a:xfrm>
            <a:off x="2063262" y="432817"/>
            <a:ext cx="5017476" cy="535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자가진단 시뮬레이션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텍스트 개체 틀 9"/>
          <p:cNvSpPr txBox="1">
            <a:spLocks/>
          </p:cNvSpPr>
          <p:nvPr/>
        </p:nvSpPr>
        <p:spPr>
          <a:xfrm>
            <a:off x="2063263" y="1175316"/>
            <a:ext cx="5017476" cy="179739"/>
          </a:xfrm>
          <a:prstGeom prst="rect">
            <a:avLst/>
          </a:prstGeom>
          <a:noFill/>
          <a:ln>
            <a:noFill/>
          </a:ln>
        </p:spPr>
        <p:txBody>
          <a:bodyPr vert="horz" lIns="216000" tIns="45720" rIns="216000" bIns="45720" rtlCol="0"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949E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텍스트 개체 틀 15"/>
          <p:cNvSpPr txBox="1">
            <a:spLocks/>
          </p:cNvSpPr>
          <p:nvPr/>
        </p:nvSpPr>
        <p:spPr>
          <a:xfrm>
            <a:off x="4471987" y="121409"/>
            <a:ext cx="200026" cy="2000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Opificio"/>
                <a:cs typeface="+mn-cs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Opificio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0929" y="4437112"/>
            <a:ext cx="4211960" cy="2420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4679952" y="2129555"/>
            <a:ext cx="1080120" cy="2258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866254" y="1561787"/>
            <a:ext cx="286206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Q1. </a:t>
            </a:r>
            <a:r>
              <a:rPr lang="ko-KR" altLang="en-US" sz="1600" b="1" dirty="0" smtClean="0"/>
              <a:t>복수전공이 몇 학점 부족한 건가요</a:t>
            </a:r>
            <a:r>
              <a:rPr lang="en-US" altLang="ko-KR" sz="1600" b="1" dirty="0" smtClean="0"/>
              <a:t>? </a:t>
            </a:r>
          </a:p>
          <a:p>
            <a:endParaRPr lang="en-US" altLang="ko-KR" sz="1600" dirty="0"/>
          </a:p>
          <a:p>
            <a:r>
              <a:rPr lang="en-US" altLang="ko-KR" sz="1400" dirty="0" smtClean="0"/>
              <a:t>A1. </a:t>
            </a:r>
          </a:p>
          <a:p>
            <a:r>
              <a:rPr lang="ko-KR" altLang="en-US" sz="1400" dirty="0" err="1" smtClean="0"/>
              <a:t>주전공의</a:t>
            </a:r>
            <a:r>
              <a:rPr lang="ko-KR" altLang="en-US" sz="1400" dirty="0" smtClean="0"/>
              <a:t> 전공필수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학점이 부족한 상태입니다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전공선택을</a:t>
            </a:r>
            <a:r>
              <a:rPr lang="ko-KR" altLang="en-US" sz="1400" dirty="0" smtClean="0"/>
              <a:t> 기준보다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학점 더 취득하였기 때문에 </a:t>
            </a:r>
            <a:r>
              <a:rPr lang="ko-KR" altLang="en-US" sz="1400" dirty="0" err="1" smtClean="0"/>
              <a:t>최소전공</a:t>
            </a:r>
            <a:r>
              <a:rPr lang="en-US" altLang="ko-KR" sz="1400" dirty="0" smtClean="0"/>
              <a:t>_</a:t>
            </a:r>
            <a:r>
              <a:rPr lang="ko-KR" altLang="en-US" sz="1400" dirty="0" err="1" smtClean="0"/>
              <a:t>최저학점에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학점 부족이라고 뜨는 것입니다</a:t>
            </a:r>
            <a:r>
              <a:rPr lang="en-US" altLang="ko-KR" sz="1400" dirty="0" smtClean="0"/>
              <a:t>. 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b="1" dirty="0" smtClean="0"/>
              <a:t>Q2. </a:t>
            </a:r>
            <a:r>
              <a:rPr lang="ko-KR" altLang="en-US" sz="1400" b="1" dirty="0" smtClean="0"/>
              <a:t>주전공 </a:t>
            </a:r>
            <a:r>
              <a:rPr lang="en-US" altLang="ko-KR" sz="1400" b="1" dirty="0" smtClean="0"/>
              <a:t>3</a:t>
            </a:r>
            <a:r>
              <a:rPr lang="ko-KR" altLang="en-US" sz="1400" b="1" dirty="0" smtClean="0"/>
              <a:t>학점 부족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부전공 </a:t>
            </a:r>
            <a:r>
              <a:rPr lang="en-US" altLang="ko-KR" sz="1400" b="1" dirty="0" smtClean="0"/>
              <a:t>6</a:t>
            </a:r>
            <a:r>
              <a:rPr lang="ko-KR" altLang="en-US" sz="1400" b="1" dirty="0" smtClean="0"/>
              <a:t>학점 부족인데 왜 졸업최저학점은 </a:t>
            </a:r>
            <a:r>
              <a:rPr lang="en-US" altLang="ko-KR" sz="1400" b="1" dirty="0" smtClean="0"/>
              <a:t>13</a:t>
            </a:r>
            <a:r>
              <a:rPr lang="ko-KR" altLang="en-US" sz="1400" b="1" dirty="0" smtClean="0"/>
              <a:t>학점이 부족한건가요</a:t>
            </a:r>
            <a:r>
              <a:rPr lang="en-US" altLang="ko-KR" sz="1400" b="1" dirty="0" smtClean="0"/>
              <a:t>?</a:t>
            </a:r>
            <a:endParaRPr lang="en-US" altLang="ko-KR" sz="1400" dirty="0" smtClean="0"/>
          </a:p>
          <a:p>
            <a:r>
              <a:rPr lang="ko-KR" altLang="en-US" sz="1400" dirty="0" smtClean="0"/>
              <a:t>졸업최저학점은 영역에 상관없이 이수하여야 하는 학점입니다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주전공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학점과 부전공 </a:t>
            </a:r>
            <a:r>
              <a:rPr lang="en-US" altLang="ko-KR" sz="1400" dirty="0" smtClean="0"/>
              <a:t>6</a:t>
            </a:r>
            <a:r>
              <a:rPr lang="ko-KR" altLang="en-US" sz="1400" dirty="0" smtClean="0"/>
              <a:t>학점을 이수하여도 </a:t>
            </a:r>
            <a:r>
              <a:rPr lang="en-US" altLang="ko-KR" sz="1400" dirty="0" smtClean="0"/>
              <a:t>126</a:t>
            </a:r>
            <a:r>
              <a:rPr lang="ko-KR" altLang="en-US" sz="1400" dirty="0" smtClean="0"/>
              <a:t>학점이므로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나머지 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학점은 영역에 상관없이 추가로 이수가 필요합니다</a:t>
            </a:r>
            <a:r>
              <a:rPr lang="en-US" altLang="ko-KR" sz="1400" dirty="0" smtClean="0"/>
              <a:t>. </a:t>
            </a:r>
          </a:p>
          <a:p>
            <a:endParaRPr lang="en-US" altLang="ko-KR" sz="1600" dirty="0"/>
          </a:p>
        </p:txBody>
      </p:sp>
      <p:sp>
        <p:nvSpPr>
          <p:cNvPr id="12" name="직사각형 11"/>
          <p:cNvSpPr/>
          <p:nvPr/>
        </p:nvSpPr>
        <p:spPr>
          <a:xfrm>
            <a:off x="4669858" y="4052132"/>
            <a:ext cx="1080120" cy="179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21" y="1662782"/>
            <a:ext cx="5619750" cy="457200"/>
          </a:xfrm>
          <a:prstGeom prst="rect">
            <a:avLst/>
          </a:prstGeom>
          <a:ln>
            <a:solidFill>
              <a:srgbClr val="292929"/>
            </a:solidFill>
          </a:ln>
        </p:spPr>
      </p:pic>
      <p:sp>
        <p:nvSpPr>
          <p:cNvPr id="18" name="직사각형 17"/>
          <p:cNvSpPr/>
          <p:nvPr/>
        </p:nvSpPr>
        <p:spPr>
          <a:xfrm>
            <a:off x="4669858" y="2754390"/>
            <a:ext cx="1080120" cy="189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4393" y="4581128"/>
            <a:ext cx="547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결론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주전공 전필 </a:t>
            </a:r>
            <a:r>
              <a:rPr lang="en-US" altLang="ko-KR" dirty="0" smtClean="0"/>
              <a:t>3 + </a:t>
            </a:r>
            <a:r>
              <a:rPr lang="ko-KR" altLang="en-US" dirty="0" smtClean="0"/>
              <a:t>부전공 </a:t>
            </a:r>
            <a:r>
              <a:rPr lang="en-US" altLang="ko-KR" dirty="0" smtClean="0"/>
              <a:t>6+ </a:t>
            </a:r>
            <a:r>
              <a:rPr lang="ko-KR" altLang="en-US" dirty="0" smtClean="0"/>
              <a:t>영역 상관없이 </a:t>
            </a:r>
            <a:r>
              <a:rPr lang="en-US" altLang="ko-KR" dirty="0" smtClean="0"/>
              <a:t>4 = 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42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5"/>
          <p:cNvSpPr txBox="1">
            <a:spLocks/>
          </p:cNvSpPr>
          <p:nvPr/>
        </p:nvSpPr>
        <p:spPr>
          <a:xfrm>
            <a:off x="2063262" y="432817"/>
            <a:ext cx="5017476" cy="535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자가진단 시뮬레이션</a:t>
            </a:r>
            <a:endParaRPr lang="ko-KR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텍스트 개체 틀 9"/>
          <p:cNvSpPr txBox="1">
            <a:spLocks/>
          </p:cNvSpPr>
          <p:nvPr/>
        </p:nvSpPr>
        <p:spPr>
          <a:xfrm>
            <a:off x="2063263" y="1175316"/>
            <a:ext cx="5017476" cy="179739"/>
          </a:xfrm>
          <a:prstGeom prst="rect">
            <a:avLst/>
          </a:prstGeom>
          <a:noFill/>
          <a:ln>
            <a:noFill/>
          </a:ln>
        </p:spPr>
        <p:txBody>
          <a:bodyPr vert="horz" lIns="216000" tIns="45720" rIns="216000" bIns="45720" rtlCol="0"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949E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텍스트 개체 틀 15"/>
          <p:cNvSpPr txBox="1">
            <a:spLocks/>
          </p:cNvSpPr>
          <p:nvPr/>
        </p:nvSpPr>
        <p:spPr>
          <a:xfrm>
            <a:off x="4471987" y="121409"/>
            <a:ext cx="200026" cy="2000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Opificio"/>
                <a:cs typeface="+mn-cs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Opificio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4216093"/>
            <a:ext cx="4211960" cy="2641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515328"/>
            <a:ext cx="7516003" cy="3960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직사각형 2"/>
          <p:cNvSpPr/>
          <p:nvPr/>
        </p:nvSpPr>
        <p:spPr>
          <a:xfrm>
            <a:off x="2987824" y="6093537"/>
            <a:ext cx="936104" cy="382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607357" y="5526639"/>
            <a:ext cx="298041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시뮬레이션처리 </a:t>
            </a:r>
            <a:r>
              <a:rPr lang="en-US" altLang="ko-KR" b="1" dirty="0" smtClean="0">
                <a:solidFill>
                  <a:srgbClr val="FF0000"/>
                </a:solidFill>
              </a:rPr>
              <a:t>=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새로고침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840" y="1524018"/>
            <a:ext cx="7516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Q. </a:t>
            </a:r>
          </a:p>
          <a:p>
            <a:pPr marL="285750" indent="-285750">
              <a:buFontTx/>
              <a:buChar char="-"/>
            </a:pPr>
            <a:r>
              <a:rPr lang="ko-KR" altLang="en-US" sz="1400" dirty="0" smtClean="0"/>
              <a:t>과목을 다 수강했는데 왜 </a:t>
            </a:r>
            <a:r>
              <a:rPr lang="en-US" altLang="ko-KR" sz="1400" dirty="0" smtClean="0"/>
              <a:t>N</a:t>
            </a:r>
            <a:r>
              <a:rPr lang="ko-KR" altLang="en-US" sz="1400" dirty="0" smtClean="0"/>
              <a:t>으로 나오나요</a:t>
            </a:r>
            <a:r>
              <a:rPr lang="en-US" altLang="ko-KR" sz="1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ko-KR" altLang="en-US" sz="1400" dirty="0" smtClean="0"/>
              <a:t>복수전공 신청했는데 왜  시뮬레이션에 복수전공은 안 나오나요</a:t>
            </a:r>
            <a:r>
              <a:rPr lang="en-US" altLang="ko-KR" sz="1400" dirty="0" smtClean="0"/>
              <a:t>?</a:t>
            </a:r>
          </a:p>
          <a:p>
            <a:r>
              <a:rPr lang="en-US" altLang="ko-KR" sz="1400" dirty="0" smtClean="0"/>
              <a:t>A.    </a:t>
            </a:r>
            <a:r>
              <a:rPr lang="ko-KR" altLang="en-US" sz="1400" dirty="0" smtClean="0">
                <a:solidFill>
                  <a:srgbClr val="0070C0"/>
                </a:solidFill>
              </a:rPr>
              <a:t>시뮬레이션처리</a:t>
            </a:r>
            <a:r>
              <a:rPr lang="ko-KR" altLang="en-US" sz="1400" dirty="0" smtClean="0"/>
              <a:t>를 누르시면 가장 업데이트된 시뮬레이션을 볼 수 있습니다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5" b="98230" l="8000" r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2863592"/>
            <a:ext cx="908896" cy="13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3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564904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감사합니다</a:t>
            </a:r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4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5"/>
          <p:cNvSpPr txBox="1">
            <a:spLocks/>
          </p:cNvSpPr>
          <p:nvPr/>
        </p:nvSpPr>
        <p:spPr>
          <a:xfrm>
            <a:off x="564598" y="615699"/>
            <a:ext cx="8280920" cy="535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자가진단 시뮬레이션 상담 관련 유의사항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6863" y="4216093"/>
            <a:ext cx="4211960" cy="2641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3594" y="1795102"/>
            <a:ext cx="737282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292929"/>
                </a:solidFill>
              </a:rPr>
              <a:t>가</a:t>
            </a:r>
            <a:r>
              <a:rPr lang="en-US" altLang="ko-KR" sz="1400" b="1" dirty="0">
                <a:solidFill>
                  <a:srgbClr val="292929"/>
                </a:solidFill>
              </a:rPr>
              <a:t>. </a:t>
            </a:r>
            <a:r>
              <a:rPr lang="ko-KR" altLang="en-US" sz="1400" b="1" dirty="0">
                <a:solidFill>
                  <a:srgbClr val="292929"/>
                </a:solidFill>
              </a:rPr>
              <a:t>학부</a:t>
            </a:r>
            <a:r>
              <a:rPr lang="en-US" altLang="ko-KR" sz="1400" b="1" dirty="0">
                <a:solidFill>
                  <a:srgbClr val="292929"/>
                </a:solidFill>
              </a:rPr>
              <a:t>(</a:t>
            </a:r>
            <a:r>
              <a:rPr lang="ko-KR" altLang="en-US" sz="1400" b="1" dirty="0">
                <a:solidFill>
                  <a:srgbClr val="292929"/>
                </a:solidFill>
              </a:rPr>
              <a:t>과</a:t>
            </a:r>
            <a:r>
              <a:rPr lang="en-US" altLang="ko-KR" sz="1400" b="1" dirty="0">
                <a:solidFill>
                  <a:srgbClr val="292929"/>
                </a:solidFill>
              </a:rPr>
              <a:t>)</a:t>
            </a:r>
            <a:r>
              <a:rPr lang="ko-KR" altLang="en-US" sz="1400" b="1" dirty="0">
                <a:solidFill>
                  <a:srgbClr val="292929"/>
                </a:solidFill>
              </a:rPr>
              <a:t>장 또는 지도교수</a:t>
            </a:r>
            <a:r>
              <a:rPr lang="en-US" altLang="ko-KR" sz="1400" b="1" dirty="0">
                <a:solidFill>
                  <a:srgbClr val="292929"/>
                </a:solidFill>
              </a:rPr>
              <a:t>(</a:t>
            </a:r>
            <a:r>
              <a:rPr lang="ko-KR" altLang="en-US" sz="1400" b="1" dirty="0">
                <a:solidFill>
                  <a:srgbClr val="292929"/>
                </a:solidFill>
              </a:rPr>
              <a:t>학과교수</a:t>
            </a:r>
            <a:r>
              <a:rPr lang="en-US" altLang="ko-KR" sz="1400" b="1" dirty="0">
                <a:solidFill>
                  <a:srgbClr val="292929"/>
                </a:solidFill>
              </a:rPr>
              <a:t>)</a:t>
            </a:r>
            <a:r>
              <a:rPr lang="ko-KR" altLang="en-US" sz="1400" b="1" dirty="0">
                <a:solidFill>
                  <a:srgbClr val="292929"/>
                </a:solidFill>
              </a:rPr>
              <a:t>가 </a:t>
            </a:r>
            <a:r>
              <a:rPr lang="ko-KR" altLang="en-US" sz="1400" b="1" dirty="0" smtClean="0">
                <a:solidFill>
                  <a:srgbClr val="292929"/>
                </a:solidFill>
              </a:rPr>
              <a:t>상담하는 것을 원칙으로 함</a:t>
            </a:r>
            <a:endParaRPr lang="en-US" altLang="ko-KR" sz="1400" b="1" dirty="0" smtClean="0">
              <a:solidFill>
                <a:srgbClr val="292929"/>
              </a:solidFill>
            </a:endParaRPr>
          </a:p>
          <a:p>
            <a:endParaRPr lang="ko-KR" altLang="en-US" sz="1400" b="1" dirty="0">
              <a:solidFill>
                <a:srgbClr val="292929"/>
              </a:solidFill>
            </a:endParaRPr>
          </a:p>
          <a:p>
            <a:r>
              <a:rPr lang="ko-KR" altLang="en-US" sz="1400" b="1" dirty="0" smtClean="0">
                <a:solidFill>
                  <a:srgbClr val="292929"/>
                </a:solidFill>
              </a:rPr>
              <a:t>나</a:t>
            </a:r>
            <a:r>
              <a:rPr lang="en-US" altLang="ko-KR" sz="1400" b="1" dirty="0">
                <a:solidFill>
                  <a:srgbClr val="292929"/>
                </a:solidFill>
              </a:rPr>
              <a:t>. </a:t>
            </a:r>
            <a:r>
              <a:rPr lang="ko-KR" altLang="en-US" sz="1400" b="1" dirty="0">
                <a:solidFill>
                  <a:srgbClr val="292929"/>
                </a:solidFill>
              </a:rPr>
              <a:t>시뮬레이션 결과 출력 시 </a:t>
            </a:r>
            <a:r>
              <a:rPr lang="en-US" altLang="ko-KR" sz="1400" b="1" dirty="0">
                <a:solidFill>
                  <a:srgbClr val="292929"/>
                </a:solidFill>
              </a:rPr>
              <a:t>2020-1</a:t>
            </a:r>
            <a:r>
              <a:rPr lang="ko-KR" altLang="en-US" sz="1400" b="1" dirty="0">
                <a:solidFill>
                  <a:srgbClr val="292929"/>
                </a:solidFill>
              </a:rPr>
              <a:t>학기 수강신청 교과목 포함여부 및 기준년도와 입학년도가 일치하는지 반드시 확인하여야 </a:t>
            </a:r>
            <a:r>
              <a:rPr lang="ko-KR" altLang="en-US" sz="1400" b="1" dirty="0" smtClean="0">
                <a:solidFill>
                  <a:srgbClr val="292929"/>
                </a:solidFill>
              </a:rPr>
              <a:t>함</a:t>
            </a:r>
            <a:endParaRPr lang="en-US" altLang="ko-KR" sz="1400" b="1" dirty="0" smtClean="0">
              <a:solidFill>
                <a:srgbClr val="292929"/>
              </a:solidFill>
            </a:endParaRPr>
          </a:p>
          <a:p>
            <a:endParaRPr lang="ko-KR" altLang="en-US" sz="1400" b="1" dirty="0">
              <a:solidFill>
                <a:srgbClr val="292929"/>
              </a:solidFill>
            </a:endParaRPr>
          </a:p>
          <a:p>
            <a:r>
              <a:rPr lang="ko-KR" altLang="en-US" sz="1400" b="1" dirty="0" smtClean="0">
                <a:solidFill>
                  <a:srgbClr val="292929"/>
                </a:solidFill>
              </a:rPr>
              <a:t>다</a:t>
            </a:r>
            <a:r>
              <a:rPr lang="en-US" altLang="ko-KR" sz="1400" b="1" dirty="0">
                <a:solidFill>
                  <a:srgbClr val="292929"/>
                </a:solidFill>
              </a:rPr>
              <a:t>. </a:t>
            </a:r>
            <a:r>
              <a:rPr lang="ko-KR" altLang="en-US" sz="1400" b="1" dirty="0">
                <a:solidFill>
                  <a:srgbClr val="292929"/>
                </a:solidFill>
              </a:rPr>
              <a:t>붙임</a:t>
            </a:r>
            <a:r>
              <a:rPr lang="en-US" altLang="ko-KR" sz="1400" b="1" dirty="0">
                <a:solidFill>
                  <a:srgbClr val="292929"/>
                </a:solidFill>
              </a:rPr>
              <a:t>1 </a:t>
            </a:r>
            <a:r>
              <a:rPr lang="ko-KR" altLang="en-US" sz="1400" b="1" dirty="0">
                <a:solidFill>
                  <a:srgbClr val="292929"/>
                </a:solidFill>
              </a:rPr>
              <a:t>또는 붙임</a:t>
            </a:r>
            <a:r>
              <a:rPr lang="en-US" altLang="ko-KR" sz="1400" b="1" dirty="0">
                <a:solidFill>
                  <a:srgbClr val="292929"/>
                </a:solidFill>
              </a:rPr>
              <a:t>2</a:t>
            </a:r>
            <a:r>
              <a:rPr lang="ko-KR" altLang="en-US" sz="1400" b="1" dirty="0">
                <a:solidFill>
                  <a:srgbClr val="292929"/>
                </a:solidFill>
              </a:rPr>
              <a:t>에 상담여부를 </a:t>
            </a:r>
            <a:r>
              <a:rPr lang="en-US" altLang="ko-KR" sz="1400" b="1" dirty="0">
                <a:solidFill>
                  <a:srgbClr val="292929"/>
                </a:solidFill>
              </a:rPr>
              <a:t>O/X</a:t>
            </a:r>
            <a:r>
              <a:rPr lang="ko-KR" altLang="en-US" sz="1400" b="1" dirty="0">
                <a:solidFill>
                  <a:srgbClr val="292929"/>
                </a:solidFill>
              </a:rPr>
              <a:t>로 표기한 후</a:t>
            </a:r>
            <a:r>
              <a:rPr lang="en-US" altLang="ko-KR" sz="1400" b="1" dirty="0">
                <a:solidFill>
                  <a:srgbClr val="292929"/>
                </a:solidFill>
              </a:rPr>
              <a:t>, </a:t>
            </a:r>
            <a:r>
              <a:rPr lang="ko-KR" altLang="en-US" sz="1400" b="1" dirty="0">
                <a:solidFill>
                  <a:srgbClr val="292929"/>
                </a:solidFill>
              </a:rPr>
              <a:t>상담내용을 자가진단 시뮬레이션 상담결과란에 작성하여 상담일자 및 상담자 서명 후 학과</a:t>
            </a:r>
            <a:r>
              <a:rPr lang="en-US" altLang="ko-KR" sz="1400" b="1" dirty="0">
                <a:solidFill>
                  <a:srgbClr val="292929"/>
                </a:solidFill>
              </a:rPr>
              <a:t>(</a:t>
            </a:r>
            <a:r>
              <a:rPr lang="ko-KR" altLang="en-US" sz="1400" b="1" dirty="0">
                <a:solidFill>
                  <a:srgbClr val="292929"/>
                </a:solidFill>
              </a:rPr>
              <a:t>전공</a:t>
            </a:r>
            <a:r>
              <a:rPr lang="en-US" altLang="ko-KR" sz="1400" b="1" dirty="0">
                <a:solidFill>
                  <a:srgbClr val="292929"/>
                </a:solidFill>
              </a:rPr>
              <a:t>)</a:t>
            </a:r>
            <a:r>
              <a:rPr lang="ko-KR" altLang="en-US" sz="1400" b="1" dirty="0">
                <a:solidFill>
                  <a:srgbClr val="292929"/>
                </a:solidFill>
              </a:rPr>
              <a:t>별로 수합하여 해당 교학행정팀으로 제출</a:t>
            </a:r>
            <a:r>
              <a:rPr lang="en-US" altLang="ko-KR" sz="1400" b="1" dirty="0">
                <a:solidFill>
                  <a:srgbClr val="292929"/>
                </a:solidFill>
              </a:rPr>
              <a:t>. </a:t>
            </a:r>
            <a:r>
              <a:rPr lang="ko-KR" altLang="en-US" sz="1400" b="1" dirty="0">
                <a:solidFill>
                  <a:srgbClr val="292929"/>
                </a:solidFill>
              </a:rPr>
              <a:t>자가진단 시뮬레이션 상담자료는 교학행정팀 </a:t>
            </a:r>
            <a:r>
              <a:rPr lang="ko-KR" altLang="en-US" sz="1400" b="1" dirty="0" smtClean="0">
                <a:solidFill>
                  <a:srgbClr val="292929"/>
                </a:solidFill>
              </a:rPr>
              <a:t>자체 보관</a:t>
            </a:r>
            <a:endParaRPr lang="en-US" altLang="ko-KR" sz="1400" b="1" dirty="0" smtClean="0">
              <a:solidFill>
                <a:srgbClr val="292929"/>
              </a:solidFill>
            </a:endParaRPr>
          </a:p>
          <a:p>
            <a:endParaRPr lang="ko-KR" altLang="en-US" sz="1400" b="1" dirty="0">
              <a:solidFill>
                <a:srgbClr val="292929"/>
              </a:solidFill>
            </a:endParaRPr>
          </a:p>
          <a:p>
            <a:r>
              <a:rPr lang="ko-KR" altLang="en-US" sz="1400" b="1" dirty="0" smtClean="0">
                <a:solidFill>
                  <a:srgbClr val="292929"/>
                </a:solidFill>
              </a:rPr>
              <a:t>라</a:t>
            </a:r>
            <a:r>
              <a:rPr lang="en-US" altLang="ko-KR" sz="1400" b="1" dirty="0">
                <a:solidFill>
                  <a:srgbClr val="292929"/>
                </a:solidFill>
              </a:rPr>
              <a:t>. </a:t>
            </a:r>
            <a:r>
              <a:rPr lang="ko-KR" altLang="en-US" sz="1400" b="1" dirty="0">
                <a:solidFill>
                  <a:srgbClr val="292929"/>
                </a:solidFill>
              </a:rPr>
              <a:t>공인영어 졸업인증 기준 미충족자는 추후 성적제출 계획 또는 </a:t>
            </a:r>
            <a:r>
              <a:rPr lang="ko-KR" altLang="en-US" sz="1400" b="1" dirty="0" err="1" smtClean="0">
                <a:solidFill>
                  <a:srgbClr val="292929"/>
                </a:solidFill>
              </a:rPr>
              <a:t>국제영어</a:t>
            </a:r>
            <a:r>
              <a:rPr lang="ko-KR" altLang="en-US" sz="1400" b="1" dirty="0" smtClean="0">
                <a:solidFill>
                  <a:srgbClr val="292929"/>
                </a:solidFill>
              </a:rPr>
              <a:t> </a:t>
            </a:r>
            <a:r>
              <a:rPr lang="ko-KR" altLang="en-US" sz="1400" b="1" dirty="0" err="1" smtClean="0">
                <a:solidFill>
                  <a:srgbClr val="292929"/>
                </a:solidFill>
              </a:rPr>
              <a:t>이수계획</a:t>
            </a:r>
            <a:r>
              <a:rPr lang="ko-KR" altLang="en-US" sz="1400" b="1" dirty="0" smtClean="0">
                <a:solidFill>
                  <a:srgbClr val="292929"/>
                </a:solidFill>
              </a:rPr>
              <a:t> </a:t>
            </a:r>
            <a:r>
              <a:rPr lang="ko-KR" altLang="en-US" sz="1400" b="1" dirty="0" smtClean="0">
                <a:solidFill>
                  <a:srgbClr val="292929"/>
                </a:solidFill>
              </a:rPr>
              <a:t>확인</a:t>
            </a:r>
            <a:endParaRPr lang="en-US" altLang="ko-KR" sz="1400" b="1" dirty="0" smtClean="0">
              <a:solidFill>
                <a:srgbClr val="292929"/>
              </a:solidFill>
            </a:endParaRPr>
          </a:p>
          <a:p>
            <a:endParaRPr lang="ko-KR" altLang="en-US" sz="1400" b="1" dirty="0">
              <a:solidFill>
                <a:srgbClr val="292929"/>
              </a:solidFill>
            </a:endParaRPr>
          </a:p>
          <a:p>
            <a:r>
              <a:rPr lang="ko-KR" altLang="en-US" sz="1400" b="1" dirty="0" smtClean="0">
                <a:solidFill>
                  <a:srgbClr val="292929"/>
                </a:solidFill>
              </a:rPr>
              <a:t>마</a:t>
            </a:r>
            <a:r>
              <a:rPr lang="en-US" altLang="ko-KR" sz="1400" b="1" dirty="0">
                <a:solidFill>
                  <a:srgbClr val="292929"/>
                </a:solidFill>
              </a:rPr>
              <a:t>. </a:t>
            </a:r>
            <a:r>
              <a:rPr lang="ko-KR" altLang="en-US" sz="1400" b="1" dirty="0">
                <a:solidFill>
                  <a:srgbClr val="292929"/>
                </a:solidFill>
              </a:rPr>
              <a:t>사회봉사는 교과과정에 포함되므로 현재 최종학기인 사회봉사 미이수자는 다음 학기 재학임을 안내 </a:t>
            </a:r>
            <a:r>
              <a:rPr lang="en-US" altLang="ko-KR" sz="1400" b="1" dirty="0" smtClean="0">
                <a:solidFill>
                  <a:srgbClr val="292929"/>
                </a:solidFill>
              </a:rPr>
              <a:t>(</a:t>
            </a:r>
            <a:r>
              <a:rPr lang="ko-KR" altLang="en-US" sz="1400" b="1" dirty="0" smtClean="0">
                <a:solidFill>
                  <a:srgbClr val="292929"/>
                </a:solidFill>
              </a:rPr>
              <a:t>수강신청 </a:t>
            </a:r>
            <a:r>
              <a:rPr lang="ko-KR" altLang="en-US" sz="1400" b="1" dirty="0" err="1" smtClean="0">
                <a:solidFill>
                  <a:srgbClr val="292929"/>
                </a:solidFill>
              </a:rPr>
              <a:t>미신청시</a:t>
            </a:r>
            <a:r>
              <a:rPr lang="ko-KR" altLang="en-US" sz="1400" b="1" dirty="0" smtClean="0">
                <a:solidFill>
                  <a:srgbClr val="292929"/>
                </a:solidFill>
              </a:rPr>
              <a:t> 등록금 </a:t>
            </a:r>
            <a:r>
              <a:rPr lang="en-US" altLang="ko-KR" sz="1400" b="1" dirty="0" smtClean="0">
                <a:solidFill>
                  <a:srgbClr val="292929"/>
                </a:solidFill>
              </a:rPr>
              <a:t>1/18</a:t>
            </a:r>
            <a:r>
              <a:rPr lang="ko-KR" altLang="en-US" sz="1400" b="1" dirty="0" smtClean="0">
                <a:solidFill>
                  <a:srgbClr val="292929"/>
                </a:solidFill>
              </a:rPr>
              <a:t>발생</a:t>
            </a:r>
            <a:r>
              <a:rPr lang="en-US" altLang="ko-KR" sz="1400" b="1" dirty="0" smtClean="0">
                <a:solidFill>
                  <a:srgbClr val="292929"/>
                </a:solidFill>
              </a:rPr>
              <a:t>)</a:t>
            </a:r>
          </a:p>
          <a:p>
            <a:endParaRPr lang="ko-KR" altLang="en-US" sz="1400" b="1" dirty="0">
              <a:solidFill>
                <a:srgbClr val="292929"/>
              </a:solidFill>
            </a:endParaRPr>
          </a:p>
          <a:p>
            <a:r>
              <a:rPr lang="ko-KR" altLang="en-US" sz="1400" b="1" dirty="0" smtClean="0">
                <a:solidFill>
                  <a:srgbClr val="292929"/>
                </a:solidFill>
              </a:rPr>
              <a:t>바</a:t>
            </a:r>
            <a:r>
              <a:rPr lang="en-US" altLang="ko-KR" sz="1400" b="1" dirty="0">
                <a:solidFill>
                  <a:srgbClr val="292929"/>
                </a:solidFill>
              </a:rPr>
              <a:t>. </a:t>
            </a:r>
            <a:r>
              <a:rPr lang="ko-KR" altLang="en-US" sz="1400" b="1" dirty="0" smtClean="0">
                <a:solidFill>
                  <a:srgbClr val="292929"/>
                </a:solidFill>
              </a:rPr>
              <a:t>대학영어</a:t>
            </a:r>
            <a:r>
              <a:rPr lang="en-US" altLang="ko-KR" sz="1400" b="1" dirty="0" smtClean="0">
                <a:solidFill>
                  <a:srgbClr val="292929"/>
                </a:solidFill>
              </a:rPr>
              <a:t>(</a:t>
            </a:r>
            <a:r>
              <a:rPr lang="ko-KR" altLang="en-US" sz="1400" b="1" dirty="0" smtClean="0">
                <a:solidFill>
                  <a:srgbClr val="292929"/>
                </a:solidFill>
              </a:rPr>
              <a:t>글로벌핵심영어</a:t>
            </a:r>
            <a:r>
              <a:rPr lang="en-US" altLang="ko-KR" sz="1400" b="1" dirty="0" smtClean="0">
                <a:solidFill>
                  <a:srgbClr val="292929"/>
                </a:solidFill>
              </a:rPr>
              <a:t>)</a:t>
            </a:r>
            <a:r>
              <a:rPr lang="ko-KR" altLang="en-US" sz="1400" b="1" dirty="0" smtClean="0">
                <a:solidFill>
                  <a:srgbClr val="292929"/>
                </a:solidFill>
              </a:rPr>
              <a:t> </a:t>
            </a:r>
            <a:r>
              <a:rPr lang="ko-KR" altLang="en-US" sz="1400" b="1" dirty="0">
                <a:solidFill>
                  <a:srgbClr val="292929"/>
                </a:solidFill>
              </a:rPr>
              <a:t>면제 신청 시 이번 학기 </a:t>
            </a:r>
            <a:r>
              <a:rPr lang="ko-KR" altLang="en-US" sz="1400" b="1" dirty="0" smtClean="0">
                <a:solidFill>
                  <a:srgbClr val="292929"/>
                </a:solidFill>
              </a:rPr>
              <a:t>대학영어 수강신청을 </a:t>
            </a:r>
            <a:r>
              <a:rPr lang="ko-KR" altLang="en-US" sz="1400" b="1" dirty="0">
                <a:solidFill>
                  <a:srgbClr val="292929"/>
                </a:solidFill>
              </a:rPr>
              <a:t>철회해야 함을 </a:t>
            </a:r>
            <a:r>
              <a:rPr lang="ko-KR" altLang="en-US" sz="1400" b="1" dirty="0" smtClean="0">
                <a:solidFill>
                  <a:srgbClr val="292929"/>
                </a:solidFill>
              </a:rPr>
              <a:t>안내</a:t>
            </a:r>
            <a:endParaRPr lang="en-US" altLang="ko-KR" sz="1400" b="1" dirty="0" smtClean="0">
              <a:solidFill>
                <a:srgbClr val="292929"/>
              </a:solidFill>
            </a:endParaRPr>
          </a:p>
          <a:p>
            <a:endParaRPr lang="ko-KR" altLang="en-US" sz="1400" b="1" dirty="0">
              <a:solidFill>
                <a:srgbClr val="292929"/>
              </a:solidFill>
            </a:endParaRPr>
          </a:p>
          <a:p>
            <a:r>
              <a:rPr lang="ko-KR" altLang="en-US" sz="1400" b="1" dirty="0" smtClean="0">
                <a:solidFill>
                  <a:srgbClr val="292929"/>
                </a:solidFill>
              </a:rPr>
              <a:t>사</a:t>
            </a:r>
            <a:r>
              <a:rPr lang="en-US" altLang="ko-KR" sz="1400" b="1" dirty="0">
                <a:solidFill>
                  <a:srgbClr val="292929"/>
                </a:solidFill>
              </a:rPr>
              <a:t>. </a:t>
            </a:r>
            <a:r>
              <a:rPr lang="ko-KR" altLang="en-US" sz="1400" b="1" dirty="0">
                <a:solidFill>
                  <a:srgbClr val="292929"/>
                </a:solidFill>
              </a:rPr>
              <a:t>교과목 이수영역 변경은 시뮬레이션상 오류가 있는 경우 또는 교육과정 개편에 의해 영역변경이 불가피한 경우에만 변경 가능함 </a:t>
            </a:r>
          </a:p>
          <a:p>
            <a:endParaRPr lang="en-US" altLang="ko-KR" sz="1400" b="1" dirty="0"/>
          </a:p>
          <a:p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5"/>
          <p:cNvSpPr txBox="1">
            <a:spLocks/>
          </p:cNvSpPr>
          <p:nvPr/>
        </p:nvSpPr>
        <p:spPr>
          <a:xfrm>
            <a:off x="683568" y="432817"/>
            <a:ext cx="7632848" cy="535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자가진단 시뮬레이션 조회 기준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텍스트 개체 틀 9"/>
          <p:cNvSpPr txBox="1">
            <a:spLocks/>
          </p:cNvSpPr>
          <p:nvPr/>
        </p:nvSpPr>
        <p:spPr>
          <a:xfrm>
            <a:off x="2063263" y="1175316"/>
            <a:ext cx="5017476" cy="179739"/>
          </a:xfrm>
          <a:prstGeom prst="rect">
            <a:avLst/>
          </a:prstGeom>
          <a:noFill/>
          <a:ln>
            <a:noFill/>
          </a:ln>
        </p:spPr>
        <p:txBody>
          <a:bodyPr vert="horz" lIns="216000" tIns="45720" rIns="216000" bIns="45720" rtlCol="0"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949E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텍스트 개체 틀 15"/>
          <p:cNvSpPr txBox="1">
            <a:spLocks/>
          </p:cNvSpPr>
          <p:nvPr/>
        </p:nvSpPr>
        <p:spPr>
          <a:xfrm>
            <a:off x="4471987" y="121409"/>
            <a:ext cx="200026" cy="2000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Opificio"/>
                <a:cs typeface="+mn-cs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Opificio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4216093"/>
            <a:ext cx="4211960" cy="2641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2782613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70C0"/>
                </a:solidFill>
              </a:rPr>
              <a:t>19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년도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/ </a:t>
            </a:r>
            <a:r>
              <a:rPr lang="ko-KR" altLang="en-US" sz="1400" b="1" dirty="0">
                <a:solidFill>
                  <a:srgbClr val="0070C0"/>
                </a:solidFill>
              </a:rPr>
              <a:t>후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기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/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자가진단으로 조회해 주시기 바랍니다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endParaRPr lang="en-US" altLang="ko-KR" sz="1400" b="1" dirty="0">
              <a:solidFill>
                <a:srgbClr val="0070C0"/>
              </a:solidFill>
            </a:endParaRPr>
          </a:p>
          <a:p>
            <a:pPr algn="ctr"/>
            <a:r>
              <a:rPr lang="en-US" altLang="ko-KR" sz="1400" b="1" dirty="0" smtClean="0">
                <a:solidFill>
                  <a:srgbClr val="0070C0"/>
                </a:solidFill>
              </a:rPr>
              <a:t>2020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년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8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월에 졸업하는 경우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19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년 후기 졸업생으로 봅니다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endParaRPr lang="en-US" altLang="ko-KR" sz="1400" b="1" dirty="0"/>
          </a:p>
          <a:p>
            <a:pPr algn="ctr"/>
            <a:endParaRPr lang="ko-KR" altLang="en-US" sz="16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83" y="1771842"/>
            <a:ext cx="7857133" cy="593984"/>
          </a:xfrm>
          <a:prstGeom prst="rect">
            <a:avLst/>
          </a:prstGeom>
          <a:ln>
            <a:solidFill>
              <a:srgbClr val="292929"/>
            </a:solidFill>
          </a:ln>
        </p:spPr>
      </p:pic>
    </p:spTree>
    <p:extLst>
      <p:ext uri="{BB962C8B-B14F-4D97-AF65-F5344CB8AC3E}">
        <p14:creationId xmlns:p14="http://schemas.microsoft.com/office/powerpoint/2010/main" val="349673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74" y="1561787"/>
            <a:ext cx="7363172" cy="2925291"/>
          </a:xfrm>
          <a:prstGeom prst="rect">
            <a:avLst/>
          </a:prstGeom>
          <a:ln>
            <a:solidFill>
              <a:srgbClr val="292929"/>
            </a:solidFill>
          </a:ln>
        </p:spPr>
      </p:pic>
      <p:sp>
        <p:nvSpPr>
          <p:cNvPr id="15" name="제목 5"/>
          <p:cNvSpPr txBox="1">
            <a:spLocks/>
          </p:cNvSpPr>
          <p:nvPr/>
        </p:nvSpPr>
        <p:spPr>
          <a:xfrm>
            <a:off x="611560" y="432817"/>
            <a:ext cx="7848872" cy="535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주요 변경사항 안내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-1. </a:t>
            </a:r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글로벌핵심영어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텍스트 개체 틀 9"/>
          <p:cNvSpPr txBox="1">
            <a:spLocks/>
          </p:cNvSpPr>
          <p:nvPr/>
        </p:nvSpPr>
        <p:spPr>
          <a:xfrm>
            <a:off x="2063263" y="1175316"/>
            <a:ext cx="5017476" cy="179739"/>
          </a:xfrm>
          <a:prstGeom prst="rect">
            <a:avLst/>
          </a:prstGeom>
          <a:noFill/>
          <a:ln>
            <a:noFill/>
          </a:ln>
        </p:spPr>
        <p:txBody>
          <a:bodyPr vert="horz" lIns="216000" tIns="45720" rIns="216000" bIns="45720" rtlCol="0"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949E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텍스트 개체 틀 15"/>
          <p:cNvSpPr txBox="1">
            <a:spLocks/>
          </p:cNvSpPr>
          <p:nvPr/>
        </p:nvSpPr>
        <p:spPr>
          <a:xfrm>
            <a:off x="4471987" y="121409"/>
            <a:ext cx="200026" cy="2000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Opificio"/>
                <a:cs typeface="+mn-cs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Opificio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4693810"/>
            <a:ext cx="4211960" cy="2164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693810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1400" b="1" dirty="0" err="1" smtClean="0">
                <a:solidFill>
                  <a:srgbClr val="0070C0"/>
                </a:solidFill>
              </a:rPr>
              <a:t>개편내용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: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글로벌핵심영어 → 대학영어 </a:t>
            </a:r>
            <a:endParaRPr lang="en-US" altLang="ko-KR" sz="1400" b="1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ko-KR" altLang="en-US" sz="1400" b="1" dirty="0" smtClean="0">
                <a:solidFill>
                  <a:srgbClr val="0070C0"/>
                </a:solidFill>
              </a:rPr>
              <a:t>글로벌핵심영어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3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는 폐지되며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글로벌핵심영어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3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과목 중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2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과목 이상 이수 시 </a:t>
            </a:r>
            <a:r>
              <a:rPr lang="ko-KR" altLang="en-US" sz="1400" b="1" dirty="0" err="1" smtClean="0">
                <a:solidFill>
                  <a:srgbClr val="0070C0"/>
                </a:solidFill>
              </a:rPr>
              <a:t>대학영어를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 이수할 필요 없습니다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AutoNum type="arabicParenR"/>
            </a:pPr>
            <a:r>
              <a:rPr lang="ko-KR" altLang="en-US" sz="1400" b="1" dirty="0" smtClean="0">
                <a:solidFill>
                  <a:srgbClr val="0070C0"/>
                </a:solidFill>
              </a:rPr>
              <a:t>글로벌핵심영어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1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만 이수 시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대학영어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2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이수해야 합니다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. </a:t>
            </a:r>
          </a:p>
          <a:p>
            <a:pPr marL="342900" indent="-342900">
              <a:buAutoNum type="arabicParenR"/>
            </a:pPr>
            <a:r>
              <a:rPr lang="ko-KR" altLang="en-US" sz="1400" b="1" dirty="0" smtClean="0">
                <a:solidFill>
                  <a:srgbClr val="0070C0"/>
                </a:solidFill>
              </a:rPr>
              <a:t>글로벌핵심영어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2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만 이수 시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대학영어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1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이수해야 합니다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.  </a:t>
            </a:r>
          </a:p>
          <a:p>
            <a:pPr marL="342900" indent="-342900">
              <a:buAutoNum type="arabicParenR"/>
            </a:pPr>
            <a:r>
              <a:rPr lang="ko-KR" altLang="en-US" sz="1400" b="1" dirty="0" smtClean="0">
                <a:solidFill>
                  <a:srgbClr val="0070C0"/>
                </a:solidFill>
              </a:rPr>
              <a:t>글로벌핵심영어 </a:t>
            </a:r>
            <a:r>
              <a:rPr lang="ko-KR" altLang="en-US" sz="1400" b="1" dirty="0" err="1" smtClean="0">
                <a:solidFill>
                  <a:srgbClr val="0070C0"/>
                </a:solidFill>
              </a:rPr>
              <a:t>미이수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 시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대학영어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1,2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모두 이수해야 합니다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ko-KR" sz="1400" b="1" dirty="0">
              <a:solidFill>
                <a:srgbClr val="0070C0"/>
              </a:solidFill>
            </a:endParaRPr>
          </a:p>
          <a:p>
            <a:r>
              <a:rPr lang="en-US" altLang="ko-KR" sz="1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시뮬레이션 변경사항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: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글로벌핵심영어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1,2,3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에 대해 각각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P/N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표시 → 글로벌핵심영어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(2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과목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4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학점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)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로 통합됐습니다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.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3349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5"/>
          <p:cNvSpPr txBox="1">
            <a:spLocks/>
          </p:cNvSpPr>
          <p:nvPr/>
        </p:nvSpPr>
        <p:spPr>
          <a:xfrm>
            <a:off x="611560" y="432817"/>
            <a:ext cx="7848872" cy="535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주요 변경사항 안내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-2. </a:t>
            </a:r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대학기초교양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텍스트 개체 틀 9"/>
          <p:cNvSpPr txBox="1">
            <a:spLocks/>
          </p:cNvSpPr>
          <p:nvPr/>
        </p:nvSpPr>
        <p:spPr>
          <a:xfrm>
            <a:off x="2063263" y="1175316"/>
            <a:ext cx="5017476" cy="179739"/>
          </a:xfrm>
          <a:prstGeom prst="rect">
            <a:avLst/>
          </a:prstGeom>
          <a:noFill/>
          <a:ln>
            <a:noFill/>
          </a:ln>
        </p:spPr>
        <p:txBody>
          <a:bodyPr vert="horz" lIns="216000" tIns="45720" rIns="216000" bIns="45720" rtlCol="0"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949E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텍스트 개체 틀 15"/>
          <p:cNvSpPr txBox="1">
            <a:spLocks/>
          </p:cNvSpPr>
          <p:nvPr/>
        </p:nvSpPr>
        <p:spPr>
          <a:xfrm>
            <a:off x="4471987" y="121409"/>
            <a:ext cx="200026" cy="2000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Opificio"/>
                <a:cs typeface="+mn-cs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Opificio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4693810"/>
            <a:ext cx="4211960" cy="2164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2013" y="406871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1400" b="1" dirty="0" err="1" smtClean="0">
                <a:solidFill>
                  <a:srgbClr val="0070C0"/>
                </a:solidFill>
              </a:rPr>
              <a:t>개편내용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: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대학기초교양 폐지</a:t>
            </a:r>
            <a:endParaRPr lang="en-US" altLang="ko-KR" sz="1400" b="1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altLang="ko-KR" sz="1400" b="1" dirty="0" smtClean="0">
                <a:solidFill>
                  <a:srgbClr val="0070C0"/>
                </a:solidFill>
              </a:rPr>
              <a:t>13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학번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~19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학번 대학기초교양 이수기준이 폐지되고 학과기초로 통합됐습니다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ko-KR" sz="1400" b="1" dirty="0">
              <a:solidFill>
                <a:srgbClr val="0070C0"/>
              </a:solidFill>
            </a:endParaRPr>
          </a:p>
          <a:p>
            <a:r>
              <a:rPr lang="en-US" altLang="ko-KR" sz="1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시뮬레이션 변경사항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: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대학기초교양 기준 삭제 및 학과기초에 대학기초교양을 포함</a:t>
            </a:r>
            <a:endParaRPr lang="ko-KR" altLang="en-US" sz="16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78" y="1736640"/>
            <a:ext cx="7448138" cy="2153592"/>
          </a:xfrm>
          <a:prstGeom prst="rect">
            <a:avLst/>
          </a:prstGeom>
          <a:ln>
            <a:solidFill>
              <a:srgbClr val="292929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5868144" y="2780928"/>
            <a:ext cx="2376264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868144" y="2297065"/>
            <a:ext cx="2376264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26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50" y="1598687"/>
            <a:ext cx="7181056" cy="3232878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</p:pic>
      <p:sp>
        <p:nvSpPr>
          <p:cNvPr id="15" name="제목 5"/>
          <p:cNvSpPr txBox="1">
            <a:spLocks/>
          </p:cNvSpPr>
          <p:nvPr/>
        </p:nvSpPr>
        <p:spPr>
          <a:xfrm>
            <a:off x="611560" y="432817"/>
            <a:ext cx="7848872" cy="535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주요 변경사항 안내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-3. </a:t>
            </a:r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일반교양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텍스트 개체 틀 9"/>
          <p:cNvSpPr txBox="1">
            <a:spLocks/>
          </p:cNvSpPr>
          <p:nvPr/>
        </p:nvSpPr>
        <p:spPr>
          <a:xfrm>
            <a:off x="2063263" y="1175316"/>
            <a:ext cx="5017476" cy="179739"/>
          </a:xfrm>
          <a:prstGeom prst="rect">
            <a:avLst/>
          </a:prstGeom>
          <a:noFill/>
          <a:ln>
            <a:noFill/>
          </a:ln>
        </p:spPr>
        <p:txBody>
          <a:bodyPr vert="horz" lIns="216000" tIns="45720" rIns="216000" bIns="45720" rtlCol="0"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949E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텍스트 개체 틀 15"/>
          <p:cNvSpPr txBox="1">
            <a:spLocks/>
          </p:cNvSpPr>
          <p:nvPr/>
        </p:nvSpPr>
        <p:spPr>
          <a:xfrm>
            <a:off x="4471987" y="121409"/>
            <a:ext cx="200026" cy="2000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Opificio"/>
                <a:cs typeface="+mn-cs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Opificio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4831565"/>
            <a:ext cx="4211960" cy="2026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4984614"/>
            <a:ext cx="79208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400" b="1" dirty="0" err="1" smtClean="0">
                <a:solidFill>
                  <a:srgbClr val="0070C0"/>
                </a:solidFill>
              </a:rPr>
              <a:t>개편내용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: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일반교양 → 웅비교육과정 </a:t>
            </a:r>
            <a:r>
              <a:rPr lang="ko-KR" altLang="en-US" sz="1400" b="1" dirty="0" err="1" smtClean="0">
                <a:solidFill>
                  <a:srgbClr val="0070C0"/>
                </a:solidFill>
              </a:rPr>
              <a:t>자유교과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 영역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r>
              <a:rPr lang="en-US" altLang="ko-KR" sz="1400" b="1" dirty="0">
                <a:solidFill>
                  <a:srgbClr val="0070C0"/>
                </a:solidFill>
              </a:rPr>
              <a:t>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  1) 16, 17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학번 일반교양 폐지에 따라 웅비교육과정의 </a:t>
            </a:r>
            <a:r>
              <a:rPr lang="ko-KR" altLang="en-US" sz="1400" b="1" dirty="0" err="1" smtClean="0">
                <a:solidFill>
                  <a:srgbClr val="0070C0"/>
                </a:solidFill>
              </a:rPr>
              <a:t>자유교과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 영역을 이수하여야 합니다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ko-KR" sz="1400" b="1" dirty="0">
              <a:solidFill>
                <a:srgbClr val="0070C0"/>
              </a:solidFill>
            </a:endParaRPr>
          </a:p>
          <a:p>
            <a:r>
              <a:rPr lang="en-US" altLang="ko-KR" sz="1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시뮬레이션 변경사항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: </a:t>
            </a:r>
          </a:p>
          <a:p>
            <a:r>
              <a:rPr lang="en-US" altLang="ko-KR" sz="1400" b="1" dirty="0">
                <a:solidFill>
                  <a:srgbClr val="0070C0"/>
                </a:solidFill>
              </a:rPr>
              <a:t>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  1)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대학기초교양 기준 삭제 및 학과기초에 대학기초교양을 포함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r>
              <a:rPr lang="en-US" altLang="ko-KR" sz="1400" b="1" dirty="0">
                <a:solidFill>
                  <a:srgbClr val="0070C0"/>
                </a:solidFill>
              </a:rPr>
              <a:t>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  2) </a:t>
            </a:r>
            <a:r>
              <a:rPr lang="ko-KR" altLang="en-US" sz="1400" b="1" dirty="0" err="1" smtClean="0">
                <a:solidFill>
                  <a:srgbClr val="0070C0"/>
                </a:solidFill>
              </a:rPr>
              <a:t>학과기초가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 없는 학과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(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전공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)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은 대학기초교양 </a:t>
            </a:r>
            <a:r>
              <a:rPr lang="ko-KR" altLang="en-US" sz="1400" b="1" smtClean="0">
                <a:solidFill>
                  <a:srgbClr val="0070C0"/>
                </a:solidFill>
              </a:rPr>
              <a:t>이수과목을 자유에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포함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r>
              <a:rPr lang="en-US" altLang="ko-KR" sz="1400" b="1" dirty="0">
                <a:solidFill>
                  <a:srgbClr val="0070C0"/>
                </a:solidFill>
              </a:rPr>
              <a:t>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                                </a:t>
            </a:r>
            <a:endParaRPr lang="ko-KR" altLang="en-US" sz="1600" b="1" dirty="0"/>
          </a:p>
        </p:txBody>
      </p:sp>
      <p:sp>
        <p:nvSpPr>
          <p:cNvPr id="5" name="직사각형 4"/>
          <p:cNvSpPr/>
          <p:nvPr/>
        </p:nvSpPr>
        <p:spPr>
          <a:xfrm>
            <a:off x="5827204" y="2848762"/>
            <a:ext cx="2376264" cy="2922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81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59" y="1734319"/>
            <a:ext cx="5553075" cy="2381250"/>
          </a:xfrm>
          <a:prstGeom prst="rect">
            <a:avLst/>
          </a:prstGeom>
          <a:ln>
            <a:solidFill>
              <a:srgbClr val="292929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5868144" y="1676936"/>
            <a:ext cx="2862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Q. </a:t>
            </a:r>
            <a:r>
              <a:rPr lang="ko-KR" altLang="en-US" b="1" dirty="0" smtClean="0"/>
              <a:t>교양과정</a:t>
            </a:r>
            <a:r>
              <a:rPr lang="en-US" altLang="ko-KR" b="1" dirty="0" smtClean="0"/>
              <a:t>_</a:t>
            </a:r>
            <a:r>
              <a:rPr lang="ko-KR" altLang="en-US" b="1" dirty="0" smtClean="0"/>
              <a:t>최저학점은 </a:t>
            </a:r>
            <a:r>
              <a:rPr lang="en-US" altLang="ko-KR" b="1" dirty="0" smtClean="0"/>
              <a:t>0 </a:t>
            </a:r>
            <a:r>
              <a:rPr lang="ko-KR" altLang="en-US" b="1" dirty="0" smtClean="0"/>
              <a:t>학점 부족인데 왜 판정이 </a:t>
            </a:r>
            <a:r>
              <a:rPr lang="en-US" altLang="ko-KR" b="1" dirty="0" smtClean="0"/>
              <a:t>N </a:t>
            </a:r>
            <a:r>
              <a:rPr lang="ko-KR" altLang="en-US" b="1" dirty="0" smtClean="0"/>
              <a:t>인가요</a:t>
            </a:r>
            <a:r>
              <a:rPr lang="en-US" altLang="ko-KR" b="1" dirty="0" smtClean="0"/>
              <a:t>?</a:t>
            </a:r>
            <a:endParaRPr lang="en-US" altLang="ko-KR" dirty="0"/>
          </a:p>
        </p:txBody>
      </p:sp>
      <p:sp>
        <p:nvSpPr>
          <p:cNvPr id="15" name="제목 5"/>
          <p:cNvSpPr txBox="1">
            <a:spLocks/>
          </p:cNvSpPr>
          <p:nvPr/>
        </p:nvSpPr>
        <p:spPr>
          <a:xfrm>
            <a:off x="2063262" y="432817"/>
            <a:ext cx="5017476" cy="535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자가진단 시뮬레이션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텍스트 개체 틀 9"/>
          <p:cNvSpPr txBox="1">
            <a:spLocks/>
          </p:cNvSpPr>
          <p:nvPr/>
        </p:nvSpPr>
        <p:spPr>
          <a:xfrm>
            <a:off x="2063263" y="1175316"/>
            <a:ext cx="5017476" cy="179739"/>
          </a:xfrm>
          <a:prstGeom prst="rect">
            <a:avLst/>
          </a:prstGeom>
          <a:noFill/>
          <a:ln>
            <a:noFill/>
          </a:ln>
        </p:spPr>
        <p:txBody>
          <a:bodyPr vert="horz" lIns="216000" tIns="45720" rIns="216000" bIns="45720" rtlCol="0"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949E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텍스트 개체 틀 15"/>
          <p:cNvSpPr txBox="1">
            <a:spLocks/>
          </p:cNvSpPr>
          <p:nvPr/>
        </p:nvSpPr>
        <p:spPr>
          <a:xfrm>
            <a:off x="4471987" y="121409"/>
            <a:ext cx="200026" cy="2000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Opificio"/>
                <a:cs typeface="+mn-cs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Opificio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4216093"/>
            <a:ext cx="4211960" cy="2641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4672013" y="2192022"/>
            <a:ext cx="1080120" cy="202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672013" y="3255437"/>
            <a:ext cx="1080120" cy="216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672013" y="3851119"/>
            <a:ext cx="1080120" cy="252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19215" y="4356333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※ </a:t>
            </a:r>
            <a:r>
              <a:rPr lang="ko-KR" altLang="en-US" sz="1200" dirty="0" smtClean="0"/>
              <a:t>소항목이 하나라도 </a:t>
            </a:r>
            <a:r>
              <a:rPr lang="en-US" altLang="ko-KR" sz="1200" dirty="0" smtClean="0"/>
              <a:t>N</a:t>
            </a:r>
            <a:r>
              <a:rPr lang="ko-KR" altLang="en-US" sz="1200" dirty="0" smtClean="0"/>
              <a:t>일 경우 </a:t>
            </a:r>
            <a:r>
              <a:rPr lang="ko-KR" altLang="en-US" sz="1200" dirty="0" smtClean="0">
                <a:solidFill>
                  <a:srgbClr val="0070C0"/>
                </a:solidFill>
              </a:rPr>
              <a:t>교양과정</a:t>
            </a:r>
            <a:r>
              <a:rPr lang="en-US" altLang="ko-KR" sz="1200" dirty="0" smtClean="0">
                <a:solidFill>
                  <a:srgbClr val="0070C0"/>
                </a:solidFill>
              </a:rPr>
              <a:t>_</a:t>
            </a:r>
            <a:r>
              <a:rPr lang="ko-KR" altLang="en-US" sz="1200" dirty="0" smtClean="0">
                <a:solidFill>
                  <a:srgbClr val="0070C0"/>
                </a:solidFill>
              </a:rPr>
              <a:t>최저학점 </a:t>
            </a:r>
            <a:r>
              <a:rPr lang="ko-KR" altLang="en-US" sz="1200" dirty="0" smtClean="0"/>
              <a:t>판정도 </a:t>
            </a:r>
            <a:r>
              <a:rPr lang="en-US" altLang="ko-KR" sz="1200" dirty="0" smtClean="0"/>
              <a:t>N 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2780928"/>
            <a:ext cx="2790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ko-KR" altLang="en-US" sz="1600" dirty="0" smtClean="0"/>
              <a:t>사회봉사 </a:t>
            </a:r>
            <a:r>
              <a:rPr lang="en-US" altLang="ko-KR" sz="1600" dirty="0"/>
              <a:t>1</a:t>
            </a:r>
            <a:r>
              <a:rPr lang="ko-KR" altLang="en-US" sz="1600" dirty="0"/>
              <a:t>학점을</a:t>
            </a:r>
            <a:r>
              <a:rPr lang="en-US" altLang="ko-KR" sz="1600" dirty="0"/>
              <a:t> </a:t>
            </a:r>
            <a:r>
              <a:rPr lang="ko-KR" altLang="en-US" sz="1600" dirty="0"/>
              <a:t>이수하지 않았기 때문입니다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사회봉사를 이수할 경우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교양은 모두 </a:t>
            </a:r>
            <a:r>
              <a:rPr lang="en-US" altLang="ko-KR" sz="1600" dirty="0" smtClean="0"/>
              <a:t>P</a:t>
            </a:r>
            <a:r>
              <a:rPr lang="ko-KR" altLang="en-US" sz="1600" dirty="0" smtClean="0"/>
              <a:t>처리 됩니다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/>
          </a:p>
          <a:p>
            <a:r>
              <a:rPr lang="ko-KR" altLang="en-US" sz="1400" dirty="0">
                <a:solidFill>
                  <a:srgbClr val="0070C0"/>
                </a:solidFill>
              </a:rPr>
              <a:t>사회봉사</a:t>
            </a:r>
            <a:r>
              <a:rPr lang="ko-KR" altLang="en-US" sz="1400" dirty="0"/>
              <a:t> </a:t>
            </a:r>
            <a:r>
              <a:rPr lang="en-US" altLang="ko-KR" sz="1400" dirty="0"/>
              <a:t>N -&gt; </a:t>
            </a:r>
            <a:r>
              <a:rPr lang="ko-KR" altLang="en-US" sz="1400" dirty="0">
                <a:solidFill>
                  <a:srgbClr val="0070C0"/>
                </a:solidFill>
              </a:rPr>
              <a:t>교양과정</a:t>
            </a:r>
            <a:r>
              <a:rPr lang="en-US" altLang="ko-KR" sz="1400" dirty="0">
                <a:solidFill>
                  <a:srgbClr val="0070C0"/>
                </a:solidFill>
              </a:rPr>
              <a:t>_</a:t>
            </a:r>
            <a:r>
              <a:rPr lang="ko-KR" altLang="en-US" sz="1400" dirty="0">
                <a:solidFill>
                  <a:srgbClr val="0070C0"/>
                </a:solidFill>
              </a:rPr>
              <a:t>핵심 </a:t>
            </a:r>
            <a:r>
              <a:rPr lang="en-US" altLang="ko-KR" sz="1400" dirty="0"/>
              <a:t>N -&gt; </a:t>
            </a:r>
            <a:r>
              <a:rPr lang="ko-KR" altLang="en-US" sz="1400" dirty="0">
                <a:solidFill>
                  <a:srgbClr val="0070C0"/>
                </a:solidFill>
              </a:rPr>
              <a:t>교양과정</a:t>
            </a:r>
            <a:r>
              <a:rPr lang="en-US" altLang="ko-KR" sz="1400" dirty="0" smtClean="0">
                <a:solidFill>
                  <a:srgbClr val="0070C0"/>
                </a:solidFill>
              </a:rPr>
              <a:t>_</a:t>
            </a:r>
            <a:r>
              <a:rPr lang="ko-KR" altLang="en-US" sz="1400" dirty="0" smtClean="0">
                <a:solidFill>
                  <a:srgbClr val="0070C0"/>
                </a:solidFill>
              </a:rPr>
              <a:t>최저학점 </a:t>
            </a:r>
            <a:r>
              <a:rPr lang="en-US" altLang="ko-KR" sz="1400" dirty="0"/>
              <a:t>N</a:t>
            </a: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7923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5"/>
          <p:cNvSpPr txBox="1">
            <a:spLocks/>
          </p:cNvSpPr>
          <p:nvPr/>
        </p:nvSpPr>
        <p:spPr>
          <a:xfrm>
            <a:off x="2063262" y="432817"/>
            <a:ext cx="5017476" cy="535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자가진단 시뮬레이션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텍스트 개체 틀 9"/>
          <p:cNvSpPr txBox="1">
            <a:spLocks/>
          </p:cNvSpPr>
          <p:nvPr/>
        </p:nvSpPr>
        <p:spPr>
          <a:xfrm>
            <a:off x="2063263" y="1175316"/>
            <a:ext cx="5017476" cy="179739"/>
          </a:xfrm>
          <a:prstGeom prst="rect">
            <a:avLst/>
          </a:prstGeom>
          <a:noFill/>
          <a:ln>
            <a:noFill/>
          </a:ln>
        </p:spPr>
        <p:txBody>
          <a:bodyPr vert="horz" lIns="216000" tIns="45720" rIns="216000" bIns="45720" rtlCol="0"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949E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텍스트 개체 틀 15"/>
          <p:cNvSpPr txBox="1">
            <a:spLocks/>
          </p:cNvSpPr>
          <p:nvPr/>
        </p:nvSpPr>
        <p:spPr>
          <a:xfrm>
            <a:off x="4471987" y="121409"/>
            <a:ext cx="200026" cy="2000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Opificio"/>
                <a:cs typeface="+mn-cs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Opificio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4216093"/>
            <a:ext cx="4211960" cy="2641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89" y="1814824"/>
            <a:ext cx="5476875" cy="923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직사각형 26"/>
          <p:cNvSpPr/>
          <p:nvPr/>
        </p:nvSpPr>
        <p:spPr>
          <a:xfrm>
            <a:off x="1034004" y="2467416"/>
            <a:ext cx="4693059" cy="219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89" y="3053418"/>
            <a:ext cx="5476874" cy="666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직사각형 25"/>
          <p:cNvSpPr/>
          <p:nvPr/>
        </p:nvSpPr>
        <p:spPr>
          <a:xfrm>
            <a:off x="1034003" y="3490080"/>
            <a:ext cx="4693059" cy="216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868144" y="1676936"/>
            <a:ext cx="2862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Q. </a:t>
            </a:r>
            <a:r>
              <a:rPr lang="ko-KR" altLang="en-US" b="1" dirty="0" smtClean="0"/>
              <a:t>전공필수와 전공선택은 왜 기준이 </a:t>
            </a:r>
            <a:r>
              <a:rPr lang="en-US" altLang="ko-KR" b="1" dirty="0" smtClean="0"/>
              <a:t>0 </a:t>
            </a:r>
            <a:r>
              <a:rPr lang="ko-KR" altLang="en-US" b="1" dirty="0" smtClean="0"/>
              <a:t>인가요</a:t>
            </a:r>
            <a:r>
              <a:rPr lang="en-US" altLang="ko-KR" b="1" dirty="0" smtClean="0"/>
              <a:t>? </a:t>
            </a:r>
            <a:r>
              <a:rPr lang="ko-KR" altLang="en-US" b="1" dirty="0" smtClean="0"/>
              <a:t>잘못 나와있는 거 아닌가요</a:t>
            </a:r>
            <a:r>
              <a:rPr lang="en-US" altLang="ko-KR" b="1" dirty="0" smtClean="0"/>
              <a:t>?</a:t>
            </a:r>
            <a:endParaRPr lang="en-US" altLang="ko-KR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2780928"/>
            <a:ext cx="27900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ko-KR" altLang="en-US" sz="1600" dirty="0"/>
              <a:t>심화전공과 최소전공의 최저학점의 경우 전공필수와 전공선택이 </a:t>
            </a:r>
            <a:r>
              <a:rPr lang="en-US" altLang="ko-KR" sz="1600" dirty="0"/>
              <a:t>0 </a:t>
            </a:r>
            <a:r>
              <a:rPr lang="ko-KR" altLang="en-US" sz="1600" dirty="0"/>
              <a:t>으로 설정돼 있을 수 있습니다</a:t>
            </a:r>
            <a:r>
              <a:rPr lang="en-US" altLang="ko-KR" sz="1600" dirty="0"/>
              <a:t>. </a:t>
            </a:r>
          </a:p>
          <a:p>
            <a:endParaRPr lang="en-US" altLang="ko-KR" sz="1600" dirty="0"/>
          </a:p>
          <a:p>
            <a:r>
              <a:rPr lang="ko-KR" altLang="en-US" sz="1400" dirty="0">
                <a:solidFill>
                  <a:srgbClr val="0070C0"/>
                </a:solidFill>
              </a:rPr>
              <a:t>이 경우 전공필수나 전공선택에 상관없이 </a:t>
            </a:r>
            <a:r>
              <a:rPr lang="ko-KR" altLang="en-US" sz="1400" u="sng" dirty="0">
                <a:solidFill>
                  <a:srgbClr val="0070C0"/>
                </a:solidFill>
              </a:rPr>
              <a:t>총 이수해야 하는 학점만</a:t>
            </a:r>
            <a:r>
              <a:rPr lang="ko-KR" altLang="en-US" sz="1400" dirty="0">
                <a:solidFill>
                  <a:srgbClr val="0070C0"/>
                </a:solidFill>
              </a:rPr>
              <a:t> 기준학점에 따라 이수하면 됩니다</a:t>
            </a:r>
            <a:r>
              <a:rPr lang="en-US" altLang="ko-KR" sz="1400" dirty="0">
                <a:solidFill>
                  <a:srgbClr val="0070C0"/>
                </a:solidFill>
              </a:rPr>
              <a:t>.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9620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5534025" cy="2343150"/>
          </a:xfrm>
          <a:prstGeom prst="rect">
            <a:avLst/>
          </a:prstGeom>
          <a:ln>
            <a:solidFill>
              <a:srgbClr val="292929"/>
            </a:solidFill>
          </a:ln>
        </p:spPr>
      </p:pic>
      <p:sp>
        <p:nvSpPr>
          <p:cNvPr id="15" name="제목 5"/>
          <p:cNvSpPr txBox="1">
            <a:spLocks/>
          </p:cNvSpPr>
          <p:nvPr/>
        </p:nvSpPr>
        <p:spPr>
          <a:xfrm>
            <a:off x="2063262" y="432817"/>
            <a:ext cx="5017476" cy="535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자가진단 시뮬레이션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텍스트 개체 틀 9"/>
          <p:cNvSpPr txBox="1">
            <a:spLocks/>
          </p:cNvSpPr>
          <p:nvPr/>
        </p:nvSpPr>
        <p:spPr>
          <a:xfrm>
            <a:off x="2063263" y="1175316"/>
            <a:ext cx="5017476" cy="179739"/>
          </a:xfrm>
          <a:prstGeom prst="rect">
            <a:avLst/>
          </a:prstGeom>
          <a:noFill/>
          <a:ln>
            <a:noFill/>
          </a:ln>
        </p:spPr>
        <p:txBody>
          <a:bodyPr vert="horz" lIns="216000" tIns="45720" rIns="216000" bIns="45720" rtlCol="0"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949E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텍스트 개체 틀 15"/>
          <p:cNvSpPr txBox="1">
            <a:spLocks/>
          </p:cNvSpPr>
          <p:nvPr/>
        </p:nvSpPr>
        <p:spPr>
          <a:xfrm>
            <a:off x="4471987" y="121409"/>
            <a:ext cx="200026" cy="2000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Opificio"/>
                <a:cs typeface="+mn-cs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Opificio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4216093"/>
            <a:ext cx="4211960" cy="2641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4672013" y="1885559"/>
            <a:ext cx="1080120" cy="247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672013" y="2962272"/>
            <a:ext cx="1080120" cy="252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868144" y="1700808"/>
            <a:ext cx="2862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Q1. </a:t>
            </a:r>
            <a:r>
              <a:rPr lang="ko-KR" altLang="en-US" b="1" dirty="0" smtClean="0"/>
              <a:t>주전공 전공필수 </a:t>
            </a:r>
            <a:r>
              <a:rPr lang="en-US" altLang="ko-KR" b="1" dirty="0" smtClean="0"/>
              <a:t>3 </a:t>
            </a:r>
            <a:r>
              <a:rPr lang="ko-KR" altLang="en-US" b="1" dirty="0" smtClean="0"/>
              <a:t>부족이고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복수전공 전공필수 </a:t>
            </a:r>
            <a:r>
              <a:rPr lang="en-US" altLang="ko-KR" b="1" dirty="0" smtClean="0"/>
              <a:t>9</a:t>
            </a:r>
            <a:r>
              <a:rPr lang="ko-KR" altLang="en-US" b="1" dirty="0" smtClean="0"/>
              <a:t>학점 부족인데 왜 졸업최저학점은 </a:t>
            </a:r>
            <a:r>
              <a:rPr lang="en-US" altLang="ko-KR" b="1" dirty="0"/>
              <a:t>2</a:t>
            </a:r>
            <a:r>
              <a:rPr lang="ko-KR" altLang="en-US" b="1" dirty="0" smtClean="0"/>
              <a:t>학점 부족인가요</a:t>
            </a:r>
            <a:r>
              <a:rPr lang="en-US" altLang="ko-KR" b="1" dirty="0" smtClean="0"/>
              <a:t>? </a:t>
            </a:r>
          </a:p>
          <a:p>
            <a:endParaRPr lang="en-US" altLang="ko-KR" dirty="0"/>
          </a:p>
          <a:p>
            <a:r>
              <a:rPr lang="en-US" altLang="ko-KR" sz="1600" dirty="0" smtClean="0"/>
              <a:t>A1. </a:t>
            </a:r>
            <a:r>
              <a:rPr lang="ko-KR" altLang="en-US" sz="1600" dirty="0" smtClean="0"/>
              <a:t>각 영역별 </a:t>
            </a:r>
            <a:r>
              <a:rPr lang="ko-KR" altLang="en-US" sz="1600" dirty="0" err="1" smtClean="0"/>
              <a:t>기준학점과</a:t>
            </a:r>
            <a:r>
              <a:rPr lang="ko-KR" altLang="en-US" sz="1600" dirty="0" smtClean="0"/>
              <a:t> 졸업최저학점은 별개의 기준이라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각 </a:t>
            </a:r>
            <a:r>
              <a:rPr lang="ko-KR" altLang="en-US" sz="1600" dirty="0" err="1" smtClean="0"/>
              <a:t>부족학점의</a:t>
            </a:r>
            <a:r>
              <a:rPr lang="ko-KR" altLang="en-US" sz="1600" dirty="0" smtClean="0"/>
              <a:t> 합과 졸업최저학점 </a:t>
            </a:r>
            <a:r>
              <a:rPr lang="ko-KR" altLang="en-US" sz="1600" dirty="0" err="1" smtClean="0"/>
              <a:t>부족학점이</a:t>
            </a:r>
            <a:r>
              <a:rPr lang="ko-KR" altLang="en-US" sz="1600" dirty="0" smtClean="0"/>
              <a:t> 다를 수 있습니다</a:t>
            </a:r>
            <a:r>
              <a:rPr lang="en-US" altLang="ko-KR" sz="1600" dirty="0" smtClean="0"/>
              <a:t>. </a:t>
            </a:r>
          </a:p>
          <a:p>
            <a:endParaRPr lang="en-US" altLang="ko-KR" dirty="0"/>
          </a:p>
          <a:p>
            <a:r>
              <a:rPr lang="ko-KR" altLang="en-US" sz="1600" dirty="0" smtClean="0"/>
              <a:t>이 경우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졸업최저학점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학점 부족은 </a:t>
            </a:r>
            <a:r>
              <a:rPr lang="ko-KR" altLang="en-US" sz="1600" dirty="0" err="1" smtClean="0"/>
              <a:t>신경쓰지</a:t>
            </a:r>
            <a:r>
              <a:rPr lang="ko-KR" altLang="en-US" sz="1600" dirty="0" smtClean="0"/>
              <a:t> 않고 </a:t>
            </a:r>
            <a:r>
              <a:rPr lang="ko-KR" altLang="en-US" sz="1600" dirty="0" smtClean="0">
                <a:solidFill>
                  <a:srgbClr val="FF0000"/>
                </a:solidFill>
              </a:rPr>
              <a:t>주전공 </a:t>
            </a:r>
            <a:r>
              <a:rPr lang="en-US" altLang="ko-KR" sz="1600" dirty="0" smtClean="0">
                <a:solidFill>
                  <a:srgbClr val="FF0000"/>
                </a:solidFill>
              </a:rPr>
              <a:t>3</a:t>
            </a:r>
            <a:r>
              <a:rPr lang="ko-KR" altLang="en-US" sz="1600" dirty="0" smtClean="0">
                <a:solidFill>
                  <a:srgbClr val="FF0000"/>
                </a:solidFill>
              </a:rPr>
              <a:t>학점과 복수전공 전공필수 </a:t>
            </a:r>
            <a:r>
              <a:rPr lang="en-US" altLang="ko-KR" sz="1600" dirty="0" smtClean="0">
                <a:solidFill>
                  <a:srgbClr val="FF0000"/>
                </a:solidFill>
              </a:rPr>
              <a:t>9</a:t>
            </a:r>
            <a:r>
              <a:rPr lang="ko-KR" altLang="en-US" sz="1600" dirty="0" smtClean="0">
                <a:solidFill>
                  <a:srgbClr val="FF0000"/>
                </a:solidFill>
              </a:rPr>
              <a:t>학점을 이수하여야 합니다</a:t>
            </a:r>
            <a:r>
              <a:rPr lang="en-US" altLang="ko-KR" sz="1600" dirty="0" smtClean="0">
                <a:solidFill>
                  <a:srgbClr val="FF0000"/>
                </a:solidFill>
              </a:rPr>
              <a:t>.</a:t>
            </a:r>
            <a:endParaRPr lang="en-US" altLang="ko-KR" sz="1600" dirty="0">
              <a:solidFill>
                <a:srgbClr val="FF0000"/>
              </a:solidFill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4679952" y="3796660"/>
            <a:ext cx="1080120" cy="247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081261"/>
      </p:ext>
    </p:extLst>
  </p:cSld>
  <p:clrMapOvr>
    <a:masterClrMapping/>
  </p:clrMapOvr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3028-3d-cubes-powerpoint-template</Template>
  <TotalTime>1216</TotalTime>
  <Words>683</Words>
  <Application>Microsoft Office PowerPoint</Application>
  <PresentationFormat>화면 슬라이드 쇼(4:3)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Opificio</vt:lpstr>
      <vt:lpstr>맑은 고딕</vt:lpstr>
      <vt:lpstr>Arial</vt:lpstr>
      <vt:lpstr>Calibri</vt:lpstr>
      <vt:lpstr>Microsoft Himalaya</vt:lpstr>
      <vt:lpstr>Microsoft New Tai Lue</vt:lpstr>
      <vt:lpstr>20058-cubes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67</cp:revision>
  <cp:lastPrinted>2018-05-10T00:15:03Z</cp:lastPrinted>
  <dcterms:created xsi:type="dcterms:W3CDTF">2018-05-04T05:41:10Z</dcterms:created>
  <dcterms:modified xsi:type="dcterms:W3CDTF">2020-03-11T08:12:57Z</dcterms:modified>
</cp:coreProperties>
</file>