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9" r:id="rId2"/>
    <p:sldId id="453" r:id="rId3"/>
    <p:sldId id="455" r:id="rId4"/>
    <p:sldId id="456" r:id="rId5"/>
    <p:sldId id="458" r:id="rId6"/>
    <p:sldId id="468" r:id="rId7"/>
    <p:sldId id="459" r:id="rId8"/>
    <p:sldId id="460" r:id="rId9"/>
    <p:sldId id="461" r:id="rId10"/>
    <p:sldId id="462" r:id="rId11"/>
    <p:sldId id="464" r:id="rId12"/>
    <p:sldId id="466" r:id="rId13"/>
    <p:sldId id="465" r:id="rId14"/>
    <p:sldId id="361" r:id="rId15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0070C0"/>
    <a:srgbClr val="F2F2F2"/>
    <a:srgbClr val="F9F9F9"/>
    <a:srgbClr val="D8DBE2"/>
    <a:srgbClr val="BEBEBE"/>
    <a:srgbClr val="C3C3C3"/>
    <a:srgbClr val="3A5F86"/>
    <a:srgbClr val="004B98"/>
    <a:srgbClr val="615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1" autoAdjust="0"/>
    <p:restoredTop sz="89299" autoAdjust="0"/>
  </p:normalViewPr>
  <p:slideViewPr>
    <p:cSldViewPr snapToGrid="0">
      <p:cViewPr varScale="1">
        <p:scale>
          <a:sx n="102" d="100"/>
          <a:sy n="102" d="100"/>
        </p:scale>
        <p:origin x="130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6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2CF36394-3E9D-40F9-8B81-1211D1EB17B1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741F8C64-57D3-4456-B563-FB83D790A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801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A7A53213-0393-4DBA-AA85-CEC7E58F667B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F0FF52B8-9913-43A9-9991-E0D5A2480D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85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F52B8-9913-43A9-9991-E0D5A2480D7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9308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7088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2337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2402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6709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819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754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283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2825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9920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1673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1397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933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720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23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6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01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94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36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66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03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95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06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18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33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163CB-B610-48C6-8A36-77BC14E28F4B}" type="datetimeFigureOut">
              <a:rPr lang="ko-KR" altLang="en-US" smtClean="0"/>
              <a:t>2019-09-18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554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ankook.ac.kr/web/kor/-468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" name="양쪽 모서리가 둥근 사각형 4"/>
          <p:cNvSpPr/>
          <p:nvPr/>
        </p:nvSpPr>
        <p:spPr>
          <a:xfrm>
            <a:off x="0" y="3367087"/>
            <a:ext cx="12192000" cy="63341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2019 </a:t>
            </a:r>
            <a:r>
              <a:rPr lang="ko-KR" altLang="en-US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동계 일본 </a:t>
            </a:r>
            <a:r>
              <a:rPr lang="ko-KR" altLang="en-US" b="1" dirty="0" err="1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센슈대</a:t>
            </a:r>
            <a:r>
              <a:rPr lang="ko-KR" altLang="en-US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 교비어학연수 선발 안내</a:t>
            </a:r>
            <a:endParaRPr lang="en-US" altLang="ko-KR" sz="2400" b="1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haroni" panose="02010803020104030203" pitchFamily="2" charset="-79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229" y="99152"/>
            <a:ext cx="1106771" cy="85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40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385121" y="187972"/>
            <a:ext cx="11458011" cy="37153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제출서류</a:t>
            </a:r>
            <a:r>
              <a:rPr lang="en-US" altLang="ko-KR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-</a:t>
            </a:r>
            <a:r>
              <a:rPr lang="ko-KR" altLang="en-US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학교공헌활동 </a:t>
            </a:r>
            <a:endParaRPr lang="en-US" altLang="ko-KR" sz="2000" b="1" dirty="0">
              <a:solidFill>
                <a:prstClr val="white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  <a:cs typeface="Aharoni" panose="02010803020104030203" pitchFamily="2" charset="-79"/>
            </a:endParaRPr>
          </a:p>
        </p:txBody>
      </p:sp>
      <p:sp>
        <p:nvSpPr>
          <p:cNvPr id="15" name="양쪽 모서리가 둥근 사각형 14"/>
          <p:cNvSpPr/>
          <p:nvPr/>
        </p:nvSpPr>
        <p:spPr>
          <a:xfrm>
            <a:off x="385121" y="577851"/>
            <a:ext cx="11458011" cy="616077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Yoon 윤고딕 530_TT" panose="02090603020101020101" pitchFamily="18" charset="-127"/>
                <a:ea typeface="Yoon 윤고딕 530_TT" panose="02090603020101020101" pitchFamily="18" charset="-127"/>
                <a:cs typeface="Helvetica"/>
              </a:rPr>
              <a:t>1. </a:t>
            </a:r>
            <a:r>
              <a:rPr lang="ko-KR" altLang="en-US" dirty="0">
                <a:latin typeface="Yoon 윤고딕 530_TT" panose="02090603020101020101" pitchFamily="18" charset="-127"/>
                <a:ea typeface="Yoon 윤고딕 530_TT" panose="02090603020101020101" pitchFamily="18" charset="-127"/>
                <a:cs typeface="Helvetica"/>
              </a:rPr>
              <a:t>본교 홈페이지의 증명서 발급 페이지 접속</a:t>
            </a:r>
            <a:endParaRPr lang="en-US" altLang="ko-KR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Yoon 윤고딕 530_TT" panose="02090603020101020101" pitchFamily="18" charset="-127"/>
                <a:ea typeface="Yoon 윤고딕 530_TT" panose="02090603020101020101" pitchFamily="18" charset="-127"/>
                <a:cs typeface="Helvetica"/>
              </a:rPr>
              <a:t>    (http://www.dankook.ac.kr/web/kor/-468)</a:t>
            </a:r>
          </a:p>
        </p:txBody>
      </p:sp>
      <p:sp>
        <p:nvSpPr>
          <p:cNvPr id="12" name="자유형 11">
            <a:extLst>
              <a:ext uri="{FF2B5EF4-FFF2-40B4-BE49-F238E27FC236}">
                <a16:creationId xmlns:a16="http://schemas.microsoft.com/office/drawing/2014/main" id="{0D8E9706-5D2C-49EE-AF67-D3527E3BC152}"/>
              </a:ext>
            </a:extLst>
          </p:cNvPr>
          <p:cNvSpPr/>
          <p:nvPr/>
        </p:nvSpPr>
        <p:spPr>
          <a:xfrm rot="18000000">
            <a:off x="613390" y="756787"/>
            <a:ext cx="308619" cy="195655"/>
          </a:xfrm>
          <a:custGeom>
            <a:avLst/>
            <a:gdLst>
              <a:gd name="connsiteX0" fmla="*/ 101541 w 261614"/>
              <a:gd name="connsiteY0" fmla="*/ 2305 h 160794"/>
              <a:gd name="connsiteX1" fmla="*/ 101540 w 261614"/>
              <a:gd name="connsiteY1" fmla="*/ 2306 h 160794"/>
              <a:gd name="connsiteX2" fmla="*/ 101540 w 261614"/>
              <a:gd name="connsiteY2" fmla="*/ 2305 h 160794"/>
              <a:gd name="connsiteX3" fmla="*/ 254856 w 261614"/>
              <a:gd name="connsiteY3" fmla="*/ 121406 h 160794"/>
              <a:gd name="connsiteX4" fmla="*/ 261614 w 261614"/>
              <a:gd name="connsiteY4" fmla="*/ 137721 h 160794"/>
              <a:gd name="connsiteX5" fmla="*/ 261613 w 261614"/>
              <a:gd name="connsiteY5" fmla="*/ 137721 h 160794"/>
              <a:gd name="connsiteX6" fmla="*/ 238540 w 261614"/>
              <a:gd name="connsiteY6" fmla="*/ 160794 h 160794"/>
              <a:gd name="connsiteX7" fmla="*/ 24796 w 261614"/>
              <a:gd name="connsiteY7" fmla="*/ 160793 h 160794"/>
              <a:gd name="connsiteX8" fmla="*/ 21762 w 261614"/>
              <a:gd name="connsiteY8" fmla="*/ 159536 h 160794"/>
              <a:gd name="connsiteX9" fmla="*/ 11539 w 261614"/>
              <a:gd name="connsiteY9" fmla="*/ 158190 h 160794"/>
              <a:gd name="connsiteX10" fmla="*/ 11540 w 261614"/>
              <a:gd name="connsiteY10" fmla="*/ 158189 h 160794"/>
              <a:gd name="connsiteX11" fmla="*/ 3095 w 261614"/>
              <a:gd name="connsiteY11" fmla="*/ 126671 h 160794"/>
              <a:gd name="connsiteX12" fmla="*/ 70022 w 261614"/>
              <a:gd name="connsiteY12" fmla="*/ 10751 h 160794"/>
              <a:gd name="connsiteX13" fmla="*/ 84033 w 261614"/>
              <a:gd name="connsiteY13" fmla="*/ 0 h 160794"/>
              <a:gd name="connsiteX14" fmla="*/ 101540 w 261614"/>
              <a:gd name="connsiteY14" fmla="*/ 2306 h 160794"/>
              <a:gd name="connsiteX15" fmla="*/ 112290 w 261614"/>
              <a:gd name="connsiteY15" fmla="*/ 16315 h 160794"/>
              <a:gd name="connsiteX16" fmla="*/ 109985 w 261614"/>
              <a:gd name="connsiteY16" fmla="*/ 33823 h 160794"/>
              <a:gd name="connsiteX17" fmla="*/ 63321 w 261614"/>
              <a:gd name="connsiteY17" fmla="*/ 114648 h 160794"/>
              <a:gd name="connsiteX18" fmla="*/ 238541 w 261614"/>
              <a:gd name="connsiteY18" fmla="*/ 114648 h 160794"/>
              <a:gd name="connsiteX19" fmla="*/ 254856 w 261614"/>
              <a:gd name="connsiteY19" fmla="*/ 121406 h 1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14" h="160794">
                <a:moveTo>
                  <a:pt x="101541" y="2305"/>
                </a:moveTo>
                <a:lnTo>
                  <a:pt x="101540" y="2306"/>
                </a:lnTo>
                <a:lnTo>
                  <a:pt x="101540" y="2305"/>
                </a:lnTo>
                <a:close/>
                <a:moveTo>
                  <a:pt x="254856" y="121406"/>
                </a:moveTo>
                <a:cubicBezTo>
                  <a:pt x="259031" y="125581"/>
                  <a:pt x="261614" y="131350"/>
                  <a:pt x="261614" y="137721"/>
                </a:cubicBezTo>
                <a:lnTo>
                  <a:pt x="261613" y="137721"/>
                </a:lnTo>
                <a:cubicBezTo>
                  <a:pt x="261613" y="150464"/>
                  <a:pt x="251283" y="160794"/>
                  <a:pt x="238540" y="160794"/>
                </a:cubicBezTo>
                <a:lnTo>
                  <a:pt x="24796" y="160793"/>
                </a:lnTo>
                <a:lnTo>
                  <a:pt x="21762" y="159536"/>
                </a:lnTo>
                <a:lnTo>
                  <a:pt x="11539" y="158190"/>
                </a:lnTo>
                <a:lnTo>
                  <a:pt x="11540" y="158189"/>
                </a:lnTo>
                <a:cubicBezTo>
                  <a:pt x="504" y="151818"/>
                  <a:pt x="-3277" y="137707"/>
                  <a:pt x="3095" y="126671"/>
                </a:cubicBezTo>
                <a:lnTo>
                  <a:pt x="70022" y="10751"/>
                </a:lnTo>
                <a:cubicBezTo>
                  <a:pt x="73208" y="5233"/>
                  <a:pt x="78329" y="1529"/>
                  <a:pt x="84033" y="0"/>
                </a:cubicBezTo>
                <a:lnTo>
                  <a:pt x="101540" y="2306"/>
                </a:lnTo>
                <a:lnTo>
                  <a:pt x="112290" y="16315"/>
                </a:lnTo>
                <a:cubicBezTo>
                  <a:pt x="113818" y="22019"/>
                  <a:pt x="113171" y="28305"/>
                  <a:pt x="109985" y="33823"/>
                </a:cubicBezTo>
                <a:lnTo>
                  <a:pt x="63321" y="114648"/>
                </a:lnTo>
                <a:lnTo>
                  <a:pt x="238541" y="114648"/>
                </a:lnTo>
                <a:cubicBezTo>
                  <a:pt x="244912" y="114648"/>
                  <a:pt x="250681" y="117231"/>
                  <a:pt x="254856" y="12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/>
            <a:endParaRPr lang="ko-KR" altLang="en-US" sz="1200" b="1" dirty="0">
              <a:solidFill>
                <a:srgbClr val="00BDD5"/>
              </a:solidFill>
            </a:endParaRPr>
          </a:p>
        </p:txBody>
      </p:sp>
      <p:sp>
        <p:nvSpPr>
          <p:cNvPr id="18" name="자유형 17">
            <a:extLst>
              <a:ext uri="{FF2B5EF4-FFF2-40B4-BE49-F238E27FC236}">
                <a16:creationId xmlns:a16="http://schemas.microsoft.com/office/drawing/2014/main" id="{0D8E9706-5D2C-49EE-AF67-D3527E3BC152}"/>
              </a:ext>
            </a:extLst>
          </p:cNvPr>
          <p:cNvSpPr/>
          <p:nvPr/>
        </p:nvSpPr>
        <p:spPr>
          <a:xfrm rot="18000000">
            <a:off x="616925" y="826475"/>
            <a:ext cx="258212" cy="174718"/>
          </a:xfrm>
          <a:custGeom>
            <a:avLst/>
            <a:gdLst>
              <a:gd name="connsiteX0" fmla="*/ 101541 w 261614"/>
              <a:gd name="connsiteY0" fmla="*/ 2305 h 160794"/>
              <a:gd name="connsiteX1" fmla="*/ 101540 w 261614"/>
              <a:gd name="connsiteY1" fmla="*/ 2306 h 160794"/>
              <a:gd name="connsiteX2" fmla="*/ 101540 w 261614"/>
              <a:gd name="connsiteY2" fmla="*/ 2305 h 160794"/>
              <a:gd name="connsiteX3" fmla="*/ 254856 w 261614"/>
              <a:gd name="connsiteY3" fmla="*/ 121406 h 160794"/>
              <a:gd name="connsiteX4" fmla="*/ 261614 w 261614"/>
              <a:gd name="connsiteY4" fmla="*/ 137721 h 160794"/>
              <a:gd name="connsiteX5" fmla="*/ 261613 w 261614"/>
              <a:gd name="connsiteY5" fmla="*/ 137721 h 160794"/>
              <a:gd name="connsiteX6" fmla="*/ 238540 w 261614"/>
              <a:gd name="connsiteY6" fmla="*/ 160794 h 160794"/>
              <a:gd name="connsiteX7" fmla="*/ 24796 w 261614"/>
              <a:gd name="connsiteY7" fmla="*/ 160793 h 160794"/>
              <a:gd name="connsiteX8" fmla="*/ 21762 w 261614"/>
              <a:gd name="connsiteY8" fmla="*/ 159536 h 160794"/>
              <a:gd name="connsiteX9" fmla="*/ 11539 w 261614"/>
              <a:gd name="connsiteY9" fmla="*/ 158190 h 160794"/>
              <a:gd name="connsiteX10" fmla="*/ 11540 w 261614"/>
              <a:gd name="connsiteY10" fmla="*/ 158189 h 160794"/>
              <a:gd name="connsiteX11" fmla="*/ 3095 w 261614"/>
              <a:gd name="connsiteY11" fmla="*/ 126671 h 160794"/>
              <a:gd name="connsiteX12" fmla="*/ 70022 w 261614"/>
              <a:gd name="connsiteY12" fmla="*/ 10751 h 160794"/>
              <a:gd name="connsiteX13" fmla="*/ 84033 w 261614"/>
              <a:gd name="connsiteY13" fmla="*/ 0 h 160794"/>
              <a:gd name="connsiteX14" fmla="*/ 101540 w 261614"/>
              <a:gd name="connsiteY14" fmla="*/ 2306 h 160794"/>
              <a:gd name="connsiteX15" fmla="*/ 112290 w 261614"/>
              <a:gd name="connsiteY15" fmla="*/ 16315 h 160794"/>
              <a:gd name="connsiteX16" fmla="*/ 109985 w 261614"/>
              <a:gd name="connsiteY16" fmla="*/ 33823 h 160794"/>
              <a:gd name="connsiteX17" fmla="*/ 63321 w 261614"/>
              <a:gd name="connsiteY17" fmla="*/ 114648 h 160794"/>
              <a:gd name="connsiteX18" fmla="*/ 238541 w 261614"/>
              <a:gd name="connsiteY18" fmla="*/ 114648 h 160794"/>
              <a:gd name="connsiteX19" fmla="*/ 254856 w 261614"/>
              <a:gd name="connsiteY19" fmla="*/ 121406 h 1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14" h="160794">
                <a:moveTo>
                  <a:pt x="101541" y="2305"/>
                </a:moveTo>
                <a:lnTo>
                  <a:pt x="101540" y="2306"/>
                </a:lnTo>
                <a:lnTo>
                  <a:pt x="101540" y="2305"/>
                </a:lnTo>
                <a:close/>
                <a:moveTo>
                  <a:pt x="254856" y="121406"/>
                </a:moveTo>
                <a:cubicBezTo>
                  <a:pt x="259031" y="125581"/>
                  <a:pt x="261614" y="131350"/>
                  <a:pt x="261614" y="137721"/>
                </a:cubicBezTo>
                <a:lnTo>
                  <a:pt x="261613" y="137721"/>
                </a:lnTo>
                <a:cubicBezTo>
                  <a:pt x="261613" y="150464"/>
                  <a:pt x="251283" y="160794"/>
                  <a:pt x="238540" y="160794"/>
                </a:cubicBezTo>
                <a:lnTo>
                  <a:pt x="24796" y="160793"/>
                </a:lnTo>
                <a:lnTo>
                  <a:pt x="21762" y="159536"/>
                </a:lnTo>
                <a:lnTo>
                  <a:pt x="11539" y="158190"/>
                </a:lnTo>
                <a:lnTo>
                  <a:pt x="11540" y="158189"/>
                </a:lnTo>
                <a:cubicBezTo>
                  <a:pt x="504" y="151818"/>
                  <a:pt x="-3277" y="137707"/>
                  <a:pt x="3095" y="126671"/>
                </a:cubicBezTo>
                <a:lnTo>
                  <a:pt x="70022" y="10751"/>
                </a:lnTo>
                <a:cubicBezTo>
                  <a:pt x="73208" y="5233"/>
                  <a:pt x="78329" y="1529"/>
                  <a:pt x="84033" y="0"/>
                </a:cubicBezTo>
                <a:lnTo>
                  <a:pt x="101540" y="2306"/>
                </a:lnTo>
                <a:lnTo>
                  <a:pt x="112290" y="16315"/>
                </a:lnTo>
                <a:cubicBezTo>
                  <a:pt x="113818" y="22019"/>
                  <a:pt x="113171" y="28305"/>
                  <a:pt x="109985" y="33823"/>
                </a:cubicBezTo>
                <a:lnTo>
                  <a:pt x="63321" y="114648"/>
                </a:lnTo>
                <a:lnTo>
                  <a:pt x="238541" y="114648"/>
                </a:lnTo>
                <a:cubicBezTo>
                  <a:pt x="244912" y="114648"/>
                  <a:pt x="250681" y="117231"/>
                  <a:pt x="254856" y="12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/>
            <a:endParaRPr lang="ko-KR" altLang="en-US" sz="1200" b="1" dirty="0">
              <a:solidFill>
                <a:srgbClr val="00BDD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20" y="702654"/>
            <a:ext cx="3625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u="sng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학교공헌활동 확인서 샘플</a:t>
            </a:r>
          </a:p>
        </p:txBody>
      </p:sp>
      <p:pic>
        <p:nvPicPr>
          <p:cNvPr id="17" name="그림 1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30" y="1150645"/>
            <a:ext cx="3054302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48" y="1150645"/>
            <a:ext cx="3054302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629" y="1150645"/>
            <a:ext cx="3052455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4554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385121" y="187972"/>
            <a:ext cx="11458011" cy="37153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유의사항</a:t>
            </a:r>
            <a:endParaRPr lang="en-US" altLang="ko-KR" sz="2000" b="1" dirty="0">
              <a:solidFill>
                <a:prstClr val="white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  <a:cs typeface="Aharoni" panose="02010803020104030203" pitchFamily="2" charset="-79"/>
            </a:endParaRPr>
          </a:p>
        </p:txBody>
      </p:sp>
      <p:sp>
        <p:nvSpPr>
          <p:cNvPr id="15" name="양쪽 모서리가 둥근 사각형 14"/>
          <p:cNvSpPr/>
          <p:nvPr/>
        </p:nvSpPr>
        <p:spPr>
          <a:xfrm>
            <a:off x="385121" y="577851"/>
            <a:ext cx="11458011" cy="616077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50000"/>
              </a:lnSpc>
            </a:pPr>
            <a:r>
              <a:rPr lang="en-US" altLang="ko-KR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- </a:t>
            </a:r>
            <a:r>
              <a: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한 개의 대학만 선택하여 신청 가능합니다</a:t>
            </a:r>
            <a:r>
              <a:rPr lang="en-US" altLang="ko-KR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.</a:t>
            </a:r>
            <a:r>
              <a: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 </a:t>
            </a:r>
            <a:r>
              <a:rPr lang="en-US" altLang="ko-KR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(</a:t>
            </a:r>
            <a:r>
              <a: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복수 지원</a:t>
            </a:r>
            <a:r>
              <a:rPr lang="en-US" altLang="ko-KR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, </a:t>
            </a:r>
            <a:r>
              <a: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중복 지원 불가</a:t>
            </a:r>
            <a:r>
              <a:rPr lang="en-US" altLang="ko-KR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)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  <a:cs typeface="Calibri" panose="020F0502020204030204" pitchFamily="34" charset="0"/>
            </a:endParaRPr>
          </a:p>
        </p:txBody>
      </p:sp>
      <p:sp>
        <p:nvSpPr>
          <p:cNvPr id="12" name="자유형 11">
            <a:extLst>
              <a:ext uri="{FF2B5EF4-FFF2-40B4-BE49-F238E27FC236}">
                <a16:creationId xmlns:a16="http://schemas.microsoft.com/office/drawing/2014/main" id="{0D8E9706-5D2C-49EE-AF67-D3527E3BC152}"/>
              </a:ext>
            </a:extLst>
          </p:cNvPr>
          <p:cNvSpPr/>
          <p:nvPr/>
        </p:nvSpPr>
        <p:spPr>
          <a:xfrm rot="18000000">
            <a:off x="613390" y="756787"/>
            <a:ext cx="308619" cy="195655"/>
          </a:xfrm>
          <a:custGeom>
            <a:avLst/>
            <a:gdLst>
              <a:gd name="connsiteX0" fmla="*/ 101541 w 261614"/>
              <a:gd name="connsiteY0" fmla="*/ 2305 h 160794"/>
              <a:gd name="connsiteX1" fmla="*/ 101540 w 261614"/>
              <a:gd name="connsiteY1" fmla="*/ 2306 h 160794"/>
              <a:gd name="connsiteX2" fmla="*/ 101540 w 261614"/>
              <a:gd name="connsiteY2" fmla="*/ 2305 h 160794"/>
              <a:gd name="connsiteX3" fmla="*/ 254856 w 261614"/>
              <a:gd name="connsiteY3" fmla="*/ 121406 h 160794"/>
              <a:gd name="connsiteX4" fmla="*/ 261614 w 261614"/>
              <a:gd name="connsiteY4" fmla="*/ 137721 h 160794"/>
              <a:gd name="connsiteX5" fmla="*/ 261613 w 261614"/>
              <a:gd name="connsiteY5" fmla="*/ 137721 h 160794"/>
              <a:gd name="connsiteX6" fmla="*/ 238540 w 261614"/>
              <a:gd name="connsiteY6" fmla="*/ 160794 h 160794"/>
              <a:gd name="connsiteX7" fmla="*/ 24796 w 261614"/>
              <a:gd name="connsiteY7" fmla="*/ 160793 h 160794"/>
              <a:gd name="connsiteX8" fmla="*/ 21762 w 261614"/>
              <a:gd name="connsiteY8" fmla="*/ 159536 h 160794"/>
              <a:gd name="connsiteX9" fmla="*/ 11539 w 261614"/>
              <a:gd name="connsiteY9" fmla="*/ 158190 h 160794"/>
              <a:gd name="connsiteX10" fmla="*/ 11540 w 261614"/>
              <a:gd name="connsiteY10" fmla="*/ 158189 h 160794"/>
              <a:gd name="connsiteX11" fmla="*/ 3095 w 261614"/>
              <a:gd name="connsiteY11" fmla="*/ 126671 h 160794"/>
              <a:gd name="connsiteX12" fmla="*/ 70022 w 261614"/>
              <a:gd name="connsiteY12" fmla="*/ 10751 h 160794"/>
              <a:gd name="connsiteX13" fmla="*/ 84033 w 261614"/>
              <a:gd name="connsiteY13" fmla="*/ 0 h 160794"/>
              <a:gd name="connsiteX14" fmla="*/ 101540 w 261614"/>
              <a:gd name="connsiteY14" fmla="*/ 2306 h 160794"/>
              <a:gd name="connsiteX15" fmla="*/ 112290 w 261614"/>
              <a:gd name="connsiteY15" fmla="*/ 16315 h 160794"/>
              <a:gd name="connsiteX16" fmla="*/ 109985 w 261614"/>
              <a:gd name="connsiteY16" fmla="*/ 33823 h 160794"/>
              <a:gd name="connsiteX17" fmla="*/ 63321 w 261614"/>
              <a:gd name="connsiteY17" fmla="*/ 114648 h 160794"/>
              <a:gd name="connsiteX18" fmla="*/ 238541 w 261614"/>
              <a:gd name="connsiteY18" fmla="*/ 114648 h 160794"/>
              <a:gd name="connsiteX19" fmla="*/ 254856 w 261614"/>
              <a:gd name="connsiteY19" fmla="*/ 121406 h 1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14" h="160794">
                <a:moveTo>
                  <a:pt x="101541" y="2305"/>
                </a:moveTo>
                <a:lnTo>
                  <a:pt x="101540" y="2306"/>
                </a:lnTo>
                <a:lnTo>
                  <a:pt x="101540" y="2305"/>
                </a:lnTo>
                <a:close/>
                <a:moveTo>
                  <a:pt x="254856" y="121406"/>
                </a:moveTo>
                <a:cubicBezTo>
                  <a:pt x="259031" y="125581"/>
                  <a:pt x="261614" y="131350"/>
                  <a:pt x="261614" y="137721"/>
                </a:cubicBezTo>
                <a:lnTo>
                  <a:pt x="261613" y="137721"/>
                </a:lnTo>
                <a:cubicBezTo>
                  <a:pt x="261613" y="150464"/>
                  <a:pt x="251283" y="160794"/>
                  <a:pt x="238540" y="160794"/>
                </a:cubicBezTo>
                <a:lnTo>
                  <a:pt x="24796" y="160793"/>
                </a:lnTo>
                <a:lnTo>
                  <a:pt x="21762" y="159536"/>
                </a:lnTo>
                <a:lnTo>
                  <a:pt x="11539" y="158190"/>
                </a:lnTo>
                <a:lnTo>
                  <a:pt x="11540" y="158189"/>
                </a:lnTo>
                <a:cubicBezTo>
                  <a:pt x="504" y="151818"/>
                  <a:pt x="-3277" y="137707"/>
                  <a:pt x="3095" y="126671"/>
                </a:cubicBezTo>
                <a:lnTo>
                  <a:pt x="70022" y="10751"/>
                </a:lnTo>
                <a:cubicBezTo>
                  <a:pt x="73208" y="5233"/>
                  <a:pt x="78329" y="1529"/>
                  <a:pt x="84033" y="0"/>
                </a:cubicBezTo>
                <a:lnTo>
                  <a:pt x="101540" y="2306"/>
                </a:lnTo>
                <a:lnTo>
                  <a:pt x="112290" y="16315"/>
                </a:lnTo>
                <a:cubicBezTo>
                  <a:pt x="113818" y="22019"/>
                  <a:pt x="113171" y="28305"/>
                  <a:pt x="109985" y="33823"/>
                </a:cubicBezTo>
                <a:lnTo>
                  <a:pt x="63321" y="114648"/>
                </a:lnTo>
                <a:lnTo>
                  <a:pt x="238541" y="114648"/>
                </a:lnTo>
                <a:cubicBezTo>
                  <a:pt x="244912" y="114648"/>
                  <a:pt x="250681" y="117231"/>
                  <a:pt x="254856" y="12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/>
            <a:endParaRPr lang="ko-KR" altLang="en-US" sz="1200" b="1" dirty="0">
              <a:solidFill>
                <a:srgbClr val="00BDD5"/>
              </a:solidFill>
            </a:endParaRPr>
          </a:p>
        </p:txBody>
      </p:sp>
      <p:sp>
        <p:nvSpPr>
          <p:cNvPr id="18" name="자유형 17">
            <a:extLst>
              <a:ext uri="{FF2B5EF4-FFF2-40B4-BE49-F238E27FC236}">
                <a16:creationId xmlns:a16="http://schemas.microsoft.com/office/drawing/2014/main" id="{0D8E9706-5D2C-49EE-AF67-D3527E3BC152}"/>
              </a:ext>
            </a:extLst>
          </p:cNvPr>
          <p:cNvSpPr/>
          <p:nvPr/>
        </p:nvSpPr>
        <p:spPr>
          <a:xfrm rot="18000000">
            <a:off x="616925" y="826475"/>
            <a:ext cx="258212" cy="174718"/>
          </a:xfrm>
          <a:custGeom>
            <a:avLst/>
            <a:gdLst>
              <a:gd name="connsiteX0" fmla="*/ 101541 w 261614"/>
              <a:gd name="connsiteY0" fmla="*/ 2305 h 160794"/>
              <a:gd name="connsiteX1" fmla="*/ 101540 w 261614"/>
              <a:gd name="connsiteY1" fmla="*/ 2306 h 160794"/>
              <a:gd name="connsiteX2" fmla="*/ 101540 w 261614"/>
              <a:gd name="connsiteY2" fmla="*/ 2305 h 160794"/>
              <a:gd name="connsiteX3" fmla="*/ 254856 w 261614"/>
              <a:gd name="connsiteY3" fmla="*/ 121406 h 160794"/>
              <a:gd name="connsiteX4" fmla="*/ 261614 w 261614"/>
              <a:gd name="connsiteY4" fmla="*/ 137721 h 160794"/>
              <a:gd name="connsiteX5" fmla="*/ 261613 w 261614"/>
              <a:gd name="connsiteY5" fmla="*/ 137721 h 160794"/>
              <a:gd name="connsiteX6" fmla="*/ 238540 w 261614"/>
              <a:gd name="connsiteY6" fmla="*/ 160794 h 160794"/>
              <a:gd name="connsiteX7" fmla="*/ 24796 w 261614"/>
              <a:gd name="connsiteY7" fmla="*/ 160793 h 160794"/>
              <a:gd name="connsiteX8" fmla="*/ 21762 w 261614"/>
              <a:gd name="connsiteY8" fmla="*/ 159536 h 160794"/>
              <a:gd name="connsiteX9" fmla="*/ 11539 w 261614"/>
              <a:gd name="connsiteY9" fmla="*/ 158190 h 160794"/>
              <a:gd name="connsiteX10" fmla="*/ 11540 w 261614"/>
              <a:gd name="connsiteY10" fmla="*/ 158189 h 160794"/>
              <a:gd name="connsiteX11" fmla="*/ 3095 w 261614"/>
              <a:gd name="connsiteY11" fmla="*/ 126671 h 160794"/>
              <a:gd name="connsiteX12" fmla="*/ 70022 w 261614"/>
              <a:gd name="connsiteY12" fmla="*/ 10751 h 160794"/>
              <a:gd name="connsiteX13" fmla="*/ 84033 w 261614"/>
              <a:gd name="connsiteY13" fmla="*/ 0 h 160794"/>
              <a:gd name="connsiteX14" fmla="*/ 101540 w 261614"/>
              <a:gd name="connsiteY14" fmla="*/ 2306 h 160794"/>
              <a:gd name="connsiteX15" fmla="*/ 112290 w 261614"/>
              <a:gd name="connsiteY15" fmla="*/ 16315 h 160794"/>
              <a:gd name="connsiteX16" fmla="*/ 109985 w 261614"/>
              <a:gd name="connsiteY16" fmla="*/ 33823 h 160794"/>
              <a:gd name="connsiteX17" fmla="*/ 63321 w 261614"/>
              <a:gd name="connsiteY17" fmla="*/ 114648 h 160794"/>
              <a:gd name="connsiteX18" fmla="*/ 238541 w 261614"/>
              <a:gd name="connsiteY18" fmla="*/ 114648 h 160794"/>
              <a:gd name="connsiteX19" fmla="*/ 254856 w 261614"/>
              <a:gd name="connsiteY19" fmla="*/ 121406 h 1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14" h="160794">
                <a:moveTo>
                  <a:pt x="101541" y="2305"/>
                </a:moveTo>
                <a:lnTo>
                  <a:pt x="101540" y="2306"/>
                </a:lnTo>
                <a:lnTo>
                  <a:pt x="101540" y="2305"/>
                </a:lnTo>
                <a:close/>
                <a:moveTo>
                  <a:pt x="254856" y="121406"/>
                </a:moveTo>
                <a:cubicBezTo>
                  <a:pt x="259031" y="125581"/>
                  <a:pt x="261614" y="131350"/>
                  <a:pt x="261614" y="137721"/>
                </a:cubicBezTo>
                <a:lnTo>
                  <a:pt x="261613" y="137721"/>
                </a:lnTo>
                <a:cubicBezTo>
                  <a:pt x="261613" y="150464"/>
                  <a:pt x="251283" y="160794"/>
                  <a:pt x="238540" y="160794"/>
                </a:cubicBezTo>
                <a:lnTo>
                  <a:pt x="24796" y="160793"/>
                </a:lnTo>
                <a:lnTo>
                  <a:pt x="21762" y="159536"/>
                </a:lnTo>
                <a:lnTo>
                  <a:pt x="11539" y="158190"/>
                </a:lnTo>
                <a:lnTo>
                  <a:pt x="11540" y="158189"/>
                </a:lnTo>
                <a:cubicBezTo>
                  <a:pt x="504" y="151818"/>
                  <a:pt x="-3277" y="137707"/>
                  <a:pt x="3095" y="126671"/>
                </a:cubicBezTo>
                <a:lnTo>
                  <a:pt x="70022" y="10751"/>
                </a:lnTo>
                <a:cubicBezTo>
                  <a:pt x="73208" y="5233"/>
                  <a:pt x="78329" y="1529"/>
                  <a:pt x="84033" y="0"/>
                </a:cubicBezTo>
                <a:lnTo>
                  <a:pt x="101540" y="2306"/>
                </a:lnTo>
                <a:lnTo>
                  <a:pt x="112290" y="16315"/>
                </a:lnTo>
                <a:cubicBezTo>
                  <a:pt x="113818" y="22019"/>
                  <a:pt x="113171" y="28305"/>
                  <a:pt x="109985" y="33823"/>
                </a:cubicBezTo>
                <a:lnTo>
                  <a:pt x="63321" y="114648"/>
                </a:lnTo>
                <a:lnTo>
                  <a:pt x="238541" y="114648"/>
                </a:lnTo>
                <a:cubicBezTo>
                  <a:pt x="244912" y="114648"/>
                  <a:pt x="250681" y="117231"/>
                  <a:pt x="254856" y="12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/>
            <a:endParaRPr lang="ko-KR" altLang="en-US" sz="1200" b="1" dirty="0">
              <a:solidFill>
                <a:srgbClr val="00BDD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193" y="483831"/>
            <a:ext cx="115050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한 개의 대학만 선택하여 신청 가능합니다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.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(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복수 지원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중복 지원 불가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교비어학연수는 재학 중 한번만 참가 가능합니다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과거에 교비어학연수에 지원하였다가 불합격한 적이 있는 학생도 재 지원 가능합니다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반드시 연수 일정에 따라야 하며 지정된 숙박시설을 이용하여야 합니다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수료 후 자유학점으로 어학연수학점 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1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학점이 인정되며 파견 종료 후 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2020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년 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4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월경에 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2019-2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학기 성적으로 산입됩니다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수료 후 반드시 귀국보고서를 제출하여야 학점인정을 받을 수 있습니다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프로그램을 수료하지 못하는 경우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(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출석률 미달 포함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)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 기 지급받은 장학금을 반납 하셔야 합니다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나눔바른고딕" panose="020B0603020101020101" pitchFamily="50" charset="-127"/>
              <a:ea typeface="나눔바른고딕" panose="020B0603020101020101" pitchFamily="50" charset="-12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  <a:cs typeface="Calibri" panose="020F0502020204030204" pitchFamily="34" charset="0"/>
            </a:endParaRPr>
          </a:p>
          <a:p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55210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385121" y="187972"/>
            <a:ext cx="11458011" cy="37153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유의사항</a:t>
            </a:r>
            <a:endParaRPr lang="en-US" altLang="ko-KR" sz="2000" b="1" dirty="0">
              <a:solidFill>
                <a:prstClr val="white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  <a:cs typeface="Aharoni" panose="02010803020104030203" pitchFamily="2" charset="-79"/>
            </a:endParaRPr>
          </a:p>
        </p:txBody>
      </p:sp>
      <p:sp>
        <p:nvSpPr>
          <p:cNvPr id="15" name="양쪽 모서리가 둥근 사각형 14"/>
          <p:cNvSpPr/>
          <p:nvPr/>
        </p:nvSpPr>
        <p:spPr>
          <a:xfrm>
            <a:off x="385121" y="577851"/>
            <a:ext cx="11458011" cy="616077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50000"/>
              </a:lnSpc>
            </a:pPr>
            <a:r>
              <a:rPr lang="en-US" altLang="ko-KR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- </a:t>
            </a:r>
            <a:r>
              <a: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한 개의 대학만 선택하여 신청 가능합니다</a:t>
            </a:r>
            <a:r>
              <a:rPr lang="en-US" altLang="ko-KR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.</a:t>
            </a:r>
            <a:r>
              <a: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 </a:t>
            </a:r>
            <a:r>
              <a:rPr lang="en-US" altLang="ko-KR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(</a:t>
            </a:r>
            <a:r>
              <a: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복수 지원</a:t>
            </a:r>
            <a:r>
              <a:rPr lang="en-US" altLang="ko-KR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, </a:t>
            </a:r>
            <a:r>
              <a: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중복 지원 불가</a:t>
            </a:r>
            <a:r>
              <a:rPr lang="en-US" altLang="ko-KR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)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  <a:cs typeface="Calibri" panose="020F0502020204030204" pitchFamily="34" charset="0"/>
            </a:endParaRPr>
          </a:p>
        </p:txBody>
      </p:sp>
      <p:sp>
        <p:nvSpPr>
          <p:cNvPr id="12" name="자유형 11">
            <a:extLst>
              <a:ext uri="{FF2B5EF4-FFF2-40B4-BE49-F238E27FC236}">
                <a16:creationId xmlns:a16="http://schemas.microsoft.com/office/drawing/2014/main" id="{0D8E9706-5D2C-49EE-AF67-D3527E3BC152}"/>
              </a:ext>
            </a:extLst>
          </p:cNvPr>
          <p:cNvSpPr/>
          <p:nvPr/>
        </p:nvSpPr>
        <p:spPr>
          <a:xfrm rot="18000000">
            <a:off x="613390" y="756787"/>
            <a:ext cx="308619" cy="195655"/>
          </a:xfrm>
          <a:custGeom>
            <a:avLst/>
            <a:gdLst>
              <a:gd name="connsiteX0" fmla="*/ 101541 w 261614"/>
              <a:gd name="connsiteY0" fmla="*/ 2305 h 160794"/>
              <a:gd name="connsiteX1" fmla="*/ 101540 w 261614"/>
              <a:gd name="connsiteY1" fmla="*/ 2306 h 160794"/>
              <a:gd name="connsiteX2" fmla="*/ 101540 w 261614"/>
              <a:gd name="connsiteY2" fmla="*/ 2305 h 160794"/>
              <a:gd name="connsiteX3" fmla="*/ 254856 w 261614"/>
              <a:gd name="connsiteY3" fmla="*/ 121406 h 160794"/>
              <a:gd name="connsiteX4" fmla="*/ 261614 w 261614"/>
              <a:gd name="connsiteY4" fmla="*/ 137721 h 160794"/>
              <a:gd name="connsiteX5" fmla="*/ 261613 w 261614"/>
              <a:gd name="connsiteY5" fmla="*/ 137721 h 160794"/>
              <a:gd name="connsiteX6" fmla="*/ 238540 w 261614"/>
              <a:gd name="connsiteY6" fmla="*/ 160794 h 160794"/>
              <a:gd name="connsiteX7" fmla="*/ 24796 w 261614"/>
              <a:gd name="connsiteY7" fmla="*/ 160793 h 160794"/>
              <a:gd name="connsiteX8" fmla="*/ 21762 w 261614"/>
              <a:gd name="connsiteY8" fmla="*/ 159536 h 160794"/>
              <a:gd name="connsiteX9" fmla="*/ 11539 w 261614"/>
              <a:gd name="connsiteY9" fmla="*/ 158190 h 160794"/>
              <a:gd name="connsiteX10" fmla="*/ 11540 w 261614"/>
              <a:gd name="connsiteY10" fmla="*/ 158189 h 160794"/>
              <a:gd name="connsiteX11" fmla="*/ 3095 w 261614"/>
              <a:gd name="connsiteY11" fmla="*/ 126671 h 160794"/>
              <a:gd name="connsiteX12" fmla="*/ 70022 w 261614"/>
              <a:gd name="connsiteY12" fmla="*/ 10751 h 160794"/>
              <a:gd name="connsiteX13" fmla="*/ 84033 w 261614"/>
              <a:gd name="connsiteY13" fmla="*/ 0 h 160794"/>
              <a:gd name="connsiteX14" fmla="*/ 101540 w 261614"/>
              <a:gd name="connsiteY14" fmla="*/ 2306 h 160794"/>
              <a:gd name="connsiteX15" fmla="*/ 112290 w 261614"/>
              <a:gd name="connsiteY15" fmla="*/ 16315 h 160794"/>
              <a:gd name="connsiteX16" fmla="*/ 109985 w 261614"/>
              <a:gd name="connsiteY16" fmla="*/ 33823 h 160794"/>
              <a:gd name="connsiteX17" fmla="*/ 63321 w 261614"/>
              <a:gd name="connsiteY17" fmla="*/ 114648 h 160794"/>
              <a:gd name="connsiteX18" fmla="*/ 238541 w 261614"/>
              <a:gd name="connsiteY18" fmla="*/ 114648 h 160794"/>
              <a:gd name="connsiteX19" fmla="*/ 254856 w 261614"/>
              <a:gd name="connsiteY19" fmla="*/ 121406 h 1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14" h="160794">
                <a:moveTo>
                  <a:pt x="101541" y="2305"/>
                </a:moveTo>
                <a:lnTo>
                  <a:pt x="101540" y="2306"/>
                </a:lnTo>
                <a:lnTo>
                  <a:pt x="101540" y="2305"/>
                </a:lnTo>
                <a:close/>
                <a:moveTo>
                  <a:pt x="254856" y="121406"/>
                </a:moveTo>
                <a:cubicBezTo>
                  <a:pt x="259031" y="125581"/>
                  <a:pt x="261614" y="131350"/>
                  <a:pt x="261614" y="137721"/>
                </a:cubicBezTo>
                <a:lnTo>
                  <a:pt x="261613" y="137721"/>
                </a:lnTo>
                <a:cubicBezTo>
                  <a:pt x="261613" y="150464"/>
                  <a:pt x="251283" y="160794"/>
                  <a:pt x="238540" y="160794"/>
                </a:cubicBezTo>
                <a:lnTo>
                  <a:pt x="24796" y="160793"/>
                </a:lnTo>
                <a:lnTo>
                  <a:pt x="21762" y="159536"/>
                </a:lnTo>
                <a:lnTo>
                  <a:pt x="11539" y="158190"/>
                </a:lnTo>
                <a:lnTo>
                  <a:pt x="11540" y="158189"/>
                </a:lnTo>
                <a:cubicBezTo>
                  <a:pt x="504" y="151818"/>
                  <a:pt x="-3277" y="137707"/>
                  <a:pt x="3095" y="126671"/>
                </a:cubicBezTo>
                <a:lnTo>
                  <a:pt x="70022" y="10751"/>
                </a:lnTo>
                <a:cubicBezTo>
                  <a:pt x="73208" y="5233"/>
                  <a:pt x="78329" y="1529"/>
                  <a:pt x="84033" y="0"/>
                </a:cubicBezTo>
                <a:lnTo>
                  <a:pt x="101540" y="2306"/>
                </a:lnTo>
                <a:lnTo>
                  <a:pt x="112290" y="16315"/>
                </a:lnTo>
                <a:cubicBezTo>
                  <a:pt x="113818" y="22019"/>
                  <a:pt x="113171" y="28305"/>
                  <a:pt x="109985" y="33823"/>
                </a:cubicBezTo>
                <a:lnTo>
                  <a:pt x="63321" y="114648"/>
                </a:lnTo>
                <a:lnTo>
                  <a:pt x="238541" y="114648"/>
                </a:lnTo>
                <a:cubicBezTo>
                  <a:pt x="244912" y="114648"/>
                  <a:pt x="250681" y="117231"/>
                  <a:pt x="254856" y="12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/>
            <a:endParaRPr lang="ko-KR" altLang="en-US" sz="1200" b="1" dirty="0">
              <a:solidFill>
                <a:srgbClr val="00BDD5"/>
              </a:solidFill>
            </a:endParaRPr>
          </a:p>
        </p:txBody>
      </p:sp>
      <p:sp>
        <p:nvSpPr>
          <p:cNvPr id="18" name="자유형 17">
            <a:extLst>
              <a:ext uri="{FF2B5EF4-FFF2-40B4-BE49-F238E27FC236}">
                <a16:creationId xmlns:a16="http://schemas.microsoft.com/office/drawing/2014/main" id="{0D8E9706-5D2C-49EE-AF67-D3527E3BC152}"/>
              </a:ext>
            </a:extLst>
          </p:cNvPr>
          <p:cNvSpPr/>
          <p:nvPr/>
        </p:nvSpPr>
        <p:spPr>
          <a:xfrm rot="18000000">
            <a:off x="616925" y="826475"/>
            <a:ext cx="258212" cy="174718"/>
          </a:xfrm>
          <a:custGeom>
            <a:avLst/>
            <a:gdLst>
              <a:gd name="connsiteX0" fmla="*/ 101541 w 261614"/>
              <a:gd name="connsiteY0" fmla="*/ 2305 h 160794"/>
              <a:gd name="connsiteX1" fmla="*/ 101540 w 261614"/>
              <a:gd name="connsiteY1" fmla="*/ 2306 h 160794"/>
              <a:gd name="connsiteX2" fmla="*/ 101540 w 261614"/>
              <a:gd name="connsiteY2" fmla="*/ 2305 h 160794"/>
              <a:gd name="connsiteX3" fmla="*/ 254856 w 261614"/>
              <a:gd name="connsiteY3" fmla="*/ 121406 h 160794"/>
              <a:gd name="connsiteX4" fmla="*/ 261614 w 261614"/>
              <a:gd name="connsiteY4" fmla="*/ 137721 h 160794"/>
              <a:gd name="connsiteX5" fmla="*/ 261613 w 261614"/>
              <a:gd name="connsiteY5" fmla="*/ 137721 h 160794"/>
              <a:gd name="connsiteX6" fmla="*/ 238540 w 261614"/>
              <a:gd name="connsiteY6" fmla="*/ 160794 h 160794"/>
              <a:gd name="connsiteX7" fmla="*/ 24796 w 261614"/>
              <a:gd name="connsiteY7" fmla="*/ 160793 h 160794"/>
              <a:gd name="connsiteX8" fmla="*/ 21762 w 261614"/>
              <a:gd name="connsiteY8" fmla="*/ 159536 h 160794"/>
              <a:gd name="connsiteX9" fmla="*/ 11539 w 261614"/>
              <a:gd name="connsiteY9" fmla="*/ 158190 h 160794"/>
              <a:gd name="connsiteX10" fmla="*/ 11540 w 261614"/>
              <a:gd name="connsiteY10" fmla="*/ 158189 h 160794"/>
              <a:gd name="connsiteX11" fmla="*/ 3095 w 261614"/>
              <a:gd name="connsiteY11" fmla="*/ 126671 h 160794"/>
              <a:gd name="connsiteX12" fmla="*/ 70022 w 261614"/>
              <a:gd name="connsiteY12" fmla="*/ 10751 h 160794"/>
              <a:gd name="connsiteX13" fmla="*/ 84033 w 261614"/>
              <a:gd name="connsiteY13" fmla="*/ 0 h 160794"/>
              <a:gd name="connsiteX14" fmla="*/ 101540 w 261614"/>
              <a:gd name="connsiteY14" fmla="*/ 2306 h 160794"/>
              <a:gd name="connsiteX15" fmla="*/ 112290 w 261614"/>
              <a:gd name="connsiteY15" fmla="*/ 16315 h 160794"/>
              <a:gd name="connsiteX16" fmla="*/ 109985 w 261614"/>
              <a:gd name="connsiteY16" fmla="*/ 33823 h 160794"/>
              <a:gd name="connsiteX17" fmla="*/ 63321 w 261614"/>
              <a:gd name="connsiteY17" fmla="*/ 114648 h 160794"/>
              <a:gd name="connsiteX18" fmla="*/ 238541 w 261614"/>
              <a:gd name="connsiteY18" fmla="*/ 114648 h 160794"/>
              <a:gd name="connsiteX19" fmla="*/ 254856 w 261614"/>
              <a:gd name="connsiteY19" fmla="*/ 121406 h 1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14" h="160794">
                <a:moveTo>
                  <a:pt x="101541" y="2305"/>
                </a:moveTo>
                <a:lnTo>
                  <a:pt x="101540" y="2306"/>
                </a:lnTo>
                <a:lnTo>
                  <a:pt x="101540" y="2305"/>
                </a:lnTo>
                <a:close/>
                <a:moveTo>
                  <a:pt x="254856" y="121406"/>
                </a:moveTo>
                <a:cubicBezTo>
                  <a:pt x="259031" y="125581"/>
                  <a:pt x="261614" y="131350"/>
                  <a:pt x="261614" y="137721"/>
                </a:cubicBezTo>
                <a:lnTo>
                  <a:pt x="261613" y="137721"/>
                </a:lnTo>
                <a:cubicBezTo>
                  <a:pt x="261613" y="150464"/>
                  <a:pt x="251283" y="160794"/>
                  <a:pt x="238540" y="160794"/>
                </a:cubicBezTo>
                <a:lnTo>
                  <a:pt x="24796" y="160793"/>
                </a:lnTo>
                <a:lnTo>
                  <a:pt x="21762" y="159536"/>
                </a:lnTo>
                <a:lnTo>
                  <a:pt x="11539" y="158190"/>
                </a:lnTo>
                <a:lnTo>
                  <a:pt x="11540" y="158189"/>
                </a:lnTo>
                <a:cubicBezTo>
                  <a:pt x="504" y="151818"/>
                  <a:pt x="-3277" y="137707"/>
                  <a:pt x="3095" y="126671"/>
                </a:cubicBezTo>
                <a:lnTo>
                  <a:pt x="70022" y="10751"/>
                </a:lnTo>
                <a:cubicBezTo>
                  <a:pt x="73208" y="5233"/>
                  <a:pt x="78329" y="1529"/>
                  <a:pt x="84033" y="0"/>
                </a:cubicBezTo>
                <a:lnTo>
                  <a:pt x="101540" y="2306"/>
                </a:lnTo>
                <a:lnTo>
                  <a:pt x="112290" y="16315"/>
                </a:lnTo>
                <a:cubicBezTo>
                  <a:pt x="113818" y="22019"/>
                  <a:pt x="113171" y="28305"/>
                  <a:pt x="109985" y="33823"/>
                </a:cubicBezTo>
                <a:lnTo>
                  <a:pt x="63321" y="114648"/>
                </a:lnTo>
                <a:lnTo>
                  <a:pt x="238541" y="114648"/>
                </a:lnTo>
                <a:cubicBezTo>
                  <a:pt x="244912" y="114648"/>
                  <a:pt x="250681" y="117231"/>
                  <a:pt x="254856" y="12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/>
            <a:endParaRPr lang="ko-KR" altLang="en-US" sz="1200" b="1" dirty="0">
              <a:solidFill>
                <a:srgbClr val="00BDD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193" y="483831"/>
            <a:ext cx="11505092" cy="638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연수기간이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2020-1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학기 수강신청 기간과 겹칠 경우 다음 학기에 재학 예정인 학생들은 현지에서 수강신청을 해야합니다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장학금은 파견 직전인 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12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월 중순에 지급되며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대부분의 </a:t>
            </a:r>
            <a:r>
              <a:rPr lang="ko-KR" altLang="en-US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파견대학의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 경우 장학금 지급 전에 연수 비용을 납부하여야 합니다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따라서 장학금이 지급되기 전까지 연수 비용의 일부 혹은 전액을 먼저 자비로 납부하여야 함을 숙지하시기 바랍니다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본 장학금은 다른 교내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·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외 장학금 수혜 여부와 관계없이 지급됩니다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지급되는 장학금은 연말정산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(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교육비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)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세액공제 제외 대상입니다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지원자격 및 확인서 등의 증빙서류가 위조 혹은 허위로 드러날 경우 합격한 후라 하더라도 불합격 처리 됩니다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최종 합격 후 변심으로 파견을 포기할 경우 추후 모든 국제교류프로그램의 참가를 제한합니다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천재지변과 같은 불가항력적인 사고로 인하여 파견이 취소되거나 학업이 중단되더라도 국제처에서는 어떠한 금전적 책임을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   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지지않습니다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  <a:cs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atin typeface="나눔바른고딕" panose="020B0603020101020101" pitchFamily="50" charset="-127"/>
              <a:ea typeface="나눔바른고딕" panose="020B0603020101020101" pitchFamily="50" charset="-12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  <a:cs typeface="Calibri" panose="020F0502020204030204" pitchFamily="34" charset="0"/>
            </a:endParaRPr>
          </a:p>
          <a:p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31115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양쪽 모서리가 둥근 사각형 13"/>
          <p:cNvSpPr/>
          <p:nvPr/>
        </p:nvSpPr>
        <p:spPr>
          <a:xfrm>
            <a:off x="385121" y="187972"/>
            <a:ext cx="11458011" cy="37153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일반 </a:t>
            </a:r>
            <a:r>
              <a:rPr lang="en-US" altLang="ko-KR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FAQ</a:t>
            </a:r>
          </a:p>
        </p:txBody>
      </p:sp>
      <p:sp>
        <p:nvSpPr>
          <p:cNvPr id="15" name="양쪽 모서리가 둥근 사각형 14"/>
          <p:cNvSpPr/>
          <p:nvPr/>
        </p:nvSpPr>
        <p:spPr>
          <a:xfrm>
            <a:off x="385121" y="577851"/>
            <a:ext cx="11458011" cy="616077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50000"/>
              </a:lnSpc>
            </a:pP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-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한 개의 대학만 선택하여 신청 가능합니다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.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(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복수 지원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중복 지원 불가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자유형 11">
            <a:extLst>
              <a:ext uri="{FF2B5EF4-FFF2-40B4-BE49-F238E27FC236}">
                <a16:creationId xmlns:a16="http://schemas.microsoft.com/office/drawing/2014/main" id="{0D8E9706-5D2C-49EE-AF67-D3527E3BC152}"/>
              </a:ext>
            </a:extLst>
          </p:cNvPr>
          <p:cNvSpPr/>
          <p:nvPr/>
        </p:nvSpPr>
        <p:spPr>
          <a:xfrm rot="18000000">
            <a:off x="613390" y="756787"/>
            <a:ext cx="308619" cy="195655"/>
          </a:xfrm>
          <a:custGeom>
            <a:avLst/>
            <a:gdLst>
              <a:gd name="connsiteX0" fmla="*/ 101541 w 261614"/>
              <a:gd name="connsiteY0" fmla="*/ 2305 h 160794"/>
              <a:gd name="connsiteX1" fmla="*/ 101540 w 261614"/>
              <a:gd name="connsiteY1" fmla="*/ 2306 h 160794"/>
              <a:gd name="connsiteX2" fmla="*/ 101540 w 261614"/>
              <a:gd name="connsiteY2" fmla="*/ 2305 h 160794"/>
              <a:gd name="connsiteX3" fmla="*/ 254856 w 261614"/>
              <a:gd name="connsiteY3" fmla="*/ 121406 h 160794"/>
              <a:gd name="connsiteX4" fmla="*/ 261614 w 261614"/>
              <a:gd name="connsiteY4" fmla="*/ 137721 h 160794"/>
              <a:gd name="connsiteX5" fmla="*/ 261613 w 261614"/>
              <a:gd name="connsiteY5" fmla="*/ 137721 h 160794"/>
              <a:gd name="connsiteX6" fmla="*/ 238540 w 261614"/>
              <a:gd name="connsiteY6" fmla="*/ 160794 h 160794"/>
              <a:gd name="connsiteX7" fmla="*/ 24796 w 261614"/>
              <a:gd name="connsiteY7" fmla="*/ 160793 h 160794"/>
              <a:gd name="connsiteX8" fmla="*/ 21762 w 261614"/>
              <a:gd name="connsiteY8" fmla="*/ 159536 h 160794"/>
              <a:gd name="connsiteX9" fmla="*/ 11539 w 261614"/>
              <a:gd name="connsiteY9" fmla="*/ 158190 h 160794"/>
              <a:gd name="connsiteX10" fmla="*/ 11540 w 261614"/>
              <a:gd name="connsiteY10" fmla="*/ 158189 h 160794"/>
              <a:gd name="connsiteX11" fmla="*/ 3095 w 261614"/>
              <a:gd name="connsiteY11" fmla="*/ 126671 h 160794"/>
              <a:gd name="connsiteX12" fmla="*/ 70022 w 261614"/>
              <a:gd name="connsiteY12" fmla="*/ 10751 h 160794"/>
              <a:gd name="connsiteX13" fmla="*/ 84033 w 261614"/>
              <a:gd name="connsiteY13" fmla="*/ 0 h 160794"/>
              <a:gd name="connsiteX14" fmla="*/ 101540 w 261614"/>
              <a:gd name="connsiteY14" fmla="*/ 2306 h 160794"/>
              <a:gd name="connsiteX15" fmla="*/ 112290 w 261614"/>
              <a:gd name="connsiteY15" fmla="*/ 16315 h 160794"/>
              <a:gd name="connsiteX16" fmla="*/ 109985 w 261614"/>
              <a:gd name="connsiteY16" fmla="*/ 33823 h 160794"/>
              <a:gd name="connsiteX17" fmla="*/ 63321 w 261614"/>
              <a:gd name="connsiteY17" fmla="*/ 114648 h 160794"/>
              <a:gd name="connsiteX18" fmla="*/ 238541 w 261614"/>
              <a:gd name="connsiteY18" fmla="*/ 114648 h 160794"/>
              <a:gd name="connsiteX19" fmla="*/ 254856 w 261614"/>
              <a:gd name="connsiteY19" fmla="*/ 121406 h 1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14" h="160794">
                <a:moveTo>
                  <a:pt x="101541" y="2305"/>
                </a:moveTo>
                <a:lnTo>
                  <a:pt x="101540" y="2306"/>
                </a:lnTo>
                <a:lnTo>
                  <a:pt x="101540" y="2305"/>
                </a:lnTo>
                <a:close/>
                <a:moveTo>
                  <a:pt x="254856" y="121406"/>
                </a:moveTo>
                <a:cubicBezTo>
                  <a:pt x="259031" y="125581"/>
                  <a:pt x="261614" y="131350"/>
                  <a:pt x="261614" y="137721"/>
                </a:cubicBezTo>
                <a:lnTo>
                  <a:pt x="261613" y="137721"/>
                </a:lnTo>
                <a:cubicBezTo>
                  <a:pt x="261613" y="150464"/>
                  <a:pt x="251283" y="160794"/>
                  <a:pt x="238540" y="160794"/>
                </a:cubicBezTo>
                <a:lnTo>
                  <a:pt x="24796" y="160793"/>
                </a:lnTo>
                <a:lnTo>
                  <a:pt x="21762" y="159536"/>
                </a:lnTo>
                <a:lnTo>
                  <a:pt x="11539" y="158190"/>
                </a:lnTo>
                <a:lnTo>
                  <a:pt x="11540" y="158189"/>
                </a:lnTo>
                <a:cubicBezTo>
                  <a:pt x="504" y="151818"/>
                  <a:pt x="-3277" y="137707"/>
                  <a:pt x="3095" y="126671"/>
                </a:cubicBezTo>
                <a:lnTo>
                  <a:pt x="70022" y="10751"/>
                </a:lnTo>
                <a:cubicBezTo>
                  <a:pt x="73208" y="5233"/>
                  <a:pt x="78329" y="1529"/>
                  <a:pt x="84033" y="0"/>
                </a:cubicBezTo>
                <a:lnTo>
                  <a:pt x="101540" y="2306"/>
                </a:lnTo>
                <a:lnTo>
                  <a:pt x="112290" y="16315"/>
                </a:lnTo>
                <a:cubicBezTo>
                  <a:pt x="113818" y="22019"/>
                  <a:pt x="113171" y="28305"/>
                  <a:pt x="109985" y="33823"/>
                </a:cubicBezTo>
                <a:lnTo>
                  <a:pt x="63321" y="114648"/>
                </a:lnTo>
                <a:lnTo>
                  <a:pt x="238541" y="114648"/>
                </a:lnTo>
                <a:cubicBezTo>
                  <a:pt x="244912" y="114648"/>
                  <a:pt x="250681" y="117231"/>
                  <a:pt x="254856" y="12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/>
            <a:endParaRPr lang="ko-KR" altLang="en-US" sz="1200" b="1" dirty="0">
              <a:solidFill>
                <a:srgbClr val="00BDD5"/>
              </a:solidFill>
            </a:endParaRPr>
          </a:p>
        </p:txBody>
      </p:sp>
      <p:sp>
        <p:nvSpPr>
          <p:cNvPr id="18" name="자유형 17">
            <a:extLst>
              <a:ext uri="{FF2B5EF4-FFF2-40B4-BE49-F238E27FC236}">
                <a16:creationId xmlns:a16="http://schemas.microsoft.com/office/drawing/2014/main" id="{0D8E9706-5D2C-49EE-AF67-D3527E3BC152}"/>
              </a:ext>
            </a:extLst>
          </p:cNvPr>
          <p:cNvSpPr/>
          <p:nvPr/>
        </p:nvSpPr>
        <p:spPr>
          <a:xfrm rot="18000000">
            <a:off x="616925" y="826475"/>
            <a:ext cx="258212" cy="174718"/>
          </a:xfrm>
          <a:custGeom>
            <a:avLst/>
            <a:gdLst>
              <a:gd name="connsiteX0" fmla="*/ 101541 w 261614"/>
              <a:gd name="connsiteY0" fmla="*/ 2305 h 160794"/>
              <a:gd name="connsiteX1" fmla="*/ 101540 w 261614"/>
              <a:gd name="connsiteY1" fmla="*/ 2306 h 160794"/>
              <a:gd name="connsiteX2" fmla="*/ 101540 w 261614"/>
              <a:gd name="connsiteY2" fmla="*/ 2305 h 160794"/>
              <a:gd name="connsiteX3" fmla="*/ 254856 w 261614"/>
              <a:gd name="connsiteY3" fmla="*/ 121406 h 160794"/>
              <a:gd name="connsiteX4" fmla="*/ 261614 w 261614"/>
              <a:gd name="connsiteY4" fmla="*/ 137721 h 160794"/>
              <a:gd name="connsiteX5" fmla="*/ 261613 w 261614"/>
              <a:gd name="connsiteY5" fmla="*/ 137721 h 160794"/>
              <a:gd name="connsiteX6" fmla="*/ 238540 w 261614"/>
              <a:gd name="connsiteY6" fmla="*/ 160794 h 160794"/>
              <a:gd name="connsiteX7" fmla="*/ 24796 w 261614"/>
              <a:gd name="connsiteY7" fmla="*/ 160793 h 160794"/>
              <a:gd name="connsiteX8" fmla="*/ 21762 w 261614"/>
              <a:gd name="connsiteY8" fmla="*/ 159536 h 160794"/>
              <a:gd name="connsiteX9" fmla="*/ 11539 w 261614"/>
              <a:gd name="connsiteY9" fmla="*/ 158190 h 160794"/>
              <a:gd name="connsiteX10" fmla="*/ 11540 w 261614"/>
              <a:gd name="connsiteY10" fmla="*/ 158189 h 160794"/>
              <a:gd name="connsiteX11" fmla="*/ 3095 w 261614"/>
              <a:gd name="connsiteY11" fmla="*/ 126671 h 160794"/>
              <a:gd name="connsiteX12" fmla="*/ 70022 w 261614"/>
              <a:gd name="connsiteY12" fmla="*/ 10751 h 160794"/>
              <a:gd name="connsiteX13" fmla="*/ 84033 w 261614"/>
              <a:gd name="connsiteY13" fmla="*/ 0 h 160794"/>
              <a:gd name="connsiteX14" fmla="*/ 101540 w 261614"/>
              <a:gd name="connsiteY14" fmla="*/ 2306 h 160794"/>
              <a:gd name="connsiteX15" fmla="*/ 112290 w 261614"/>
              <a:gd name="connsiteY15" fmla="*/ 16315 h 160794"/>
              <a:gd name="connsiteX16" fmla="*/ 109985 w 261614"/>
              <a:gd name="connsiteY16" fmla="*/ 33823 h 160794"/>
              <a:gd name="connsiteX17" fmla="*/ 63321 w 261614"/>
              <a:gd name="connsiteY17" fmla="*/ 114648 h 160794"/>
              <a:gd name="connsiteX18" fmla="*/ 238541 w 261614"/>
              <a:gd name="connsiteY18" fmla="*/ 114648 h 160794"/>
              <a:gd name="connsiteX19" fmla="*/ 254856 w 261614"/>
              <a:gd name="connsiteY19" fmla="*/ 121406 h 1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14" h="160794">
                <a:moveTo>
                  <a:pt x="101541" y="2305"/>
                </a:moveTo>
                <a:lnTo>
                  <a:pt x="101540" y="2306"/>
                </a:lnTo>
                <a:lnTo>
                  <a:pt x="101540" y="2305"/>
                </a:lnTo>
                <a:close/>
                <a:moveTo>
                  <a:pt x="254856" y="121406"/>
                </a:moveTo>
                <a:cubicBezTo>
                  <a:pt x="259031" y="125581"/>
                  <a:pt x="261614" y="131350"/>
                  <a:pt x="261614" y="137721"/>
                </a:cubicBezTo>
                <a:lnTo>
                  <a:pt x="261613" y="137721"/>
                </a:lnTo>
                <a:cubicBezTo>
                  <a:pt x="261613" y="150464"/>
                  <a:pt x="251283" y="160794"/>
                  <a:pt x="238540" y="160794"/>
                </a:cubicBezTo>
                <a:lnTo>
                  <a:pt x="24796" y="160793"/>
                </a:lnTo>
                <a:lnTo>
                  <a:pt x="21762" y="159536"/>
                </a:lnTo>
                <a:lnTo>
                  <a:pt x="11539" y="158190"/>
                </a:lnTo>
                <a:lnTo>
                  <a:pt x="11540" y="158189"/>
                </a:lnTo>
                <a:cubicBezTo>
                  <a:pt x="504" y="151818"/>
                  <a:pt x="-3277" y="137707"/>
                  <a:pt x="3095" y="126671"/>
                </a:cubicBezTo>
                <a:lnTo>
                  <a:pt x="70022" y="10751"/>
                </a:lnTo>
                <a:cubicBezTo>
                  <a:pt x="73208" y="5233"/>
                  <a:pt x="78329" y="1529"/>
                  <a:pt x="84033" y="0"/>
                </a:cubicBezTo>
                <a:lnTo>
                  <a:pt x="101540" y="2306"/>
                </a:lnTo>
                <a:lnTo>
                  <a:pt x="112290" y="16315"/>
                </a:lnTo>
                <a:cubicBezTo>
                  <a:pt x="113818" y="22019"/>
                  <a:pt x="113171" y="28305"/>
                  <a:pt x="109985" y="33823"/>
                </a:cubicBezTo>
                <a:lnTo>
                  <a:pt x="63321" y="114648"/>
                </a:lnTo>
                <a:lnTo>
                  <a:pt x="238541" y="114648"/>
                </a:lnTo>
                <a:cubicBezTo>
                  <a:pt x="244912" y="114648"/>
                  <a:pt x="250681" y="117231"/>
                  <a:pt x="254856" y="12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/>
            <a:endParaRPr lang="ko-KR" altLang="en-US" sz="1200" b="1" dirty="0">
              <a:solidFill>
                <a:srgbClr val="00BDD5"/>
              </a:solidFill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211826"/>
              </p:ext>
            </p:extLst>
          </p:nvPr>
        </p:nvGraphicFramePr>
        <p:xfrm>
          <a:off x="673924" y="1844855"/>
          <a:ext cx="10844150" cy="119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lvl="0" indent="0" algn="l" latinLnBrk="1">
                        <a:lnSpc>
                          <a:spcPct val="100000"/>
                        </a:lnSpc>
                        <a:buNone/>
                      </a:pP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2. 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귀국 후 어학연수 학점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인정 신청은 어떻게 하나요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 </a:t>
                      </a:r>
                    </a:p>
                  </a:txBody>
                  <a:tcPr marL="216000" anchor="ctr">
                    <a:lnL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9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-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별도로 신청하실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필요는 없습니다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 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국제처에서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귀국보고서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확인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파견기관에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수료증 및 출석률 확인 후 일괄적으로 학점인정 처리를 합니다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학점인정 결과는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2020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년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4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월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중순 경 확인 가능합니다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endParaRPr lang="en-US" altLang="ko-KR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216000" anchor="ctr">
                    <a:lnL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025507"/>
              </p:ext>
            </p:extLst>
          </p:nvPr>
        </p:nvGraphicFramePr>
        <p:xfrm>
          <a:off x="673924" y="3159068"/>
          <a:ext cx="10844150" cy="1214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lvl="0" algn="l" latinLnBrk="1">
                        <a:lnSpc>
                          <a:spcPct val="100000"/>
                        </a:lnSpc>
                      </a:pP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3. 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연수 전후로 개인 여행이 가능한가요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</a:t>
                      </a:r>
                    </a:p>
                  </a:txBody>
                  <a:tcPr marL="216000" anchor="ctr">
                    <a:lnL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042">
                <a:tc>
                  <a:txBody>
                    <a:bodyPr/>
                    <a:lstStyle/>
                    <a:p>
                      <a:pPr lvl="0" algn="l" latinLnBrk="1">
                        <a:lnSpc>
                          <a:spcPct val="150000"/>
                        </a:lnSpc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-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" panose="020F0502020204030204" pitchFamily="34" charset="0"/>
                        </a:rPr>
                        <a:t>연수 시작 전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" panose="020F0502020204030204" pitchFamily="34" charset="0"/>
                        </a:rPr>
                        <a:t>후로 개인 여행이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" panose="020F0502020204030204" pitchFamily="34" charset="0"/>
                        </a:rPr>
                        <a:t> 가능합니다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" panose="020F0502020204030204" pitchFamily="34" charset="0"/>
                        </a:rPr>
                        <a:t>단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" panose="020F0502020204030204" pitchFamily="34" charset="0"/>
                        </a:rPr>
                        <a:t>파견기관에서 지정한 입실일과 퇴실일 전후 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" panose="020F0502020204030204" pitchFamily="34" charset="0"/>
                        </a:rPr>
                        <a:t>일 이내 추가 비용 지불 시 체류 가능하며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" panose="020F0502020204030204" pitchFamily="34" charset="0"/>
                        </a:rPr>
                        <a:t>개인 여행일정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" panose="020F0502020204030204" pitchFamily="34" charset="0"/>
                        </a:rPr>
                        <a:t>항공권 포함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ko-KR" alt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" panose="020F0502020204030204" pitchFamily="34" charset="0"/>
                        </a:rPr>
                        <a:t>을 국제처에 알려주셔야 합니다</a:t>
                      </a:r>
                      <a:r>
                        <a:rPr lang="en-US" altLang="ko-KR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Calibri" panose="020F0502020204030204" pitchFamily="34" charset="0"/>
                        </a:rPr>
                        <a:t>. </a:t>
                      </a:r>
                      <a:endParaRPr lang="en-US" altLang="ko-KR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216000" anchor="ctr">
                    <a:lnL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39859"/>
              </p:ext>
            </p:extLst>
          </p:nvPr>
        </p:nvGraphicFramePr>
        <p:xfrm>
          <a:off x="673924" y="4491383"/>
          <a:ext cx="10844150" cy="1050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lvl="0" algn="l" latinLnBrk="1">
                        <a:lnSpc>
                          <a:spcPct val="100000"/>
                        </a:lnSpc>
                      </a:pPr>
                      <a:r>
                        <a:rPr lang="en-US" altLang="ko-KR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4.  </a:t>
                      </a:r>
                      <a:r>
                        <a:rPr lang="ko-KR" altLang="en-US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항공권</a:t>
                      </a:r>
                      <a:r>
                        <a:rPr lang="ko-KR" alt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은 </a:t>
                      </a:r>
                      <a:r>
                        <a:rPr lang="ko-KR" altLang="en-US" sz="1600" b="0" i="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국제처를</a:t>
                      </a:r>
                      <a:r>
                        <a:rPr lang="ko-KR" altLang="en-US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통해 단체로 구입하게 되나요</a:t>
                      </a:r>
                      <a:r>
                        <a:rPr lang="en-US" altLang="ko-KR" sz="1600" b="0" i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</a:t>
                      </a:r>
                      <a:r>
                        <a:rPr lang="ko-KR" altLang="en-US" sz="16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endParaRPr lang="en-US" altLang="ko-KR" sz="16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216000" anchor="ctr">
                    <a:lnL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209">
                <a:tc>
                  <a:txBody>
                    <a:bodyPr/>
                    <a:lstStyle/>
                    <a:p>
                      <a:pPr lvl="0" algn="l" latinLnBrk="1">
                        <a:lnSpc>
                          <a:spcPct val="150000"/>
                        </a:lnSpc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- </a:t>
                      </a:r>
                      <a:r>
                        <a:rPr lang="ko-KR" alt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아닙니다</a:t>
                      </a:r>
                      <a:r>
                        <a:rPr lang="en-US" altLang="ko-KR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 </a:t>
                      </a:r>
                      <a:r>
                        <a:rPr lang="ko-KR" altLang="en-US" sz="14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입실일과</a:t>
                      </a:r>
                      <a:r>
                        <a:rPr lang="ko-KR" alt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4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퇴실일을</a:t>
                      </a:r>
                      <a:r>
                        <a:rPr lang="ko-KR" alt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지정 해드리면 그 일정에 맞춰 개별적으로 구입하시면 됩니다</a:t>
                      </a:r>
                      <a:r>
                        <a:rPr lang="en-US" altLang="ko-KR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 </a:t>
                      </a:r>
                      <a:r>
                        <a:rPr lang="ko-KR" altLang="en-US" sz="1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여행사를 지정해드리지는 않으니 가격 비교 후 원하시는 곳을 통해 구입하시면 됩니다</a:t>
                      </a:r>
                      <a:r>
                        <a:rPr lang="en-US" altLang="ko-KR" sz="1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 </a:t>
                      </a:r>
                      <a:r>
                        <a:rPr lang="ko-KR" altLang="en-US" sz="1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 </a:t>
                      </a:r>
                      <a:endParaRPr lang="en-US" altLang="ko-KR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216000" anchor="ctr">
                    <a:lnL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24047"/>
              </p:ext>
            </p:extLst>
          </p:nvPr>
        </p:nvGraphicFramePr>
        <p:xfrm>
          <a:off x="673924" y="5659964"/>
          <a:ext cx="10844150" cy="811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9317">
                <a:tc>
                  <a:txBody>
                    <a:bodyPr/>
                    <a:lstStyle/>
                    <a:p>
                      <a:pPr lvl="0" algn="l" latinLnBrk="1">
                        <a:lnSpc>
                          <a:spcPct val="100000"/>
                        </a:lnSpc>
                      </a:pP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5.  </a:t>
                      </a:r>
                      <a:r>
                        <a:rPr lang="ko-KR" altLang="en-US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숙소 유형을 제가 선택할 수 있나요</a:t>
                      </a: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 </a:t>
                      </a:r>
                    </a:p>
                  </a:txBody>
                  <a:tcPr marL="216000" anchor="ctr">
                    <a:lnL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635">
                <a:tc>
                  <a:txBody>
                    <a:bodyPr/>
                    <a:lstStyle/>
                    <a:p>
                      <a:pPr lvl="0" algn="l" latinLnBrk="1">
                        <a:lnSpc>
                          <a:spcPct val="150000"/>
                        </a:lnSpc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- </a:t>
                      </a:r>
                      <a:r>
                        <a:rPr lang="ko-KR" alt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없습니다</a:t>
                      </a:r>
                      <a:r>
                        <a:rPr lang="en-US" altLang="ko-KR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 </a:t>
                      </a:r>
                      <a:r>
                        <a:rPr lang="ko-KR" alt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반드시 지정된 숙박시설을 이용하셔야 합니다</a:t>
                      </a:r>
                      <a:r>
                        <a:rPr lang="en-US" altLang="ko-KR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 </a:t>
                      </a:r>
                      <a:r>
                        <a:rPr lang="ko-KR" alt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endParaRPr lang="en-US" altLang="ko-KR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216000" anchor="ctr">
                    <a:lnL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896814DF-AE00-4D89-B65D-DB2D581E0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882670"/>
              </p:ext>
            </p:extLst>
          </p:nvPr>
        </p:nvGraphicFramePr>
        <p:xfrm>
          <a:off x="673924" y="914630"/>
          <a:ext cx="10844150" cy="811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9317">
                <a:tc>
                  <a:txBody>
                    <a:bodyPr/>
                    <a:lstStyle/>
                    <a:p>
                      <a:pPr lvl="0" algn="l" latinLnBrk="1">
                        <a:lnSpc>
                          <a:spcPct val="100000"/>
                        </a:lnSpc>
                      </a:pPr>
                      <a:r>
                        <a:rPr lang="en-US" altLang="ko-K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1. </a:t>
                      </a:r>
                      <a:r>
                        <a:rPr lang="en-US" altLang="ko-KR" sz="16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6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웹정보시스템 신청 시 어학교육수강내역에 </a:t>
                      </a:r>
                      <a:r>
                        <a:rPr lang="en-US" altLang="ko-KR" sz="16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Yes </a:t>
                      </a:r>
                      <a:r>
                        <a:rPr lang="ko-KR" altLang="en-US" sz="16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표시를 했는데 증빙서류 제출을 잊었어요</a:t>
                      </a:r>
                      <a:r>
                        <a:rPr lang="en-US" altLang="ko-KR" sz="16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 </a:t>
                      </a:r>
                      <a:r>
                        <a:rPr lang="ko-KR" altLang="en-US" sz="16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자동 탈락 처리 되나요</a:t>
                      </a:r>
                      <a:r>
                        <a:rPr lang="en-US" altLang="ko-KR" sz="16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?</a:t>
                      </a:r>
                      <a:endParaRPr lang="en-US" altLang="ko-K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216000" anchor="ctr">
                    <a:lnL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635">
                <a:tc>
                  <a:txBody>
                    <a:bodyPr/>
                    <a:lstStyle/>
                    <a:p>
                      <a:pPr lvl="0" algn="l" latinLnBrk="1">
                        <a:lnSpc>
                          <a:spcPct val="150000"/>
                        </a:lnSpc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- </a:t>
                      </a:r>
                      <a:r>
                        <a:rPr lang="ko-KR" altLang="en-US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증빙 서류를 제출하지 않은 경우에는</a:t>
                      </a:r>
                      <a:r>
                        <a:rPr lang="en-US" altLang="ko-KR" sz="1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해당 영역</a:t>
                      </a:r>
                      <a:r>
                        <a:rPr lang="en-US" altLang="ko-KR" sz="1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어학교육수강내역</a:t>
                      </a:r>
                      <a:r>
                        <a:rPr lang="en-US" altLang="ko-KR" sz="1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r>
                        <a:rPr lang="ko-KR" altLang="en-US" sz="1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이 </a:t>
                      </a:r>
                      <a:r>
                        <a:rPr lang="en-US" altLang="ko-KR" sz="1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0</a:t>
                      </a:r>
                      <a:r>
                        <a:rPr lang="ko-KR" altLang="en-US" sz="1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점으로 반영되어 심사됩니다</a:t>
                      </a:r>
                      <a:r>
                        <a:rPr lang="en-US" altLang="ko-KR" sz="14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. </a:t>
                      </a:r>
                      <a:endParaRPr lang="en-US" altLang="ko-KR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216000" anchor="ctr">
                    <a:lnL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DB5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385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" y="3998938"/>
            <a:ext cx="12192000" cy="1194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업무시간은 월</a:t>
            </a:r>
            <a:r>
              <a:rPr lang="en-US" altLang="ko-KR" sz="16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</a:t>
            </a:r>
            <a:r>
              <a:rPr lang="ko-KR" altLang="en-US" sz="16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금 </a:t>
            </a:r>
            <a:r>
              <a:rPr lang="en-US" altLang="ko-KR" sz="16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9</a:t>
            </a:r>
            <a:r>
              <a:rPr lang="ko-KR" altLang="en-US" sz="16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시</a:t>
            </a:r>
            <a:r>
              <a:rPr lang="en-US" altLang="ko-KR" sz="16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~12</a:t>
            </a:r>
            <a:r>
              <a:rPr lang="ko-KR" altLang="en-US" sz="16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시</a:t>
            </a:r>
            <a:r>
              <a:rPr lang="en-US" altLang="ko-KR" sz="16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13</a:t>
            </a:r>
            <a:r>
              <a:rPr lang="ko-KR" altLang="en-US" sz="16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시</a:t>
            </a:r>
            <a:r>
              <a:rPr lang="en-US" altLang="ko-KR" sz="16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~17</a:t>
            </a:r>
            <a:r>
              <a:rPr lang="ko-KR" altLang="en-US" sz="16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시이며</a:t>
            </a:r>
            <a:r>
              <a:rPr lang="en-US" altLang="ko-KR" sz="16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6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신청기간에는 문의가 많아 방문상담 및 전화연결이 어려울 수도 있으니</a:t>
            </a:r>
            <a:endParaRPr lang="en-US" altLang="ko-KR" sz="1600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미리 양해 부탁드립니다</a:t>
            </a:r>
            <a:r>
              <a:rPr lang="en-US" altLang="ko-KR" sz="16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</a:t>
            </a:r>
            <a:r>
              <a:rPr lang="ko-KR" altLang="en-US" sz="16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대부분의 질문에 대한 답이 본 선발 안내문에 나와있는 경우가 많으니</a:t>
            </a:r>
            <a:r>
              <a:rPr lang="en-US" altLang="ko-KR" sz="16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600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 파일을 충분히 읽으신 후</a:t>
            </a:r>
            <a:endParaRPr lang="en-US" altLang="ko-KR" sz="1600" u="sng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문의하여 주시면 감사하겠습니다</a:t>
            </a:r>
            <a:r>
              <a:rPr lang="en-US" altLang="ko-KR" sz="16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</a:t>
            </a:r>
            <a:r>
              <a:rPr lang="en-US" altLang="ko-KR" sz="1600" dirty="0">
                <a:solidFill>
                  <a:srgbClr val="00B0F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sym typeface="Wingdings" panose="05000000000000000000" pitchFamily="2" charset="2"/>
              </a:rPr>
              <a:t></a:t>
            </a:r>
            <a:endParaRPr lang="en-US" altLang="ko-KR" sz="1600" dirty="0">
              <a:solidFill>
                <a:srgbClr val="00B0F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413336" y="354011"/>
            <a:ext cx="1076803" cy="353463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문의</a:t>
            </a:r>
            <a:endParaRPr lang="en-US" altLang="ko-KR" b="1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107440" y="1205492"/>
            <a:ext cx="3947339" cy="240065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u="sng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국제처</a:t>
            </a:r>
            <a:r>
              <a:rPr lang="ko-KR" altLang="en-US" sz="2000" u="sng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글로벌전략팀</a:t>
            </a:r>
            <a:endParaRPr lang="en-US" altLang="ko-KR" sz="2000" u="sng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죽전캠퍼스 </a:t>
            </a:r>
            <a:r>
              <a:rPr lang="ko-KR" altLang="en-US" sz="20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국제관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314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호</a:t>
            </a:r>
            <a:endParaRPr lang="en-US" altLang="ko-KR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천안캠퍼스 </a:t>
            </a:r>
            <a:r>
              <a:rPr lang="ko-KR" altLang="en-US" sz="20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산학협력관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511</a:t>
            </a: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호</a:t>
            </a:r>
            <a:endParaRPr lang="en-US" altLang="ko-KR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전화번호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031-8005-2606</a:t>
            </a: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이메일</a:t>
            </a:r>
            <a:r>
              <a:rPr lang="en-US" altLang="ko-KR" sz="20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iliwala@dankook.ac.kr</a:t>
            </a:r>
          </a:p>
        </p:txBody>
      </p:sp>
    </p:spTree>
    <p:extLst>
      <p:ext uri="{BB962C8B-B14F-4D97-AF65-F5344CB8AC3E}">
        <p14:creationId xmlns:p14="http://schemas.microsoft.com/office/powerpoint/2010/main" val="222424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385121" y="187972"/>
            <a:ext cx="11458011" cy="37153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신청방법</a:t>
            </a:r>
            <a:r>
              <a:rPr lang="en-US" altLang="ko-KR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-</a:t>
            </a:r>
            <a:r>
              <a:rPr lang="ko-KR" altLang="en-US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웹정보시스템</a:t>
            </a:r>
            <a:endParaRPr lang="en-US" altLang="ko-KR" sz="2000" b="1" dirty="0">
              <a:solidFill>
                <a:prstClr val="white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  <a:cs typeface="Aharoni" panose="02010803020104030203" pitchFamily="2" charset="-79"/>
            </a:endParaRPr>
          </a:p>
        </p:txBody>
      </p:sp>
      <p:sp>
        <p:nvSpPr>
          <p:cNvPr id="15" name="양쪽 모서리가 둥근 사각형 14"/>
          <p:cNvSpPr/>
          <p:nvPr/>
        </p:nvSpPr>
        <p:spPr>
          <a:xfrm>
            <a:off x="385121" y="559510"/>
            <a:ext cx="11458011" cy="616077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u="sng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- </a:t>
            </a:r>
            <a:r>
              <a:rPr lang="ko-KR" altLang="en-US" u="sng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상기 선발 일정은 사정에 의하여 변경될 수 있음</a:t>
            </a:r>
            <a:endParaRPr lang="en-US" altLang="ko-KR" u="sng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</p:txBody>
      </p:sp>
      <p:sp>
        <p:nvSpPr>
          <p:cNvPr id="12" name="자유형 11">
            <a:extLst>
              <a:ext uri="{FF2B5EF4-FFF2-40B4-BE49-F238E27FC236}">
                <a16:creationId xmlns:a16="http://schemas.microsoft.com/office/drawing/2014/main" id="{0D8E9706-5D2C-49EE-AF67-D3527E3BC152}"/>
              </a:ext>
            </a:extLst>
          </p:cNvPr>
          <p:cNvSpPr/>
          <p:nvPr/>
        </p:nvSpPr>
        <p:spPr>
          <a:xfrm rot="18000000">
            <a:off x="613390" y="756787"/>
            <a:ext cx="308619" cy="195655"/>
          </a:xfrm>
          <a:custGeom>
            <a:avLst/>
            <a:gdLst>
              <a:gd name="connsiteX0" fmla="*/ 101541 w 261614"/>
              <a:gd name="connsiteY0" fmla="*/ 2305 h 160794"/>
              <a:gd name="connsiteX1" fmla="*/ 101540 w 261614"/>
              <a:gd name="connsiteY1" fmla="*/ 2306 h 160794"/>
              <a:gd name="connsiteX2" fmla="*/ 101540 w 261614"/>
              <a:gd name="connsiteY2" fmla="*/ 2305 h 160794"/>
              <a:gd name="connsiteX3" fmla="*/ 254856 w 261614"/>
              <a:gd name="connsiteY3" fmla="*/ 121406 h 160794"/>
              <a:gd name="connsiteX4" fmla="*/ 261614 w 261614"/>
              <a:gd name="connsiteY4" fmla="*/ 137721 h 160794"/>
              <a:gd name="connsiteX5" fmla="*/ 261613 w 261614"/>
              <a:gd name="connsiteY5" fmla="*/ 137721 h 160794"/>
              <a:gd name="connsiteX6" fmla="*/ 238540 w 261614"/>
              <a:gd name="connsiteY6" fmla="*/ 160794 h 160794"/>
              <a:gd name="connsiteX7" fmla="*/ 24796 w 261614"/>
              <a:gd name="connsiteY7" fmla="*/ 160793 h 160794"/>
              <a:gd name="connsiteX8" fmla="*/ 21762 w 261614"/>
              <a:gd name="connsiteY8" fmla="*/ 159536 h 160794"/>
              <a:gd name="connsiteX9" fmla="*/ 11539 w 261614"/>
              <a:gd name="connsiteY9" fmla="*/ 158190 h 160794"/>
              <a:gd name="connsiteX10" fmla="*/ 11540 w 261614"/>
              <a:gd name="connsiteY10" fmla="*/ 158189 h 160794"/>
              <a:gd name="connsiteX11" fmla="*/ 3095 w 261614"/>
              <a:gd name="connsiteY11" fmla="*/ 126671 h 160794"/>
              <a:gd name="connsiteX12" fmla="*/ 70022 w 261614"/>
              <a:gd name="connsiteY12" fmla="*/ 10751 h 160794"/>
              <a:gd name="connsiteX13" fmla="*/ 84033 w 261614"/>
              <a:gd name="connsiteY13" fmla="*/ 0 h 160794"/>
              <a:gd name="connsiteX14" fmla="*/ 101540 w 261614"/>
              <a:gd name="connsiteY14" fmla="*/ 2306 h 160794"/>
              <a:gd name="connsiteX15" fmla="*/ 112290 w 261614"/>
              <a:gd name="connsiteY15" fmla="*/ 16315 h 160794"/>
              <a:gd name="connsiteX16" fmla="*/ 109985 w 261614"/>
              <a:gd name="connsiteY16" fmla="*/ 33823 h 160794"/>
              <a:gd name="connsiteX17" fmla="*/ 63321 w 261614"/>
              <a:gd name="connsiteY17" fmla="*/ 114648 h 160794"/>
              <a:gd name="connsiteX18" fmla="*/ 238541 w 261614"/>
              <a:gd name="connsiteY18" fmla="*/ 114648 h 160794"/>
              <a:gd name="connsiteX19" fmla="*/ 254856 w 261614"/>
              <a:gd name="connsiteY19" fmla="*/ 121406 h 1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14" h="160794">
                <a:moveTo>
                  <a:pt x="101541" y="2305"/>
                </a:moveTo>
                <a:lnTo>
                  <a:pt x="101540" y="2306"/>
                </a:lnTo>
                <a:lnTo>
                  <a:pt x="101540" y="2305"/>
                </a:lnTo>
                <a:close/>
                <a:moveTo>
                  <a:pt x="254856" y="121406"/>
                </a:moveTo>
                <a:cubicBezTo>
                  <a:pt x="259031" y="125581"/>
                  <a:pt x="261614" y="131350"/>
                  <a:pt x="261614" y="137721"/>
                </a:cubicBezTo>
                <a:lnTo>
                  <a:pt x="261613" y="137721"/>
                </a:lnTo>
                <a:cubicBezTo>
                  <a:pt x="261613" y="150464"/>
                  <a:pt x="251283" y="160794"/>
                  <a:pt x="238540" y="160794"/>
                </a:cubicBezTo>
                <a:lnTo>
                  <a:pt x="24796" y="160793"/>
                </a:lnTo>
                <a:lnTo>
                  <a:pt x="21762" y="159536"/>
                </a:lnTo>
                <a:lnTo>
                  <a:pt x="11539" y="158190"/>
                </a:lnTo>
                <a:lnTo>
                  <a:pt x="11540" y="158189"/>
                </a:lnTo>
                <a:cubicBezTo>
                  <a:pt x="504" y="151818"/>
                  <a:pt x="-3277" y="137707"/>
                  <a:pt x="3095" y="126671"/>
                </a:cubicBezTo>
                <a:lnTo>
                  <a:pt x="70022" y="10751"/>
                </a:lnTo>
                <a:cubicBezTo>
                  <a:pt x="73208" y="5233"/>
                  <a:pt x="78329" y="1529"/>
                  <a:pt x="84033" y="0"/>
                </a:cubicBezTo>
                <a:lnTo>
                  <a:pt x="101540" y="2306"/>
                </a:lnTo>
                <a:lnTo>
                  <a:pt x="112290" y="16315"/>
                </a:lnTo>
                <a:cubicBezTo>
                  <a:pt x="113818" y="22019"/>
                  <a:pt x="113171" y="28305"/>
                  <a:pt x="109985" y="33823"/>
                </a:cubicBezTo>
                <a:lnTo>
                  <a:pt x="63321" y="114648"/>
                </a:lnTo>
                <a:lnTo>
                  <a:pt x="238541" y="114648"/>
                </a:lnTo>
                <a:cubicBezTo>
                  <a:pt x="244912" y="114648"/>
                  <a:pt x="250681" y="117231"/>
                  <a:pt x="254856" y="12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/>
            <a:endParaRPr lang="ko-KR" altLang="en-US" sz="1200" b="1" dirty="0">
              <a:solidFill>
                <a:srgbClr val="00BDD5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08544" y="1414260"/>
            <a:ext cx="321032" cy="307001"/>
            <a:chOff x="600601" y="1311755"/>
            <a:chExt cx="321032" cy="307001"/>
          </a:xfrm>
        </p:grpSpPr>
        <p:sp>
          <p:nvSpPr>
            <p:cNvPr id="13" name="직사각형 12"/>
            <p:cNvSpPr/>
            <p:nvPr/>
          </p:nvSpPr>
          <p:spPr>
            <a:xfrm>
              <a:off x="600601" y="1335185"/>
              <a:ext cx="321032" cy="28357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자유형 15">
              <a:extLst>
                <a:ext uri="{FF2B5EF4-FFF2-40B4-BE49-F238E27FC236}">
                  <a16:creationId xmlns:a16="http://schemas.microsoft.com/office/drawing/2014/main" id="{0D8E9706-5D2C-49EE-AF67-D3527E3BC152}"/>
                </a:ext>
              </a:extLst>
            </p:cNvPr>
            <p:cNvSpPr/>
            <p:nvPr/>
          </p:nvSpPr>
          <p:spPr>
            <a:xfrm rot="18000000">
              <a:off x="630754" y="1353502"/>
              <a:ext cx="258212" cy="174718"/>
            </a:xfrm>
            <a:custGeom>
              <a:avLst/>
              <a:gdLst>
                <a:gd name="connsiteX0" fmla="*/ 101541 w 261614"/>
                <a:gd name="connsiteY0" fmla="*/ 2305 h 160794"/>
                <a:gd name="connsiteX1" fmla="*/ 101540 w 261614"/>
                <a:gd name="connsiteY1" fmla="*/ 2306 h 160794"/>
                <a:gd name="connsiteX2" fmla="*/ 101540 w 261614"/>
                <a:gd name="connsiteY2" fmla="*/ 2305 h 160794"/>
                <a:gd name="connsiteX3" fmla="*/ 254856 w 261614"/>
                <a:gd name="connsiteY3" fmla="*/ 121406 h 160794"/>
                <a:gd name="connsiteX4" fmla="*/ 261614 w 261614"/>
                <a:gd name="connsiteY4" fmla="*/ 137721 h 160794"/>
                <a:gd name="connsiteX5" fmla="*/ 261613 w 261614"/>
                <a:gd name="connsiteY5" fmla="*/ 137721 h 160794"/>
                <a:gd name="connsiteX6" fmla="*/ 238540 w 261614"/>
                <a:gd name="connsiteY6" fmla="*/ 160794 h 160794"/>
                <a:gd name="connsiteX7" fmla="*/ 24796 w 261614"/>
                <a:gd name="connsiteY7" fmla="*/ 160793 h 160794"/>
                <a:gd name="connsiteX8" fmla="*/ 21762 w 261614"/>
                <a:gd name="connsiteY8" fmla="*/ 159536 h 160794"/>
                <a:gd name="connsiteX9" fmla="*/ 11539 w 261614"/>
                <a:gd name="connsiteY9" fmla="*/ 158190 h 160794"/>
                <a:gd name="connsiteX10" fmla="*/ 11540 w 261614"/>
                <a:gd name="connsiteY10" fmla="*/ 158189 h 160794"/>
                <a:gd name="connsiteX11" fmla="*/ 3095 w 261614"/>
                <a:gd name="connsiteY11" fmla="*/ 126671 h 160794"/>
                <a:gd name="connsiteX12" fmla="*/ 70022 w 261614"/>
                <a:gd name="connsiteY12" fmla="*/ 10751 h 160794"/>
                <a:gd name="connsiteX13" fmla="*/ 84033 w 261614"/>
                <a:gd name="connsiteY13" fmla="*/ 0 h 160794"/>
                <a:gd name="connsiteX14" fmla="*/ 101540 w 261614"/>
                <a:gd name="connsiteY14" fmla="*/ 2306 h 160794"/>
                <a:gd name="connsiteX15" fmla="*/ 112290 w 261614"/>
                <a:gd name="connsiteY15" fmla="*/ 16315 h 160794"/>
                <a:gd name="connsiteX16" fmla="*/ 109985 w 261614"/>
                <a:gd name="connsiteY16" fmla="*/ 33823 h 160794"/>
                <a:gd name="connsiteX17" fmla="*/ 63321 w 261614"/>
                <a:gd name="connsiteY17" fmla="*/ 114648 h 160794"/>
                <a:gd name="connsiteX18" fmla="*/ 238541 w 261614"/>
                <a:gd name="connsiteY18" fmla="*/ 114648 h 160794"/>
                <a:gd name="connsiteX19" fmla="*/ 254856 w 261614"/>
                <a:gd name="connsiteY19" fmla="*/ 121406 h 16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614" h="160794">
                  <a:moveTo>
                    <a:pt x="101541" y="2305"/>
                  </a:moveTo>
                  <a:lnTo>
                    <a:pt x="101540" y="2306"/>
                  </a:lnTo>
                  <a:lnTo>
                    <a:pt x="101540" y="2305"/>
                  </a:lnTo>
                  <a:close/>
                  <a:moveTo>
                    <a:pt x="254856" y="121406"/>
                  </a:moveTo>
                  <a:cubicBezTo>
                    <a:pt x="259031" y="125581"/>
                    <a:pt x="261614" y="131350"/>
                    <a:pt x="261614" y="137721"/>
                  </a:cubicBezTo>
                  <a:lnTo>
                    <a:pt x="261613" y="137721"/>
                  </a:lnTo>
                  <a:cubicBezTo>
                    <a:pt x="261613" y="150464"/>
                    <a:pt x="251283" y="160794"/>
                    <a:pt x="238540" y="160794"/>
                  </a:cubicBezTo>
                  <a:lnTo>
                    <a:pt x="24796" y="160793"/>
                  </a:lnTo>
                  <a:lnTo>
                    <a:pt x="21762" y="159536"/>
                  </a:lnTo>
                  <a:lnTo>
                    <a:pt x="11539" y="158190"/>
                  </a:lnTo>
                  <a:lnTo>
                    <a:pt x="11540" y="158189"/>
                  </a:lnTo>
                  <a:cubicBezTo>
                    <a:pt x="504" y="151818"/>
                    <a:pt x="-3277" y="137707"/>
                    <a:pt x="3095" y="126671"/>
                  </a:cubicBezTo>
                  <a:lnTo>
                    <a:pt x="70022" y="10751"/>
                  </a:lnTo>
                  <a:cubicBezTo>
                    <a:pt x="73208" y="5233"/>
                    <a:pt x="78329" y="1529"/>
                    <a:pt x="84033" y="0"/>
                  </a:cubicBezTo>
                  <a:lnTo>
                    <a:pt x="101540" y="2306"/>
                  </a:lnTo>
                  <a:lnTo>
                    <a:pt x="112290" y="16315"/>
                  </a:lnTo>
                  <a:cubicBezTo>
                    <a:pt x="113818" y="22019"/>
                    <a:pt x="113171" y="28305"/>
                    <a:pt x="109985" y="33823"/>
                  </a:cubicBezTo>
                  <a:lnTo>
                    <a:pt x="63321" y="114648"/>
                  </a:lnTo>
                  <a:lnTo>
                    <a:pt x="238541" y="114648"/>
                  </a:lnTo>
                  <a:cubicBezTo>
                    <a:pt x="244912" y="114648"/>
                    <a:pt x="250681" y="117231"/>
                    <a:pt x="254856" y="1214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1"/>
              <a:endParaRPr lang="ko-KR" altLang="en-US" sz="1200" b="1" dirty="0">
                <a:solidFill>
                  <a:srgbClr val="00BDD5"/>
                </a:solidFill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599344" y="805562"/>
            <a:ext cx="321032" cy="2835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자유형 17">
            <a:extLst>
              <a:ext uri="{FF2B5EF4-FFF2-40B4-BE49-F238E27FC236}">
                <a16:creationId xmlns:a16="http://schemas.microsoft.com/office/drawing/2014/main" id="{0D8E9706-5D2C-49EE-AF67-D3527E3BC152}"/>
              </a:ext>
            </a:extLst>
          </p:cNvPr>
          <p:cNvSpPr/>
          <p:nvPr/>
        </p:nvSpPr>
        <p:spPr>
          <a:xfrm rot="18000000">
            <a:off x="616925" y="826475"/>
            <a:ext cx="258212" cy="174718"/>
          </a:xfrm>
          <a:custGeom>
            <a:avLst/>
            <a:gdLst>
              <a:gd name="connsiteX0" fmla="*/ 101541 w 261614"/>
              <a:gd name="connsiteY0" fmla="*/ 2305 h 160794"/>
              <a:gd name="connsiteX1" fmla="*/ 101540 w 261614"/>
              <a:gd name="connsiteY1" fmla="*/ 2306 h 160794"/>
              <a:gd name="connsiteX2" fmla="*/ 101540 w 261614"/>
              <a:gd name="connsiteY2" fmla="*/ 2305 h 160794"/>
              <a:gd name="connsiteX3" fmla="*/ 254856 w 261614"/>
              <a:gd name="connsiteY3" fmla="*/ 121406 h 160794"/>
              <a:gd name="connsiteX4" fmla="*/ 261614 w 261614"/>
              <a:gd name="connsiteY4" fmla="*/ 137721 h 160794"/>
              <a:gd name="connsiteX5" fmla="*/ 261613 w 261614"/>
              <a:gd name="connsiteY5" fmla="*/ 137721 h 160794"/>
              <a:gd name="connsiteX6" fmla="*/ 238540 w 261614"/>
              <a:gd name="connsiteY6" fmla="*/ 160794 h 160794"/>
              <a:gd name="connsiteX7" fmla="*/ 24796 w 261614"/>
              <a:gd name="connsiteY7" fmla="*/ 160793 h 160794"/>
              <a:gd name="connsiteX8" fmla="*/ 21762 w 261614"/>
              <a:gd name="connsiteY8" fmla="*/ 159536 h 160794"/>
              <a:gd name="connsiteX9" fmla="*/ 11539 w 261614"/>
              <a:gd name="connsiteY9" fmla="*/ 158190 h 160794"/>
              <a:gd name="connsiteX10" fmla="*/ 11540 w 261614"/>
              <a:gd name="connsiteY10" fmla="*/ 158189 h 160794"/>
              <a:gd name="connsiteX11" fmla="*/ 3095 w 261614"/>
              <a:gd name="connsiteY11" fmla="*/ 126671 h 160794"/>
              <a:gd name="connsiteX12" fmla="*/ 70022 w 261614"/>
              <a:gd name="connsiteY12" fmla="*/ 10751 h 160794"/>
              <a:gd name="connsiteX13" fmla="*/ 84033 w 261614"/>
              <a:gd name="connsiteY13" fmla="*/ 0 h 160794"/>
              <a:gd name="connsiteX14" fmla="*/ 101540 w 261614"/>
              <a:gd name="connsiteY14" fmla="*/ 2306 h 160794"/>
              <a:gd name="connsiteX15" fmla="*/ 112290 w 261614"/>
              <a:gd name="connsiteY15" fmla="*/ 16315 h 160794"/>
              <a:gd name="connsiteX16" fmla="*/ 109985 w 261614"/>
              <a:gd name="connsiteY16" fmla="*/ 33823 h 160794"/>
              <a:gd name="connsiteX17" fmla="*/ 63321 w 261614"/>
              <a:gd name="connsiteY17" fmla="*/ 114648 h 160794"/>
              <a:gd name="connsiteX18" fmla="*/ 238541 w 261614"/>
              <a:gd name="connsiteY18" fmla="*/ 114648 h 160794"/>
              <a:gd name="connsiteX19" fmla="*/ 254856 w 261614"/>
              <a:gd name="connsiteY19" fmla="*/ 121406 h 1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14" h="160794">
                <a:moveTo>
                  <a:pt x="101541" y="2305"/>
                </a:moveTo>
                <a:lnTo>
                  <a:pt x="101540" y="2306"/>
                </a:lnTo>
                <a:lnTo>
                  <a:pt x="101540" y="2305"/>
                </a:lnTo>
                <a:close/>
                <a:moveTo>
                  <a:pt x="254856" y="121406"/>
                </a:moveTo>
                <a:cubicBezTo>
                  <a:pt x="259031" y="125581"/>
                  <a:pt x="261614" y="131350"/>
                  <a:pt x="261614" y="137721"/>
                </a:cubicBezTo>
                <a:lnTo>
                  <a:pt x="261613" y="137721"/>
                </a:lnTo>
                <a:cubicBezTo>
                  <a:pt x="261613" y="150464"/>
                  <a:pt x="251283" y="160794"/>
                  <a:pt x="238540" y="160794"/>
                </a:cubicBezTo>
                <a:lnTo>
                  <a:pt x="24796" y="160793"/>
                </a:lnTo>
                <a:lnTo>
                  <a:pt x="21762" y="159536"/>
                </a:lnTo>
                <a:lnTo>
                  <a:pt x="11539" y="158190"/>
                </a:lnTo>
                <a:lnTo>
                  <a:pt x="11540" y="158189"/>
                </a:lnTo>
                <a:cubicBezTo>
                  <a:pt x="504" y="151818"/>
                  <a:pt x="-3277" y="137707"/>
                  <a:pt x="3095" y="126671"/>
                </a:cubicBezTo>
                <a:lnTo>
                  <a:pt x="70022" y="10751"/>
                </a:lnTo>
                <a:cubicBezTo>
                  <a:pt x="73208" y="5233"/>
                  <a:pt x="78329" y="1529"/>
                  <a:pt x="84033" y="0"/>
                </a:cubicBezTo>
                <a:lnTo>
                  <a:pt x="101540" y="2306"/>
                </a:lnTo>
                <a:lnTo>
                  <a:pt x="112290" y="16315"/>
                </a:lnTo>
                <a:cubicBezTo>
                  <a:pt x="113818" y="22019"/>
                  <a:pt x="113171" y="28305"/>
                  <a:pt x="109985" y="33823"/>
                </a:cubicBezTo>
                <a:lnTo>
                  <a:pt x="63321" y="114648"/>
                </a:lnTo>
                <a:lnTo>
                  <a:pt x="238541" y="114648"/>
                </a:lnTo>
                <a:cubicBezTo>
                  <a:pt x="244912" y="114648"/>
                  <a:pt x="250681" y="117231"/>
                  <a:pt x="254856" y="12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/>
            <a:endParaRPr lang="ko-KR" altLang="en-US" sz="1200" b="1" dirty="0">
              <a:solidFill>
                <a:srgbClr val="00BDD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3115" y="783337"/>
            <a:ext cx="11032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제출 서류</a:t>
            </a:r>
            <a:r>
              <a:rPr lang="en-US" altLang="ko-KR" sz="14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(</a:t>
            </a:r>
            <a:r>
              <a:rPr lang="ko-KR" altLang="en-US" sz="14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사회적배려대상자</a:t>
            </a:r>
            <a:r>
              <a:rPr lang="en-US" altLang="ko-KR" sz="14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, </a:t>
            </a:r>
            <a:r>
              <a:rPr lang="ko-KR" altLang="en-US" sz="14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공인어학성적</a:t>
            </a:r>
            <a:r>
              <a:rPr lang="en-US" altLang="ko-KR" sz="14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, </a:t>
            </a:r>
            <a:r>
              <a:rPr lang="ko-KR" altLang="en-US" sz="14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어학교육</a:t>
            </a:r>
            <a:r>
              <a:rPr lang="en-US" altLang="ko-KR" sz="14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, </a:t>
            </a:r>
            <a:r>
              <a:rPr lang="ko-KR" altLang="en-US" sz="14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봉사활동</a:t>
            </a:r>
            <a:r>
              <a:rPr lang="en-US" altLang="ko-KR" sz="14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, </a:t>
            </a:r>
            <a:r>
              <a:rPr lang="ko-KR" altLang="en-US" sz="14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학교공헌활동</a:t>
            </a:r>
            <a:r>
              <a:rPr lang="en-US" altLang="ko-KR" sz="14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)</a:t>
            </a:r>
            <a:r>
              <a:rPr lang="ko-KR" altLang="en-US" sz="14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가 있는 경우        웹정보시스템 신청 후 서류 제출 </a:t>
            </a:r>
          </a:p>
        </p:txBody>
      </p:sp>
      <p:sp>
        <p:nvSpPr>
          <p:cNvPr id="4" name="오른쪽 화살표 3"/>
          <p:cNvSpPr/>
          <p:nvPr/>
        </p:nvSpPr>
        <p:spPr>
          <a:xfrm>
            <a:off x="8434661" y="803115"/>
            <a:ext cx="253389" cy="266208"/>
          </a:xfrm>
          <a:prstGeom prst="rightArrow">
            <a:avLst/>
          </a:prstGeom>
          <a:solidFill>
            <a:srgbClr val="FF0000"/>
          </a:solidFill>
          <a:ln>
            <a:solidFill>
              <a:srgbClr val="D8DBE2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9" name="TextBox 18"/>
          <p:cNvSpPr txBox="1"/>
          <p:nvPr/>
        </p:nvSpPr>
        <p:spPr>
          <a:xfrm>
            <a:off x="943115" y="1429894"/>
            <a:ext cx="10168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제출서류가 없는 경우        웹정보시스템 신청만 마치면 됨  </a:t>
            </a:r>
          </a:p>
        </p:txBody>
      </p:sp>
      <p:sp>
        <p:nvSpPr>
          <p:cNvPr id="20" name="오른쪽 화살표 19"/>
          <p:cNvSpPr/>
          <p:nvPr/>
        </p:nvSpPr>
        <p:spPr>
          <a:xfrm>
            <a:off x="2862397" y="1457012"/>
            <a:ext cx="253389" cy="266208"/>
          </a:xfrm>
          <a:prstGeom prst="rightArrow">
            <a:avLst/>
          </a:prstGeom>
          <a:solidFill>
            <a:srgbClr val="FF0000"/>
          </a:solidFill>
          <a:ln>
            <a:solidFill>
              <a:srgbClr val="D8DBE2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6" name="TextBox 5"/>
          <p:cNvSpPr txBox="1"/>
          <p:nvPr/>
        </p:nvSpPr>
        <p:spPr>
          <a:xfrm>
            <a:off x="1057619" y="1089133"/>
            <a:ext cx="9353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u="sng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※</a:t>
            </a:r>
            <a:r>
              <a:rPr lang="ko-KR" altLang="en-US" sz="1400" u="sng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웹정보시스템에서 신청하지 않고 서류만 제출 할 경우 접수에서 제외됩니다</a:t>
            </a:r>
            <a:r>
              <a:rPr lang="en-US" altLang="ko-KR" sz="1400" u="sng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400" u="sng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21" y="1883771"/>
            <a:ext cx="2919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u="sng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웹정보시스템 신청 방법 </a:t>
            </a:r>
            <a:r>
              <a:rPr lang="en-US" altLang="ko-KR" sz="1600" b="1" u="sng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1)</a:t>
            </a:r>
            <a:endParaRPr lang="ko-KR" altLang="en-US" sz="1600" b="1" u="sng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2764060" y="1745568"/>
            <a:ext cx="7390329" cy="4955736"/>
            <a:chOff x="4482391" y="888464"/>
            <a:chExt cx="7390329" cy="4955736"/>
          </a:xfrm>
        </p:grpSpPr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2391" y="991247"/>
              <a:ext cx="7390329" cy="4852953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sp>
          <p:nvSpPr>
            <p:cNvPr id="22" name="직사각형 21"/>
            <p:cNvSpPr/>
            <p:nvPr/>
          </p:nvSpPr>
          <p:spPr>
            <a:xfrm>
              <a:off x="6088379" y="2419636"/>
              <a:ext cx="593466" cy="654690"/>
            </a:xfrm>
            <a:prstGeom prst="rect">
              <a:avLst/>
            </a:prstGeom>
            <a:ln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dirty="0">
                  <a:solidFill>
                    <a:srgbClr val="FF0000"/>
                  </a:solidFill>
                  <a:latin typeface="Yoon 윤고딕 540_TT" panose="02090603020101020101" pitchFamily="18" charset="-127"/>
                  <a:ea typeface="Yoon 윤고딕 540_TT" panose="02090603020101020101" pitchFamily="18" charset="-127"/>
                  <a:cs typeface="Helvetica"/>
                </a:rPr>
                <a:t>⑥</a:t>
              </a: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795558" y="3893669"/>
              <a:ext cx="357795" cy="654690"/>
            </a:xfrm>
            <a:prstGeom prst="rect">
              <a:avLst/>
            </a:prstGeom>
            <a:ln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dirty="0">
                  <a:solidFill>
                    <a:srgbClr val="FF0000"/>
                  </a:solidFill>
                  <a:latin typeface="Yoon 윤고딕 540_TT" panose="02090603020101020101" pitchFamily="18" charset="-127"/>
                  <a:ea typeface="Yoon 윤고딕 540_TT" panose="02090603020101020101" pitchFamily="18" charset="-127"/>
                  <a:cs typeface="Helvetica"/>
                </a:rPr>
                <a:t>③</a:t>
              </a: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759658" y="4713644"/>
              <a:ext cx="596284" cy="654690"/>
            </a:xfrm>
            <a:prstGeom prst="rect">
              <a:avLst/>
            </a:prstGeom>
            <a:ln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dirty="0">
                  <a:solidFill>
                    <a:srgbClr val="FF0000"/>
                  </a:solidFill>
                  <a:latin typeface="Yoon 윤고딕 540_TT" panose="02090603020101020101" pitchFamily="18" charset="-127"/>
                  <a:ea typeface="Yoon 윤고딕 540_TT" panose="02090603020101020101" pitchFamily="18" charset="-127"/>
                  <a:cs typeface="Helvetica"/>
                </a:rPr>
                <a:t>④</a:t>
              </a: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6857282" y="888464"/>
              <a:ext cx="579237" cy="654690"/>
            </a:xfrm>
            <a:prstGeom prst="rect">
              <a:avLst/>
            </a:prstGeom>
            <a:ln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dirty="0">
                  <a:solidFill>
                    <a:srgbClr val="FF0000"/>
                  </a:solidFill>
                  <a:latin typeface="Yoon 윤고딕 540_TT" panose="02090603020101020101" pitchFamily="18" charset="-127"/>
                  <a:ea typeface="Yoon 윤고딕 540_TT" panose="02090603020101020101" pitchFamily="18" charset="-127"/>
                  <a:cs typeface="Helvetica"/>
                </a:rPr>
                <a:t>②</a:t>
              </a: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5268931" y="888464"/>
              <a:ext cx="787000" cy="654690"/>
            </a:xfrm>
            <a:prstGeom prst="rect">
              <a:avLst/>
            </a:prstGeom>
            <a:ln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dirty="0">
                  <a:solidFill>
                    <a:srgbClr val="FF0000"/>
                  </a:solidFill>
                  <a:latin typeface="Yoon 윤고딕 540_TT" panose="02090603020101020101" pitchFamily="18" charset="-127"/>
                  <a:ea typeface="Yoon 윤고딕 540_TT" panose="02090603020101020101" pitchFamily="18" charset="-127"/>
                  <a:cs typeface="Helvetica"/>
                </a:rPr>
                <a:t>①</a:t>
              </a: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6016550" y="3802048"/>
            <a:ext cx="3649062" cy="23014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sz="16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홈페이지 웹정보시스템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접속</a:t>
            </a:r>
            <a:endParaRPr lang="en-US" altLang="ko-KR" sz="16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sz="1600" b="1" u="sng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학사정보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sz="16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</a:t>
            </a:r>
            <a:r>
              <a:rPr lang="en-US" altLang="ko-KR" sz="16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6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국제교류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sz="16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sz="16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어학연수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sz="16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sz="16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어학연수 신청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sz="16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6. </a:t>
            </a:r>
            <a:r>
              <a:rPr lang="ko-KR" altLang="en-US" sz="16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신규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16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369906" y="5751953"/>
            <a:ext cx="418111" cy="432946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Helvetica"/>
              </a:rPr>
              <a:t>⑤</a:t>
            </a:r>
            <a:endParaRPr lang="en-US" altLang="ko-KR" b="1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286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385121" y="187972"/>
            <a:ext cx="11458011" cy="37153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신청방법</a:t>
            </a:r>
            <a:r>
              <a:rPr lang="en-US" altLang="ko-KR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-</a:t>
            </a:r>
            <a:r>
              <a:rPr lang="ko-KR" altLang="en-US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웹정보시스템</a:t>
            </a:r>
            <a:endParaRPr lang="en-US" altLang="ko-KR" sz="2000" b="1" dirty="0">
              <a:solidFill>
                <a:prstClr val="white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  <a:cs typeface="Aharoni" panose="02010803020104030203" pitchFamily="2" charset="-79"/>
            </a:endParaRPr>
          </a:p>
        </p:txBody>
      </p:sp>
      <p:sp>
        <p:nvSpPr>
          <p:cNvPr id="15" name="양쪽 모서리가 둥근 사각형 14"/>
          <p:cNvSpPr/>
          <p:nvPr/>
        </p:nvSpPr>
        <p:spPr>
          <a:xfrm>
            <a:off x="385121" y="559510"/>
            <a:ext cx="11458011" cy="616077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u="sng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- </a:t>
            </a:r>
            <a:r>
              <a:rPr lang="ko-KR" altLang="en-US" u="sng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상기 선발 일정은 사정에 의하여 변경될 수 있음</a:t>
            </a:r>
            <a:endParaRPr lang="en-US" altLang="ko-KR" u="sng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</p:txBody>
      </p:sp>
      <p:sp>
        <p:nvSpPr>
          <p:cNvPr id="12" name="자유형 11">
            <a:extLst>
              <a:ext uri="{FF2B5EF4-FFF2-40B4-BE49-F238E27FC236}">
                <a16:creationId xmlns:a16="http://schemas.microsoft.com/office/drawing/2014/main" id="{0D8E9706-5D2C-49EE-AF67-D3527E3BC152}"/>
              </a:ext>
            </a:extLst>
          </p:cNvPr>
          <p:cNvSpPr/>
          <p:nvPr/>
        </p:nvSpPr>
        <p:spPr>
          <a:xfrm rot="18000000">
            <a:off x="613390" y="756787"/>
            <a:ext cx="308619" cy="195655"/>
          </a:xfrm>
          <a:custGeom>
            <a:avLst/>
            <a:gdLst>
              <a:gd name="connsiteX0" fmla="*/ 101541 w 261614"/>
              <a:gd name="connsiteY0" fmla="*/ 2305 h 160794"/>
              <a:gd name="connsiteX1" fmla="*/ 101540 w 261614"/>
              <a:gd name="connsiteY1" fmla="*/ 2306 h 160794"/>
              <a:gd name="connsiteX2" fmla="*/ 101540 w 261614"/>
              <a:gd name="connsiteY2" fmla="*/ 2305 h 160794"/>
              <a:gd name="connsiteX3" fmla="*/ 254856 w 261614"/>
              <a:gd name="connsiteY3" fmla="*/ 121406 h 160794"/>
              <a:gd name="connsiteX4" fmla="*/ 261614 w 261614"/>
              <a:gd name="connsiteY4" fmla="*/ 137721 h 160794"/>
              <a:gd name="connsiteX5" fmla="*/ 261613 w 261614"/>
              <a:gd name="connsiteY5" fmla="*/ 137721 h 160794"/>
              <a:gd name="connsiteX6" fmla="*/ 238540 w 261614"/>
              <a:gd name="connsiteY6" fmla="*/ 160794 h 160794"/>
              <a:gd name="connsiteX7" fmla="*/ 24796 w 261614"/>
              <a:gd name="connsiteY7" fmla="*/ 160793 h 160794"/>
              <a:gd name="connsiteX8" fmla="*/ 21762 w 261614"/>
              <a:gd name="connsiteY8" fmla="*/ 159536 h 160794"/>
              <a:gd name="connsiteX9" fmla="*/ 11539 w 261614"/>
              <a:gd name="connsiteY9" fmla="*/ 158190 h 160794"/>
              <a:gd name="connsiteX10" fmla="*/ 11540 w 261614"/>
              <a:gd name="connsiteY10" fmla="*/ 158189 h 160794"/>
              <a:gd name="connsiteX11" fmla="*/ 3095 w 261614"/>
              <a:gd name="connsiteY11" fmla="*/ 126671 h 160794"/>
              <a:gd name="connsiteX12" fmla="*/ 70022 w 261614"/>
              <a:gd name="connsiteY12" fmla="*/ 10751 h 160794"/>
              <a:gd name="connsiteX13" fmla="*/ 84033 w 261614"/>
              <a:gd name="connsiteY13" fmla="*/ 0 h 160794"/>
              <a:gd name="connsiteX14" fmla="*/ 101540 w 261614"/>
              <a:gd name="connsiteY14" fmla="*/ 2306 h 160794"/>
              <a:gd name="connsiteX15" fmla="*/ 112290 w 261614"/>
              <a:gd name="connsiteY15" fmla="*/ 16315 h 160794"/>
              <a:gd name="connsiteX16" fmla="*/ 109985 w 261614"/>
              <a:gd name="connsiteY16" fmla="*/ 33823 h 160794"/>
              <a:gd name="connsiteX17" fmla="*/ 63321 w 261614"/>
              <a:gd name="connsiteY17" fmla="*/ 114648 h 160794"/>
              <a:gd name="connsiteX18" fmla="*/ 238541 w 261614"/>
              <a:gd name="connsiteY18" fmla="*/ 114648 h 160794"/>
              <a:gd name="connsiteX19" fmla="*/ 254856 w 261614"/>
              <a:gd name="connsiteY19" fmla="*/ 121406 h 1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14" h="160794">
                <a:moveTo>
                  <a:pt x="101541" y="2305"/>
                </a:moveTo>
                <a:lnTo>
                  <a:pt x="101540" y="2306"/>
                </a:lnTo>
                <a:lnTo>
                  <a:pt x="101540" y="2305"/>
                </a:lnTo>
                <a:close/>
                <a:moveTo>
                  <a:pt x="254856" y="121406"/>
                </a:moveTo>
                <a:cubicBezTo>
                  <a:pt x="259031" y="125581"/>
                  <a:pt x="261614" y="131350"/>
                  <a:pt x="261614" y="137721"/>
                </a:cubicBezTo>
                <a:lnTo>
                  <a:pt x="261613" y="137721"/>
                </a:lnTo>
                <a:cubicBezTo>
                  <a:pt x="261613" y="150464"/>
                  <a:pt x="251283" y="160794"/>
                  <a:pt x="238540" y="160794"/>
                </a:cubicBezTo>
                <a:lnTo>
                  <a:pt x="24796" y="160793"/>
                </a:lnTo>
                <a:lnTo>
                  <a:pt x="21762" y="159536"/>
                </a:lnTo>
                <a:lnTo>
                  <a:pt x="11539" y="158190"/>
                </a:lnTo>
                <a:lnTo>
                  <a:pt x="11540" y="158189"/>
                </a:lnTo>
                <a:cubicBezTo>
                  <a:pt x="504" y="151818"/>
                  <a:pt x="-3277" y="137707"/>
                  <a:pt x="3095" y="126671"/>
                </a:cubicBezTo>
                <a:lnTo>
                  <a:pt x="70022" y="10751"/>
                </a:lnTo>
                <a:cubicBezTo>
                  <a:pt x="73208" y="5233"/>
                  <a:pt x="78329" y="1529"/>
                  <a:pt x="84033" y="0"/>
                </a:cubicBezTo>
                <a:lnTo>
                  <a:pt x="101540" y="2306"/>
                </a:lnTo>
                <a:lnTo>
                  <a:pt x="112290" y="16315"/>
                </a:lnTo>
                <a:cubicBezTo>
                  <a:pt x="113818" y="22019"/>
                  <a:pt x="113171" y="28305"/>
                  <a:pt x="109985" y="33823"/>
                </a:cubicBezTo>
                <a:lnTo>
                  <a:pt x="63321" y="114648"/>
                </a:lnTo>
                <a:lnTo>
                  <a:pt x="238541" y="114648"/>
                </a:lnTo>
                <a:cubicBezTo>
                  <a:pt x="244912" y="114648"/>
                  <a:pt x="250681" y="117231"/>
                  <a:pt x="254856" y="12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/>
            <a:endParaRPr lang="ko-KR" altLang="en-US" sz="1200" b="1" dirty="0">
              <a:solidFill>
                <a:srgbClr val="00BDD5"/>
              </a:solidFill>
            </a:endParaRPr>
          </a:p>
        </p:txBody>
      </p:sp>
      <p:sp>
        <p:nvSpPr>
          <p:cNvPr id="18" name="자유형 17">
            <a:extLst>
              <a:ext uri="{FF2B5EF4-FFF2-40B4-BE49-F238E27FC236}">
                <a16:creationId xmlns:a16="http://schemas.microsoft.com/office/drawing/2014/main" id="{0D8E9706-5D2C-49EE-AF67-D3527E3BC152}"/>
              </a:ext>
            </a:extLst>
          </p:cNvPr>
          <p:cNvSpPr/>
          <p:nvPr/>
        </p:nvSpPr>
        <p:spPr>
          <a:xfrm rot="18000000">
            <a:off x="616925" y="826475"/>
            <a:ext cx="258212" cy="174718"/>
          </a:xfrm>
          <a:custGeom>
            <a:avLst/>
            <a:gdLst>
              <a:gd name="connsiteX0" fmla="*/ 101541 w 261614"/>
              <a:gd name="connsiteY0" fmla="*/ 2305 h 160794"/>
              <a:gd name="connsiteX1" fmla="*/ 101540 w 261614"/>
              <a:gd name="connsiteY1" fmla="*/ 2306 h 160794"/>
              <a:gd name="connsiteX2" fmla="*/ 101540 w 261614"/>
              <a:gd name="connsiteY2" fmla="*/ 2305 h 160794"/>
              <a:gd name="connsiteX3" fmla="*/ 254856 w 261614"/>
              <a:gd name="connsiteY3" fmla="*/ 121406 h 160794"/>
              <a:gd name="connsiteX4" fmla="*/ 261614 w 261614"/>
              <a:gd name="connsiteY4" fmla="*/ 137721 h 160794"/>
              <a:gd name="connsiteX5" fmla="*/ 261613 w 261614"/>
              <a:gd name="connsiteY5" fmla="*/ 137721 h 160794"/>
              <a:gd name="connsiteX6" fmla="*/ 238540 w 261614"/>
              <a:gd name="connsiteY6" fmla="*/ 160794 h 160794"/>
              <a:gd name="connsiteX7" fmla="*/ 24796 w 261614"/>
              <a:gd name="connsiteY7" fmla="*/ 160793 h 160794"/>
              <a:gd name="connsiteX8" fmla="*/ 21762 w 261614"/>
              <a:gd name="connsiteY8" fmla="*/ 159536 h 160794"/>
              <a:gd name="connsiteX9" fmla="*/ 11539 w 261614"/>
              <a:gd name="connsiteY9" fmla="*/ 158190 h 160794"/>
              <a:gd name="connsiteX10" fmla="*/ 11540 w 261614"/>
              <a:gd name="connsiteY10" fmla="*/ 158189 h 160794"/>
              <a:gd name="connsiteX11" fmla="*/ 3095 w 261614"/>
              <a:gd name="connsiteY11" fmla="*/ 126671 h 160794"/>
              <a:gd name="connsiteX12" fmla="*/ 70022 w 261614"/>
              <a:gd name="connsiteY12" fmla="*/ 10751 h 160794"/>
              <a:gd name="connsiteX13" fmla="*/ 84033 w 261614"/>
              <a:gd name="connsiteY13" fmla="*/ 0 h 160794"/>
              <a:gd name="connsiteX14" fmla="*/ 101540 w 261614"/>
              <a:gd name="connsiteY14" fmla="*/ 2306 h 160794"/>
              <a:gd name="connsiteX15" fmla="*/ 112290 w 261614"/>
              <a:gd name="connsiteY15" fmla="*/ 16315 h 160794"/>
              <a:gd name="connsiteX16" fmla="*/ 109985 w 261614"/>
              <a:gd name="connsiteY16" fmla="*/ 33823 h 160794"/>
              <a:gd name="connsiteX17" fmla="*/ 63321 w 261614"/>
              <a:gd name="connsiteY17" fmla="*/ 114648 h 160794"/>
              <a:gd name="connsiteX18" fmla="*/ 238541 w 261614"/>
              <a:gd name="connsiteY18" fmla="*/ 114648 h 160794"/>
              <a:gd name="connsiteX19" fmla="*/ 254856 w 261614"/>
              <a:gd name="connsiteY19" fmla="*/ 121406 h 1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14" h="160794">
                <a:moveTo>
                  <a:pt x="101541" y="2305"/>
                </a:moveTo>
                <a:lnTo>
                  <a:pt x="101540" y="2306"/>
                </a:lnTo>
                <a:lnTo>
                  <a:pt x="101540" y="2305"/>
                </a:lnTo>
                <a:close/>
                <a:moveTo>
                  <a:pt x="254856" y="121406"/>
                </a:moveTo>
                <a:cubicBezTo>
                  <a:pt x="259031" y="125581"/>
                  <a:pt x="261614" y="131350"/>
                  <a:pt x="261614" y="137721"/>
                </a:cubicBezTo>
                <a:lnTo>
                  <a:pt x="261613" y="137721"/>
                </a:lnTo>
                <a:cubicBezTo>
                  <a:pt x="261613" y="150464"/>
                  <a:pt x="251283" y="160794"/>
                  <a:pt x="238540" y="160794"/>
                </a:cubicBezTo>
                <a:lnTo>
                  <a:pt x="24796" y="160793"/>
                </a:lnTo>
                <a:lnTo>
                  <a:pt x="21762" y="159536"/>
                </a:lnTo>
                <a:lnTo>
                  <a:pt x="11539" y="158190"/>
                </a:lnTo>
                <a:lnTo>
                  <a:pt x="11540" y="158189"/>
                </a:lnTo>
                <a:cubicBezTo>
                  <a:pt x="504" y="151818"/>
                  <a:pt x="-3277" y="137707"/>
                  <a:pt x="3095" y="126671"/>
                </a:cubicBezTo>
                <a:lnTo>
                  <a:pt x="70022" y="10751"/>
                </a:lnTo>
                <a:cubicBezTo>
                  <a:pt x="73208" y="5233"/>
                  <a:pt x="78329" y="1529"/>
                  <a:pt x="84033" y="0"/>
                </a:cubicBezTo>
                <a:lnTo>
                  <a:pt x="101540" y="2306"/>
                </a:lnTo>
                <a:lnTo>
                  <a:pt x="112290" y="16315"/>
                </a:lnTo>
                <a:cubicBezTo>
                  <a:pt x="113818" y="22019"/>
                  <a:pt x="113171" y="28305"/>
                  <a:pt x="109985" y="33823"/>
                </a:cubicBezTo>
                <a:lnTo>
                  <a:pt x="63321" y="114648"/>
                </a:lnTo>
                <a:lnTo>
                  <a:pt x="238541" y="114648"/>
                </a:lnTo>
                <a:cubicBezTo>
                  <a:pt x="244912" y="114648"/>
                  <a:pt x="250681" y="117231"/>
                  <a:pt x="254856" y="12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/>
            <a:endParaRPr lang="ko-KR" altLang="en-US" sz="1200" b="1" dirty="0">
              <a:solidFill>
                <a:srgbClr val="00BDD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36" y="662293"/>
            <a:ext cx="2919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u="sng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웹정보시스템 신청 방법 </a:t>
            </a:r>
            <a:r>
              <a:rPr lang="en-US" altLang="ko-KR" sz="1600" b="1" u="sng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2) </a:t>
            </a:r>
            <a:endParaRPr lang="ko-KR" altLang="en-US" sz="1600" b="1" u="sng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70667" y="1133217"/>
            <a:ext cx="7390329" cy="4747763"/>
            <a:chOff x="4474471" y="950702"/>
            <a:chExt cx="7390329" cy="4758805"/>
          </a:xfrm>
        </p:grpSpPr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4471" y="950702"/>
              <a:ext cx="7390329" cy="4758805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sp>
          <p:nvSpPr>
            <p:cNvPr id="33" name="직사각형 32"/>
            <p:cNvSpPr/>
            <p:nvPr/>
          </p:nvSpPr>
          <p:spPr>
            <a:xfrm>
              <a:off x="10448072" y="2502671"/>
              <a:ext cx="357795" cy="654690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dirty="0">
                  <a:solidFill>
                    <a:srgbClr val="FF0000"/>
                  </a:solidFill>
                  <a:latin typeface="Yoon 윤고딕 540_TT" panose="02090603020101020101" pitchFamily="18" charset="-127"/>
                  <a:ea typeface="Yoon 윤고딕 540_TT" panose="02090603020101020101" pitchFamily="18" charset="-127"/>
                  <a:cs typeface="Helvetica"/>
                </a:rPr>
                <a:t>③</a:t>
              </a: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0431123" y="3616630"/>
              <a:ext cx="525041" cy="654690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dirty="0">
                  <a:solidFill>
                    <a:srgbClr val="FF0000"/>
                  </a:solidFill>
                  <a:latin typeface="Yoon 윤고딕 540_TT" panose="02090603020101020101" pitchFamily="18" charset="-127"/>
                  <a:ea typeface="Yoon 윤고딕 540_TT" panose="02090603020101020101" pitchFamily="18" charset="-127"/>
                  <a:cs typeface="Helvetica"/>
                </a:rPr>
                <a:t>⑤</a:t>
              </a: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6344274" y="2314686"/>
              <a:ext cx="596284" cy="654690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dirty="0">
                  <a:solidFill>
                    <a:srgbClr val="FF0000"/>
                  </a:solidFill>
                  <a:latin typeface="Yoon 윤고딕 540_TT" panose="02090603020101020101" pitchFamily="18" charset="-127"/>
                  <a:ea typeface="Yoon 윤고딕 540_TT" panose="02090603020101020101" pitchFamily="18" charset="-127"/>
                  <a:cs typeface="Helvetica"/>
                </a:rPr>
                <a:t>④</a:t>
              </a: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8801125" y="1690389"/>
              <a:ext cx="579237" cy="654690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dirty="0">
                  <a:solidFill>
                    <a:srgbClr val="FF0000"/>
                  </a:solidFill>
                  <a:latin typeface="Yoon 윤고딕 540_TT" panose="02090603020101020101" pitchFamily="18" charset="-127"/>
                  <a:ea typeface="Yoon 윤고딕 540_TT" panose="02090603020101020101" pitchFamily="18" charset="-127"/>
                  <a:cs typeface="Helvetica"/>
                </a:rPr>
                <a:t>②</a:t>
              </a: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6613733" y="1690389"/>
              <a:ext cx="787000" cy="654690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dirty="0">
                  <a:solidFill>
                    <a:srgbClr val="FF0000"/>
                  </a:solidFill>
                  <a:latin typeface="Yoon 윤고딕 540_TT" panose="02090603020101020101" pitchFamily="18" charset="-127"/>
                  <a:ea typeface="Yoon 윤고딕 540_TT" panose="02090603020101020101" pitchFamily="18" charset="-127"/>
                  <a:cs typeface="Helvetica"/>
                </a:rPr>
                <a:t>①</a:t>
              </a: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7946542" y="1122175"/>
            <a:ext cx="3816833" cy="4758805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sz="2000" b="1" u="sng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모집차수</a:t>
            </a:r>
            <a:r>
              <a:rPr lang="en-US" altLang="ko-KR" sz="2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1</a:t>
            </a:r>
            <a:r>
              <a:rPr lang="ko-KR" altLang="en-US" sz="2000" b="1" u="sng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차모집</a:t>
            </a:r>
            <a:r>
              <a:rPr lang="ko-KR" altLang="en-US" sz="2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2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sz="2000" b="1" u="sng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교류기관</a:t>
            </a:r>
            <a:r>
              <a:rPr lang="en-US" altLang="ko-KR" sz="2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2000" b="1" u="sng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희망대학</a:t>
            </a:r>
            <a:r>
              <a:rPr lang="ko-KR" altLang="en-US" sz="2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</a:t>
            </a:r>
            <a:r>
              <a:rPr lang="en-US" altLang="ko-KR" sz="2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2000" b="1" u="sng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전형구분</a:t>
            </a:r>
            <a:r>
              <a:rPr lang="en-US" altLang="ko-KR" sz="2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2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일반 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sz="2000" b="1" u="sng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신청정보</a:t>
            </a:r>
            <a:endParaRPr lang="en-US" altLang="ko-KR" sz="2000" b="1" u="sng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어학교육수강여부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해당자만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Yes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 </a:t>
            </a:r>
            <a:endParaRPr lang="en-US" altLang="ko-KR" sz="1200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봉사활동여부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해당자만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Yes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 </a:t>
            </a:r>
            <a:endParaRPr lang="en-US" altLang="ko-KR" sz="1200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200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학교공헌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해당자만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Yes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 </a:t>
            </a:r>
            <a:endParaRPr lang="en-US" altLang="ko-KR" sz="1200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200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지원사유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300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자 이하로 지원동기를 자유롭게 작성</a:t>
            </a:r>
            <a:endParaRPr lang="en-US" altLang="ko-KR" sz="1200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※ </a:t>
            </a:r>
            <a:r>
              <a:rPr lang="ko-KR" altLang="en-US" sz="1200" spc="-90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지원사유는</a:t>
            </a:r>
            <a:r>
              <a:rPr lang="ko-KR" altLang="en-US" sz="1200" spc="-9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선발기준에 포함되어있지 않으며</a:t>
            </a:r>
            <a:r>
              <a:rPr lang="en-US" altLang="ko-KR" sz="1200" spc="-9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200" u="sng" spc="-90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동점자</a:t>
            </a:r>
            <a:endParaRPr lang="en-US" altLang="ko-KR" sz="1200" u="sng" spc="-90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</a:t>
            </a:r>
            <a:r>
              <a:rPr lang="ko-KR" altLang="en-US" sz="1200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발생 및 </a:t>
            </a:r>
            <a:r>
              <a:rPr lang="ko-KR" altLang="en-US" sz="1200" u="sng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추가선발</a:t>
            </a:r>
            <a:r>
              <a:rPr lang="ko-KR" altLang="en-US" sz="1200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시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에만 참고자료로 활용됩니다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sz="2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완료 후 </a:t>
            </a:r>
            <a:r>
              <a:rPr lang="ko-KR" altLang="en-US" sz="2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</a:t>
            </a:r>
            <a:r>
              <a:rPr lang="ko-KR" altLang="en-US" sz="2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747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385121" y="187972"/>
            <a:ext cx="11458011" cy="37153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신청방법</a:t>
            </a:r>
            <a:r>
              <a:rPr lang="en-US" altLang="ko-KR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-</a:t>
            </a:r>
            <a:r>
              <a:rPr lang="ko-KR" altLang="en-US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웹정보시스템</a:t>
            </a:r>
            <a:endParaRPr lang="en-US" altLang="ko-KR" sz="2000" b="1" dirty="0">
              <a:solidFill>
                <a:prstClr val="white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  <a:cs typeface="Aharoni" panose="02010803020104030203" pitchFamily="2" charset="-79"/>
            </a:endParaRPr>
          </a:p>
        </p:txBody>
      </p:sp>
      <p:sp>
        <p:nvSpPr>
          <p:cNvPr id="15" name="양쪽 모서리가 둥근 사각형 14"/>
          <p:cNvSpPr/>
          <p:nvPr/>
        </p:nvSpPr>
        <p:spPr>
          <a:xfrm>
            <a:off x="385121" y="559510"/>
            <a:ext cx="11458011" cy="616077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u="sng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- </a:t>
            </a:r>
            <a:r>
              <a:rPr lang="ko-KR" altLang="en-US" u="sng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상기 선발 일정은 사정에 의하여 변경될 수 있음</a:t>
            </a:r>
            <a:endParaRPr lang="en-US" altLang="ko-KR" u="sng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</p:txBody>
      </p:sp>
      <p:sp>
        <p:nvSpPr>
          <p:cNvPr id="12" name="자유형 11">
            <a:extLst>
              <a:ext uri="{FF2B5EF4-FFF2-40B4-BE49-F238E27FC236}">
                <a16:creationId xmlns:a16="http://schemas.microsoft.com/office/drawing/2014/main" id="{0D8E9706-5D2C-49EE-AF67-D3527E3BC152}"/>
              </a:ext>
            </a:extLst>
          </p:cNvPr>
          <p:cNvSpPr/>
          <p:nvPr/>
        </p:nvSpPr>
        <p:spPr>
          <a:xfrm rot="18000000">
            <a:off x="613390" y="756787"/>
            <a:ext cx="308619" cy="195655"/>
          </a:xfrm>
          <a:custGeom>
            <a:avLst/>
            <a:gdLst>
              <a:gd name="connsiteX0" fmla="*/ 101541 w 261614"/>
              <a:gd name="connsiteY0" fmla="*/ 2305 h 160794"/>
              <a:gd name="connsiteX1" fmla="*/ 101540 w 261614"/>
              <a:gd name="connsiteY1" fmla="*/ 2306 h 160794"/>
              <a:gd name="connsiteX2" fmla="*/ 101540 w 261614"/>
              <a:gd name="connsiteY2" fmla="*/ 2305 h 160794"/>
              <a:gd name="connsiteX3" fmla="*/ 254856 w 261614"/>
              <a:gd name="connsiteY3" fmla="*/ 121406 h 160794"/>
              <a:gd name="connsiteX4" fmla="*/ 261614 w 261614"/>
              <a:gd name="connsiteY4" fmla="*/ 137721 h 160794"/>
              <a:gd name="connsiteX5" fmla="*/ 261613 w 261614"/>
              <a:gd name="connsiteY5" fmla="*/ 137721 h 160794"/>
              <a:gd name="connsiteX6" fmla="*/ 238540 w 261614"/>
              <a:gd name="connsiteY6" fmla="*/ 160794 h 160794"/>
              <a:gd name="connsiteX7" fmla="*/ 24796 w 261614"/>
              <a:gd name="connsiteY7" fmla="*/ 160793 h 160794"/>
              <a:gd name="connsiteX8" fmla="*/ 21762 w 261614"/>
              <a:gd name="connsiteY8" fmla="*/ 159536 h 160794"/>
              <a:gd name="connsiteX9" fmla="*/ 11539 w 261614"/>
              <a:gd name="connsiteY9" fmla="*/ 158190 h 160794"/>
              <a:gd name="connsiteX10" fmla="*/ 11540 w 261614"/>
              <a:gd name="connsiteY10" fmla="*/ 158189 h 160794"/>
              <a:gd name="connsiteX11" fmla="*/ 3095 w 261614"/>
              <a:gd name="connsiteY11" fmla="*/ 126671 h 160794"/>
              <a:gd name="connsiteX12" fmla="*/ 70022 w 261614"/>
              <a:gd name="connsiteY12" fmla="*/ 10751 h 160794"/>
              <a:gd name="connsiteX13" fmla="*/ 84033 w 261614"/>
              <a:gd name="connsiteY13" fmla="*/ 0 h 160794"/>
              <a:gd name="connsiteX14" fmla="*/ 101540 w 261614"/>
              <a:gd name="connsiteY14" fmla="*/ 2306 h 160794"/>
              <a:gd name="connsiteX15" fmla="*/ 112290 w 261614"/>
              <a:gd name="connsiteY15" fmla="*/ 16315 h 160794"/>
              <a:gd name="connsiteX16" fmla="*/ 109985 w 261614"/>
              <a:gd name="connsiteY16" fmla="*/ 33823 h 160794"/>
              <a:gd name="connsiteX17" fmla="*/ 63321 w 261614"/>
              <a:gd name="connsiteY17" fmla="*/ 114648 h 160794"/>
              <a:gd name="connsiteX18" fmla="*/ 238541 w 261614"/>
              <a:gd name="connsiteY18" fmla="*/ 114648 h 160794"/>
              <a:gd name="connsiteX19" fmla="*/ 254856 w 261614"/>
              <a:gd name="connsiteY19" fmla="*/ 121406 h 1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14" h="160794">
                <a:moveTo>
                  <a:pt x="101541" y="2305"/>
                </a:moveTo>
                <a:lnTo>
                  <a:pt x="101540" y="2306"/>
                </a:lnTo>
                <a:lnTo>
                  <a:pt x="101540" y="2305"/>
                </a:lnTo>
                <a:close/>
                <a:moveTo>
                  <a:pt x="254856" y="121406"/>
                </a:moveTo>
                <a:cubicBezTo>
                  <a:pt x="259031" y="125581"/>
                  <a:pt x="261614" y="131350"/>
                  <a:pt x="261614" y="137721"/>
                </a:cubicBezTo>
                <a:lnTo>
                  <a:pt x="261613" y="137721"/>
                </a:lnTo>
                <a:cubicBezTo>
                  <a:pt x="261613" y="150464"/>
                  <a:pt x="251283" y="160794"/>
                  <a:pt x="238540" y="160794"/>
                </a:cubicBezTo>
                <a:lnTo>
                  <a:pt x="24796" y="160793"/>
                </a:lnTo>
                <a:lnTo>
                  <a:pt x="21762" y="159536"/>
                </a:lnTo>
                <a:lnTo>
                  <a:pt x="11539" y="158190"/>
                </a:lnTo>
                <a:lnTo>
                  <a:pt x="11540" y="158189"/>
                </a:lnTo>
                <a:cubicBezTo>
                  <a:pt x="504" y="151818"/>
                  <a:pt x="-3277" y="137707"/>
                  <a:pt x="3095" y="126671"/>
                </a:cubicBezTo>
                <a:lnTo>
                  <a:pt x="70022" y="10751"/>
                </a:lnTo>
                <a:cubicBezTo>
                  <a:pt x="73208" y="5233"/>
                  <a:pt x="78329" y="1529"/>
                  <a:pt x="84033" y="0"/>
                </a:cubicBezTo>
                <a:lnTo>
                  <a:pt x="101540" y="2306"/>
                </a:lnTo>
                <a:lnTo>
                  <a:pt x="112290" y="16315"/>
                </a:lnTo>
                <a:cubicBezTo>
                  <a:pt x="113818" y="22019"/>
                  <a:pt x="113171" y="28305"/>
                  <a:pt x="109985" y="33823"/>
                </a:cubicBezTo>
                <a:lnTo>
                  <a:pt x="63321" y="114648"/>
                </a:lnTo>
                <a:lnTo>
                  <a:pt x="238541" y="114648"/>
                </a:lnTo>
                <a:cubicBezTo>
                  <a:pt x="244912" y="114648"/>
                  <a:pt x="250681" y="117231"/>
                  <a:pt x="254856" y="12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/>
            <a:endParaRPr lang="ko-KR" altLang="en-US" sz="1200" b="1" dirty="0">
              <a:solidFill>
                <a:srgbClr val="00BDD5"/>
              </a:solidFill>
            </a:endParaRPr>
          </a:p>
        </p:txBody>
      </p:sp>
      <p:sp>
        <p:nvSpPr>
          <p:cNvPr id="18" name="자유형 17">
            <a:extLst>
              <a:ext uri="{FF2B5EF4-FFF2-40B4-BE49-F238E27FC236}">
                <a16:creationId xmlns:a16="http://schemas.microsoft.com/office/drawing/2014/main" id="{0D8E9706-5D2C-49EE-AF67-D3527E3BC152}"/>
              </a:ext>
            </a:extLst>
          </p:cNvPr>
          <p:cNvSpPr/>
          <p:nvPr/>
        </p:nvSpPr>
        <p:spPr>
          <a:xfrm rot="18000000">
            <a:off x="616925" y="826475"/>
            <a:ext cx="258212" cy="174718"/>
          </a:xfrm>
          <a:custGeom>
            <a:avLst/>
            <a:gdLst>
              <a:gd name="connsiteX0" fmla="*/ 101541 w 261614"/>
              <a:gd name="connsiteY0" fmla="*/ 2305 h 160794"/>
              <a:gd name="connsiteX1" fmla="*/ 101540 w 261614"/>
              <a:gd name="connsiteY1" fmla="*/ 2306 h 160794"/>
              <a:gd name="connsiteX2" fmla="*/ 101540 w 261614"/>
              <a:gd name="connsiteY2" fmla="*/ 2305 h 160794"/>
              <a:gd name="connsiteX3" fmla="*/ 254856 w 261614"/>
              <a:gd name="connsiteY3" fmla="*/ 121406 h 160794"/>
              <a:gd name="connsiteX4" fmla="*/ 261614 w 261614"/>
              <a:gd name="connsiteY4" fmla="*/ 137721 h 160794"/>
              <a:gd name="connsiteX5" fmla="*/ 261613 w 261614"/>
              <a:gd name="connsiteY5" fmla="*/ 137721 h 160794"/>
              <a:gd name="connsiteX6" fmla="*/ 238540 w 261614"/>
              <a:gd name="connsiteY6" fmla="*/ 160794 h 160794"/>
              <a:gd name="connsiteX7" fmla="*/ 24796 w 261614"/>
              <a:gd name="connsiteY7" fmla="*/ 160793 h 160794"/>
              <a:gd name="connsiteX8" fmla="*/ 21762 w 261614"/>
              <a:gd name="connsiteY8" fmla="*/ 159536 h 160794"/>
              <a:gd name="connsiteX9" fmla="*/ 11539 w 261614"/>
              <a:gd name="connsiteY9" fmla="*/ 158190 h 160794"/>
              <a:gd name="connsiteX10" fmla="*/ 11540 w 261614"/>
              <a:gd name="connsiteY10" fmla="*/ 158189 h 160794"/>
              <a:gd name="connsiteX11" fmla="*/ 3095 w 261614"/>
              <a:gd name="connsiteY11" fmla="*/ 126671 h 160794"/>
              <a:gd name="connsiteX12" fmla="*/ 70022 w 261614"/>
              <a:gd name="connsiteY12" fmla="*/ 10751 h 160794"/>
              <a:gd name="connsiteX13" fmla="*/ 84033 w 261614"/>
              <a:gd name="connsiteY13" fmla="*/ 0 h 160794"/>
              <a:gd name="connsiteX14" fmla="*/ 101540 w 261614"/>
              <a:gd name="connsiteY14" fmla="*/ 2306 h 160794"/>
              <a:gd name="connsiteX15" fmla="*/ 112290 w 261614"/>
              <a:gd name="connsiteY15" fmla="*/ 16315 h 160794"/>
              <a:gd name="connsiteX16" fmla="*/ 109985 w 261614"/>
              <a:gd name="connsiteY16" fmla="*/ 33823 h 160794"/>
              <a:gd name="connsiteX17" fmla="*/ 63321 w 261614"/>
              <a:gd name="connsiteY17" fmla="*/ 114648 h 160794"/>
              <a:gd name="connsiteX18" fmla="*/ 238541 w 261614"/>
              <a:gd name="connsiteY18" fmla="*/ 114648 h 160794"/>
              <a:gd name="connsiteX19" fmla="*/ 254856 w 261614"/>
              <a:gd name="connsiteY19" fmla="*/ 121406 h 1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14" h="160794">
                <a:moveTo>
                  <a:pt x="101541" y="2305"/>
                </a:moveTo>
                <a:lnTo>
                  <a:pt x="101540" y="2306"/>
                </a:lnTo>
                <a:lnTo>
                  <a:pt x="101540" y="2305"/>
                </a:lnTo>
                <a:close/>
                <a:moveTo>
                  <a:pt x="254856" y="121406"/>
                </a:moveTo>
                <a:cubicBezTo>
                  <a:pt x="259031" y="125581"/>
                  <a:pt x="261614" y="131350"/>
                  <a:pt x="261614" y="137721"/>
                </a:cubicBezTo>
                <a:lnTo>
                  <a:pt x="261613" y="137721"/>
                </a:lnTo>
                <a:cubicBezTo>
                  <a:pt x="261613" y="150464"/>
                  <a:pt x="251283" y="160794"/>
                  <a:pt x="238540" y="160794"/>
                </a:cubicBezTo>
                <a:lnTo>
                  <a:pt x="24796" y="160793"/>
                </a:lnTo>
                <a:lnTo>
                  <a:pt x="21762" y="159536"/>
                </a:lnTo>
                <a:lnTo>
                  <a:pt x="11539" y="158190"/>
                </a:lnTo>
                <a:lnTo>
                  <a:pt x="11540" y="158189"/>
                </a:lnTo>
                <a:cubicBezTo>
                  <a:pt x="504" y="151818"/>
                  <a:pt x="-3277" y="137707"/>
                  <a:pt x="3095" y="126671"/>
                </a:cubicBezTo>
                <a:lnTo>
                  <a:pt x="70022" y="10751"/>
                </a:lnTo>
                <a:cubicBezTo>
                  <a:pt x="73208" y="5233"/>
                  <a:pt x="78329" y="1529"/>
                  <a:pt x="84033" y="0"/>
                </a:cubicBezTo>
                <a:lnTo>
                  <a:pt x="101540" y="2306"/>
                </a:lnTo>
                <a:lnTo>
                  <a:pt x="112290" y="16315"/>
                </a:lnTo>
                <a:cubicBezTo>
                  <a:pt x="113818" y="22019"/>
                  <a:pt x="113171" y="28305"/>
                  <a:pt x="109985" y="33823"/>
                </a:cubicBezTo>
                <a:lnTo>
                  <a:pt x="63321" y="114648"/>
                </a:lnTo>
                <a:lnTo>
                  <a:pt x="238541" y="114648"/>
                </a:lnTo>
                <a:cubicBezTo>
                  <a:pt x="244912" y="114648"/>
                  <a:pt x="250681" y="117231"/>
                  <a:pt x="254856" y="12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/>
            <a:endParaRPr lang="ko-KR" altLang="en-US" sz="1200" b="1" dirty="0">
              <a:solidFill>
                <a:srgbClr val="00BDD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36" y="662293"/>
            <a:ext cx="2919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u="sng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웹정보시스템 신청 방법 </a:t>
            </a:r>
            <a:r>
              <a:rPr lang="en-US" altLang="ko-KR" sz="1600" b="1" u="sng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3) </a:t>
            </a:r>
            <a:endParaRPr lang="ko-KR" altLang="en-US" sz="1600" b="1" u="sng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37" y="1133217"/>
            <a:ext cx="7316456" cy="474776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20" name="직사각형 19"/>
          <p:cNvSpPr/>
          <p:nvPr/>
        </p:nvSpPr>
        <p:spPr>
          <a:xfrm>
            <a:off x="7906080" y="1133217"/>
            <a:ext cx="3982136" cy="4747763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sz="20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</a:t>
            </a:r>
            <a:r>
              <a:rPr lang="ko-KR" altLang="en-US" sz="2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확인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sz="2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확인서 제출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어학교육</a:t>
            </a:r>
            <a:r>
              <a:rPr lang="en-US" altLang="ko-KR" sz="12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봉사활동</a:t>
            </a:r>
            <a:r>
              <a:rPr lang="en-US" altLang="ko-KR" sz="12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학교공헌활동 내역이 있는 학생은 이에 대한 확인서를 반드시 </a:t>
            </a:r>
            <a:r>
              <a:rPr lang="en-US" altLang="ko-KR" sz="12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10. 01(</a:t>
            </a:r>
            <a:r>
              <a:rPr lang="ko-KR" altLang="en-US" sz="12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화</a:t>
            </a:r>
            <a:r>
              <a:rPr lang="en-US" altLang="ko-KR" sz="12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  15:00</a:t>
            </a:r>
            <a:r>
              <a:rPr lang="ko-KR" altLang="en-US" sz="12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까지 아래의 </a:t>
            </a:r>
            <a:r>
              <a:rPr lang="ko-KR" altLang="en-US" sz="1200" dirty="0" err="1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제출처로</a:t>
            </a:r>
            <a:r>
              <a:rPr lang="ko-KR" altLang="en-US" sz="12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제출하여야 함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rgbClr val="3F3D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</a:t>
            </a:r>
            <a:r>
              <a:rPr lang="en-US" altLang="ko-KR" sz="12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200" spc="-9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확인서는 각 해당 기관에서 본인이 직접 발급 받아야 함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rgbClr val="DE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2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 시 ‘</a:t>
            </a:r>
            <a:r>
              <a:rPr lang="en-US" altLang="ko-KR" sz="12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Yes’</a:t>
            </a:r>
            <a:r>
              <a:rPr lang="ko-KR" altLang="en-US" sz="12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로 클릭하였다 하더라도 확인서를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제출하지 않을 시 인정 불가 </a:t>
            </a:r>
            <a:r>
              <a:rPr lang="en-US" altLang="ko-KR" sz="12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해당 영역 </a:t>
            </a:r>
            <a:r>
              <a:rPr lang="en-US" altLang="ko-KR" sz="12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0</a:t>
            </a:r>
            <a:r>
              <a:rPr lang="ko-KR" altLang="en-US" sz="12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점 처리됨</a:t>
            </a:r>
            <a:r>
              <a:rPr lang="en-US" altLang="ko-KR" sz="12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endParaRPr lang="ko-KR" altLang="en-US" sz="1200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이메일 및 팩스를 통한 제출 불가</a:t>
            </a:r>
          </a:p>
          <a:p>
            <a:pPr>
              <a:lnSpc>
                <a:spcPct val="150000"/>
              </a:lnSpc>
            </a:pP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</a:t>
            </a:r>
            <a:r>
              <a:rPr lang="en-US" altLang="ko-KR" sz="2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2000" b="1" u="sng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</a:t>
            </a:r>
            <a:endParaRPr lang="en-US" altLang="ko-KR" sz="2000" b="1" u="sng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400" b="1" u="sng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죽전 </a:t>
            </a:r>
            <a:r>
              <a:rPr lang="en-US" altLang="ko-KR" sz="1400" b="1" u="sng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400" b="1" u="sng" spc="-100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국제관</a:t>
            </a:r>
            <a:r>
              <a:rPr lang="ko-KR" altLang="en-US" sz="1400" b="1" u="sng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en-US" altLang="ko-KR" sz="1400" b="1" u="sng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314</a:t>
            </a:r>
            <a:r>
              <a:rPr lang="ko-KR" altLang="en-US" sz="1400" b="1" u="sng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 </a:t>
            </a:r>
            <a:r>
              <a:rPr lang="en-US" altLang="ko-KR" sz="1400" b="1" u="sng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 </a:t>
            </a:r>
            <a:r>
              <a:rPr lang="ko-KR" altLang="en-US" sz="1400" b="1" u="sng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천안 </a:t>
            </a:r>
            <a:r>
              <a:rPr lang="en-US" altLang="ko-KR" sz="1400" b="1" u="sng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400" b="1" u="sng" spc="-100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산학협력관</a:t>
            </a:r>
            <a:r>
              <a:rPr lang="ko-KR" altLang="en-US" sz="1400" b="1" u="sng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en-US" altLang="ko-KR" sz="1400" b="1" u="sng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511</a:t>
            </a:r>
            <a:r>
              <a:rPr lang="ko-KR" altLang="en-US" sz="1400" b="1" u="sng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 </a:t>
            </a:r>
            <a:endParaRPr lang="en-US" altLang="ko-KR" sz="1400" b="1" u="sng" spc="-100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spc="-9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※</a:t>
            </a:r>
            <a:r>
              <a:rPr lang="ko-KR" altLang="en-US" sz="1200" spc="-9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업무시간</a:t>
            </a:r>
            <a:r>
              <a:rPr lang="en-US" altLang="ko-KR" sz="1200" spc="-9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spc="-9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월</a:t>
            </a:r>
            <a:r>
              <a:rPr lang="en-US" altLang="ko-KR" sz="1200" spc="-9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</a:t>
            </a:r>
            <a:r>
              <a:rPr lang="ko-KR" altLang="en-US" sz="1200" spc="-9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금 </a:t>
            </a:r>
            <a:r>
              <a:rPr lang="en-US" altLang="ko-KR" sz="1200" spc="-9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09:00~17:00 (</a:t>
            </a:r>
            <a:r>
              <a:rPr lang="ko-KR" altLang="en-US" sz="1200" spc="-9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점심시간 </a:t>
            </a:r>
            <a:r>
              <a:rPr lang="en-US" altLang="ko-KR" sz="1200" spc="-9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12:00~13:00)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996440" y="1882140"/>
            <a:ext cx="342900" cy="10668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2" name="직사각형 21"/>
          <p:cNvSpPr/>
          <p:nvPr/>
        </p:nvSpPr>
        <p:spPr>
          <a:xfrm>
            <a:off x="3027006" y="1882140"/>
            <a:ext cx="342900" cy="10668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</p:spTree>
    <p:extLst>
      <p:ext uri="{BB962C8B-B14F-4D97-AF65-F5344CB8AC3E}">
        <p14:creationId xmlns:p14="http://schemas.microsoft.com/office/powerpoint/2010/main" val="315493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385121" y="187972"/>
            <a:ext cx="11458011" cy="37153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제출서류</a:t>
            </a:r>
            <a:r>
              <a:rPr lang="en-US" altLang="ko-KR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-</a:t>
            </a:r>
            <a:r>
              <a:rPr lang="ko-KR" altLang="en-US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봉사활동내역 </a:t>
            </a:r>
            <a:endParaRPr lang="en-US" altLang="ko-KR" sz="2000" b="1" dirty="0">
              <a:solidFill>
                <a:prstClr val="white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  <a:cs typeface="Aharoni" panose="02010803020104030203" pitchFamily="2" charset="-79"/>
            </a:endParaRPr>
          </a:p>
        </p:txBody>
      </p:sp>
      <p:sp>
        <p:nvSpPr>
          <p:cNvPr id="15" name="양쪽 모서리가 둥근 사각형 14"/>
          <p:cNvSpPr/>
          <p:nvPr/>
        </p:nvSpPr>
        <p:spPr>
          <a:xfrm>
            <a:off x="385121" y="615201"/>
            <a:ext cx="11458011" cy="616077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Yoon 윤고딕 530_TT" panose="02090603020101020101" pitchFamily="18" charset="-127"/>
                <a:ea typeface="Yoon 윤고딕 530_TT" panose="02090603020101020101" pitchFamily="18" charset="-127"/>
                <a:cs typeface="Helvetica"/>
              </a:rPr>
              <a:t>1. </a:t>
            </a:r>
            <a:r>
              <a:rPr lang="ko-KR" altLang="en-US" dirty="0">
                <a:latin typeface="Yoon 윤고딕 530_TT" panose="02090603020101020101" pitchFamily="18" charset="-127"/>
                <a:ea typeface="Yoon 윤고딕 530_TT" panose="02090603020101020101" pitchFamily="18" charset="-127"/>
                <a:cs typeface="Helvetica"/>
              </a:rPr>
              <a:t>본교 홈페이지의 증명서 발급 페이지 접속</a:t>
            </a:r>
            <a:endParaRPr lang="en-US" altLang="ko-KR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Yoon 윤고딕 530_TT" panose="02090603020101020101" pitchFamily="18" charset="-127"/>
                <a:ea typeface="Yoon 윤고딕 530_TT" panose="02090603020101020101" pitchFamily="18" charset="-127"/>
                <a:cs typeface="Helvetica"/>
              </a:rPr>
              <a:t>    (http://www.dankook.ac.kr/web/kor/-468)</a:t>
            </a:r>
          </a:p>
        </p:txBody>
      </p:sp>
      <p:sp>
        <p:nvSpPr>
          <p:cNvPr id="12" name="자유형 11">
            <a:extLst>
              <a:ext uri="{FF2B5EF4-FFF2-40B4-BE49-F238E27FC236}">
                <a16:creationId xmlns:a16="http://schemas.microsoft.com/office/drawing/2014/main" id="{0D8E9706-5D2C-49EE-AF67-D3527E3BC152}"/>
              </a:ext>
            </a:extLst>
          </p:cNvPr>
          <p:cNvSpPr/>
          <p:nvPr/>
        </p:nvSpPr>
        <p:spPr>
          <a:xfrm rot="18000000">
            <a:off x="613390" y="756787"/>
            <a:ext cx="308619" cy="195655"/>
          </a:xfrm>
          <a:custGeom>
            <a:avLst/>
            <a:gdLst>
              <a:gd name="connsiteX0" fmla="*/ 101541 w 261614"/>
              <a:gd name="connsiteY0" fmla="*/ 2305 h 160794"/>
              <a:gd name="connsiteX1" fmla="*/ 101540 w 261614"/>
              <a:gd name="connsiteY1" fmla="*/ 2306 h 160794"/>
              <a:gd name="connsiteX2" fmla="*/ 101540 w 261614"/>
              <a:gd name="connsiteY2" fmla="*/ 2305 h 160794"/>
              <a:gd name="connsiteX3" fmla="*/ 254856 w 261614"/>
              <a:gd name="connsiteY3" fmla="*/ 121406 h 160794"/>
              <a:gd name="connsiteX4" fmla="*/ 261614 w 261614"/>
              <a:gd name="connsiteY4" fmla="*/ 137721 h 160794"/>
              <a:gd name="connsiteX5" fmla="*/ 261613 w 261614"/>
              <a:gd name="connsiteY5" fmla="*/ 137721 h 160794"/>
              <a:gd name="connsiteX6" fmla="*/ 238540 w 261614"/>
              <a:gd name="connsiteY6" fmla="*/ 160794 h 160794"/>
              <a:gd name="connsiteX7" fmla="*/ 24796 w 261614"/>
              <a:gd name="connsiteY7" fmla="*/ 160793 h 160794"/>
              <a:gd name="connsiteX8" fmla="*/ 21762 w 261614"/>
              <a:gd name="connsiteY8" fmla="*/ 159536 h 160794"/>
              <a:gd name="connsiteX9" fmla="*/ 11539 w 261614"/>
              <a:gd name="connsiteY9" fmla="*/ 158190 h 160794"/>
              <a:gd name="connsiteX10" fmla="*/ 11540 w 261614"/>
              <a:gd name="connsiteY10" fmla="*/ 158189 h 160794"/>
              <a:gd name="connsiteX11" fmla="*/ 3095 w 261614"/>
              <a:gd name="connsiteY11" fmla="*/ 126671 h 160794"/>
              <a:gd name="connsiteX12" fmla="*/ 70022 w 261614"/>
              <a:gd name="connsiteY12" fmla="*/ 10751 h 160794"/>
              <a:gd name="connsiteX13" fmla="*/ 84033 w 261614"/>
              <a:gd name="connsiteY13" fmla="*/ 0 h 160794"/>
              <a:gd name="connsiteX14" fmla="*/ 101540 w 261614"/>
              <a:gd name="connsiteY14" fmla="*/ 2306 h 160794"/>
              <a:gd name="connsiteX15" fmla="*/ 112290 w 261614"/>
              <a:gd name="connsiteY15" fmla="*/ 16315 h 160794"/>
              <a:gd name="connsiteX16" fmla="*/ 109985 w 261614"/>
              <a:gd name="connsiteY16" fmla="*/ 33823 h 160794"/>
              <a:gd name="connsiteX17" fmla="*/ 63321 w 261614"/>
              <a:gd name="connsiteY17" fmla="*/ 114648 h 160794"/>
              <a:gd name="connsiteX18" fmla="*/ 238541 w 261614"/>
              <a:gd name="connsiteY18" fmla="*/ 114648 h 160794"/>
              <a:gd name="connsiteX19" fmla="*/ 254856 w 261614"/>
              <a:gd name="connsiteY19" fmla="*/ 121406 h 1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14" h="160794">
                <a:moveTo>
                  <a:pt x="101541" y="2305"/>
                </a:moveTo>
                <a:lnTo>
                  <a:pt x="101540" y="2306"/>
                </a:lnTo>
                <a:lnTo>
                  <a:pt x="101540" y="2305"/>
                </a:lnTo>
                <a:close/>
                <a:moveTo>
                  <a:pt x="254856" y="121406"/>
                </a:moveTo>
                <a:cubicBezTo>
                  <a:pt x="259031" y="125581"/>
                  <a:pt x="261614" y="131350"/>
                  <a:pt x="261614" y="137721"/>
                </a:cubicBezTo>
                <a:lnTo>
                  <a:pt x="261613" y="137721"/>
                </a:lnTo>
                <a:cubicBezTo>
                  <a:pt x="261613" y="150464"/>
                  <a:pt x="251283" y="160794"/>
                  <a:pt x="238540" y="160794"/>
                </a:cubicBezTo>
                <a:lnTo>
                  <a:pt x="24796" y="160793"/>
                </a:lnTo>
                <a:lnTo>
                  <a:pt x="21762" y="159536"/>
                </a:lnTo>
                <a:lnTo>
                  <a:pt x="11539" y="158190"/>
                </a:lnTo>
                <a:lnTo>
                  <a:pt x="11540" y="158189"/>
                </a:lnTo>
                <a:cubicBezTo>
                  <a:pt x="504" y="151818"/>
                  <a:pt x="-3277" y="137707"/>
                  <a:pt x="3095" y="126671"/>
                </a:cubicBezTo>
                <a:lnTo>
                  <a:pt x="70022" y="10751"/>
                </a:lnTo>
                <a:cubicBezTo>
                  <a:pt x="73208" y="5233"/>
                  <a:pt x="78329" y="1529"/>
                  <a:pt x="84033" y="0"/>
                </a:cubicBezTo>
                <a:lnTo>
                  <a:pt x="101540" y="2306"/>
                </a:lnTo>
                <a:lnTo>
                  <a:pt x="112290" y="16315"/>
                </a:lnTo>
                <a:cubicBezTo>
                  <a:pt x="113818" y="22019"/>
                  <a:pt x="113171" y="28305"/>
                  <a:pt x="109985" y="33823"/>
                </a:cubicBezTo>
                <a:lnTo>
                  <a:pt x="63321" y="114648"/>
                </a:lnTo>
                <a:lnTo>
                  <a:pt x="238541" y="114648"/>
                </a:lnTo>
                <a:cubicBezTo>
                  <a:pt x="244912" y="114648"/>
                  <a:pt x="250681" y="117231"/>
                  <a:pt x="254856" y="12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/>
            <a:endParaRPr lang="ko-KR" altLang="en-US" sz="1200" b="1" dirty="0">
              <a:solidFill>
                <a:srgbClr val="00BDD5"/>
              </a:solidFill>
            </a:endParaRPr>
          </a:p>
        </p:txBody>
      </p:sp>
      <p:sp>
        <p:nvSpPr>
          <p:cNvPr id="18" name="자유형 17">
            <a:extLst>
              <a:ext uri="{FF2B5EF4-FFF2-40B4-BE49-F238E27FC236}">
                <a16:creationId xmlns:a16="http://schemas.microsoft.com/office/drawing/2014/main" id="{0D8E9706-5D2C-49EE-AF67-D3527E3BC152}"/>
              </a:ext>
            </a:extLst>
          </p:cNvPr>
          <p:cNvSpPr/>
          <p:nvPr/>
        </p:nvSpPr>
        <p:spPr>
          <a:xfrm rot="18000000">
            <a:off x="616925" y="826475"/>
            <a:ext cx="258212" cy="174718"/>
          </a:xfrm>
          <a:custGeom>
            <a:avLst/>
            <a:gdLst>
              <a:gd name="connsiteX0" fmla="*/ 101541 w 261614"/>
              <a:gd name="connsiteY0" fmla="*/ 2305 h 160794"/>
              <a:gd name="connsiteX1" fmla="*/ 101540 w 261614"/>
              <a:gd name="connsiteY1" fmla="*/ 2306 h 160794"/>
              <a:gd name="connsiteX2" fmla="*/ 101540 w 261614"/>
              <a:gd name="connsiteY2" fmla="*/ 2305 h 160794"/>
              <a:gd name="connsiteX3" fmla="*/ 254856 w 261614"/>
              <a:gd name="connsiteY3" fmla="*/ 121406 h 160794"/>
              <a:gd name="connsiteX4" fmla="*/ 261614 w 261614"/>
              <a:gd name="connsiteY4" fmla="*/ 137721 h 160794"/>
              <a:gd name="connsiteX5" fmla="*/ 261613 w 261614"/>
              <a:gd name="connsiteY5" fmla="*/ 137721 h 160794"/>
              <a:gd name="connsiteX6" fmla="*/ 238540 w 261614"/>
              <a:gd name="connsiteY6" fmla="*/ 160794 h 160794"/>
              <a:gd name="connsiteX7" fmla="*/ 24796 w 261614"/>
              <a:gd name="connsiteY7" fmla="*/ 160793 h 160794"/>
              <a:gd name="connsiteX8" fmla="*/ 21762 w 261614"/>
              <a:gd name="connsiteY8" fmla="*/ 159536 h 160794"/>
              <a:gd name="connsiteX9" fmla="*/ 11539 w 261614"/>
              <a:gd name="connsiteY9" fmla="*/ 158190 h 160794"/>
              <a:gd name="connsiteX10" fmla="*/ 11540 w 261614"/>
              <a:gd name="connsiteY10" fmla="*/ 158189 h 160794"/>
              <a:gd name="connsiteX11" fmla="*/ 3095 w 261614"/>
              <a:gd name="connsiteY11" fmla="*/ 126671 h 160794"/>
              <a:gd name="connsiteX12" fmla="*/ 70022 w 261614"/>
              <a:gd name="connsiteY12" fmla="*/ 10751 h 160794"/>
              <a:gd name="connsiteX13" fmla="*/ 84033 w 261614"/>
              <a:gd name="connsiteY13" fmla="*/ 0 h 160794"/>
              <a:gd name="connsiteX14" fmla="*/ 101540 w 261614"/>
              <a:gd name="connsiteY14" fmla="*/ 2306 h 160794"/>
              <a:gd name="connsiteX15" fmla="*/ 112290 w 261614"/>
              <a:gd name="connsiteY15" fmla="*/ 16315 h 160794"/>
              <a:gd name="connsiteX16" fmla="*/ 109985 w 261614"/>
              <a:gd name="connsiteY16" fmla="*/ 33823 h 160794"/>
              <a:gd name="connsiteX17" fmla="*/ 63321 w 261614"/>
              <a:gd name="connsiteY17" fmla="*/ 114648 h 160794"/>
              <a:gd name="connsiteX18" fmla="*/ 238541 w 261614"/>
              <a:gd name="connsiteY18" fmla="*/ 114648 h 160794"/>
              <a:gd name="connsiteX19" fmla="*/ 254856 w 261614"/>
              <a:gd name="connsiteY19" fmla="*/ 121406 h 1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14" h="160794">
                <a:moveTo>
                  <a:pt x="101541" y="2305"/>
                </a:moveTo>
                <a:lnTo>
                  <a:pt x="101540" y="2306"/>
                </a:lnTo>
                <a:lnTo>
                  <a:pt x="101540" y="2305"/>
                </a:lnTo>
                <a:close/>
                <a:moveTo>
                  <a:pt x="254856" y="121406"/>
                </a:moveTo>
                <a:cubicBezTo>
                  <a:pt x="259031" y="125581"/>
                  <a:pt x="261614" y="131350"/>
                  <a:pt x="261614" y="137721"/>
                </a:cubicBezTo>
                <a:lnTo>
                  <a:pt x="261613" y="137721"/>
                </a:lnTo>
                <a:cubicBezTo>
                  <a:pt x="261613" y="150464"/>
                  <a:pt x="251283" y="160794"/>
                  <a:pt x="238540" y="160794"/>
                </a:cubicBezTo>
                <a:lnTo>
                  <a:pt x="24796" y="160793"/>
                </a:lnTo>
                <a:lnTo>
                  <a:pt x="21762" y="159536"/>
                </a:lnTo>
                <a:lnTo>
                  <a:pt x="11539" y="158190"/>
                </a:lnTo>
                <a:lnTo>
                  <a:pt x="11540" y="158189"/>
                </a:lnTo>
                <a:cubicBezTo>
                  <a:pt x="504" y="151818"/>
                  <a:pt x="-3277" y="137707"/>
                  <a:pt x="3095" y="126671"/>
                </a:cubicBezTo>
                <a:lnTo>
                  <a:pt x="70022" y="10751"/>
                </a:lnTo>
                <a:cubicBezTo>
                  <a:pt x="73208" y="5233"/>
                  <a:pt x="78329" y="1529"/>
                  <a:pt x="84033" y="0"/>
                </a:cubicBezTo>
                <a:lnTo>
                  <a:pt x="101540" y="2306"/>
                </a:lnTo>
                <a:lnTo>
                  <a:pt x="112290" y="16315"/>
                </a:lnTo>
                <a:cubicBezTo>
                  <a:pt x="113818" y="22019"/>
                  <a:pt x="113171" y="28305"/>
                  <a:pt x="109985" y="33823"/>
                </a:cubicBezTo>
                <a:lnTo>
                  <a:pt x="63321" y="114648"/>
                </a:lnTo>
                <a:lnTo>
                  <a:pt x="238541" y="114648"/>
                </a:lnTo>
                <a:cubicBezTo>
                  <a:pt x="244912" y="114648"/>
                  <a:pt x="250681" y="117231"/>
                  <a:pt x="254856" y="12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/>
            <a:endParaRPr lang="ko-KR" altLang="en-US" sz="1200" b="1" dirty="0">
              <a:solidFill>
                <a:srgbClr val="00BDD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36" y="662293"/>
            <a:ext cx="2919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u="sng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봉사활동 증명서 발급 방법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0284" y="975720"/>
            <a:ext cx="1132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u="sng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사회봉사활동 증명서에 </a:t>
            </a:r>
            <a:r>
              <a:rPr lang="ko-KR" altLang="en-US" sz="1600" b="1" u="sng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교외</a:t>
            </a:r>
            <a:r>
              <a:rPr lang="ko-KR" altLang="en-US" sz="1200" b="1" u="sng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봉사활동 내역이 안뜰 경우</a:t>
            </a:r>
            <a:r>
              <a:rPr lang="en-US" altLang="ko-KR" sz="1200" b="1" u="sng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</a:t>
            </a:r>
            <a:r>
              <a:rPr lang="ko-KR" altLang="en-US" sz="1200" b="1" u="sng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웹정보시스템에서 봉사 내역 입력 후 증명서를 소속 </a:t>
            </a:r>
            <a:r>
              <a:rPr lang="ko-KR" altLang="en-US" sz="1200" b="1" u="sng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단과대</a:t>
            </a:r>
            <a:r>
              <a:rPr lang="ko-KR" altLang="en-US" sz="1200" b="1" u="sng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교학행정팀에 제출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498030" y="1002103"/>
            <a:ext cx="321032" cy="307001"/>
            <a:chOff x="600601" y="1311755"/>
            <a:chExt cx="321032" cy="307001"/>
          </a:xfrm>
        </p:grpSpPr>
        <p:sp>
          <p:nvSpPr>
            <p:cNvPr id="19" name="직사각형 18"/>
            <p:cNvSpPr/>
            <p:nvPr/>
          </p:nvSpPr>
          <p:spPr>
            <a:xfrm>
              <a:off x="600601" y="1335185"/>
              <a:ext cx="321032" cy="28357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>
              <a:extLst>
                <a:ext uri="{FF2B5EF4-FFF2-40B4-BE49-F238E27FC236}">
                  <a16:creationId xmlns:a16="http://schemas.microsoft.com/office/drawing/2014/main" id="{0D8E9706-5D2C-49EE-AF67-D3527E3BC152}"/>
                </a:ext>
              </a:extLst>
            </p:cNvPr>
            <p:cNvSpPr/>
            <p:nvPr/>
          </p:nvSpPr>
          <p:spPr>
            <a:xfrm rot="18000000">
              <a:off x="630754" y="1353502"/>
              <a:ext cx="258212" cy="174718"/>
            </a:xfrm>
            <a:custGeom>
              <a:avLst/>
              <a:gdLst>
                <a:gd name="connsiteX0" fmla="*/ 101541 w 261614"/>
                <a:gd name="connsiteY0" fmla="*/ 2305 h 160794"/>
                <a:gd name="connsiteX1" fmla="*/ 101540 w 261614"/>
                <a:gd name="connsiteY1" fmla="*/ 2306 h 160794"/>
                <a:gd name="connsiteX2" fmla="*/ 101540 w 261614"/>
                <a:gd name="connsiteY2" fmla="*/ 2305 h 160794"/>
                <a:gd name="connsiteX3" fmla="*/ 254856 w 261614"/>
                <a:gd name="connsiteY3" fmla="*/ 121406 h 160794"/>
                <a:gd name="connsiteX4" fmla="*/ 261614 w 261614"/>
                <a:gd name="connsiteY4" fmla="*/ 137721 h 160794"/>
                <a:gd name="connsiteX5" fmla="*/ 261613 w 261614"/>
                <a:gd name="connsiteY5" fmla="*/ 137721 h 160794"/>
                <a:gd name="connsiteX6" fmla="*/ 238540 w 261614"/>
                <a:gd name="connsiteY6" fmla="*/ 160794 h 160794"/>
                <a:gd name="connsiteX7" fmla="*/ 24796 w 261614"/>
                <a:gd name="connsiteY7" fmla="*/ 160793 h 160794"/>
                <a:gd name="connsiteX8" fmla="*/ 21762 w 261614"/>
                <a:gd name="connsiteY8" fmla="*/ 159536 h 160794"/>
                <a:gd name="connsiteX9" fmla="*/ 11539 w 261614"/>
                <a:gd name="connsiteY9" fmla="*/ 158190 h 160794"/>
                <a:gd name="connsiteX10" fmla="*/ 11540 w 261614"/>
                <a:gd name="connsiteY10" fmla="*/ 158189 h 160794"/>
                <a:gd name="connsiteX11" fmla="*/ 3095 w 261614"/>
                <a:gd name="connsiteY11" fmla="*/ 126671 h 160794"/>
                <a:gd name="connsiteX12" fmla="*/ 70022 w 261614"/>
                <a:gd name="connsiteY12" fmla="*/ 10751 h 160794"/>
                <a:gd name="connsiteX13" fmla="*/ 84033 w 261614"/>
                <a:gd name="connsiteY13" fmla="*/ 0 h 160794"/>
                <a:gd name="connsiteX14" fmla="*/ 101540 w 261614"/>
                <a:gd name="connsiteY14" fmla="*/ 2306 h 160794"/>
                <a:gd name="connsiteX15" fmla="*/ 112290 w 261614"/>
                <a:gd name="connsiteY15" fmla="*/ 16315 h 160794"/>
                <a:gd name="connsiteX16" fmla="*/ 109985 w 261614"/>
                <a:gd name="connsiteY16" fmla="*/ 33823 h 160794"/>
                <a:gd name="connsiteX17" fmla="*/ 63321 w 261614"/>
                <a:gd name="connsiteY17" fmla="*/ 114648 h 160794"/>
                <a:gd name="connsiteX18" fmla="*/ 238541 w 261614"/>
                <a:gd name="connsiteY18" fmla="*/ 114648 h 160794"/>
                <a:gd name="connsiteX19" fmla="*/ 254856 w 261614"/>
                <a:gd name="connsiteY19" fmla="*/ 121406 h 16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614" h="160794">
                  <a:moveTo>
                    <a:pt x="101541" y="2305"/>
                  </a:moveTo>
                  <a:lnTo>
                    <a:pt x="101540" y="2306"/>
                  </a:lnTo>
                  <a:lnTo>
                    <a:pt x="101540" y="2305"/>
                  </a:lnTo>
                  <a:close/>
                  <a:moveTo>
                    <a:pt x="254856" y="121406"/>
                  </a:moveTo>
                  <a:cubicBezTo>
                    <a:pt x="259031" y="125581"/>
                    <a:pt x="261614" y="131350"/>
                    <a:pt x="261614" y="137721"/>
                  </a:cubicBezTo>
                  <a:lnTo>
                    <a:pt x="261613" y="137721"/>
                  </a:lnTo>
                  <a:cubicBezTo>
                    <a:pt x="261613" y="150464"/>
                    <a:pt x="251283" y="160794"/>
                    <a:pt x="238540" y="160794"/>
                  </a:cubicBezTo>
                  <a:lnTo>
                    <a:pt x="24796" y="160793"/>
                  </a:lnTo>
                  <a:lnTo>
                    <a:pt x="21762" y="159536"/>
                  </a:lnTo>
                  <a:lnTo>
                    <a:pt x="11539" y="158190"/>
                  </a:lnTo>
                  <a:lnTo>
                    <a:pt x="11540" y="158189"/>
                  </a:lnTo>
                  <a:cubicBezTo>
                    <a:pt x="504" y="151818"/>
                    <a:pt x="-3277" y="137707"/>
                    <a:pt x="3095" y="126671"/>
                  </a:cubicBezTo>
                  <a:lnTo>
                    <a:pt x="70022" y="10751"/>
                  </a:lnTo>
                  <a:cubicBezTo>
                    <a:pt x="73208" y="5233"/>
                    <a:pt x="78329" y="1529"/>
                    <a:pt x="84033" y="0"/>
                  </a:cubicBezTo>
                  <a:lnTo>
                    <a:pt x="101540" y="2306"/>
                  </a:lnTo>
                  <a:lnTo>
                    <a:pt x="112290" y="16315"/>
                  </a:lnTo>
                  <a:cubicBezTo>
                    <a:pt x="113818" y="22019"/>
                    <a:pt x="113171" y="28305"/>
                    <a:pt x="109985" y="33823"/>
                  </a:cubicBezTo>
                  <a:lnTo>
                    <a:pt x="63321" y="114648"/>
                  </a:lnTo>
                  <a:lnTo>
                    <a:pt x="238541" y="114648"/>
                  </a:lnTo>
                  <a:cubicBezTo>
                    <a:pt x="244912" y="114648"/>
                    <a:pt x="250681" y="117231"/>
                    <a:pt x="254856" y="1214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1"/>
              <a:endParaRPr lang="ko-KR" altLang="en-US" sz="1200" b="1" dirty="0">
                <a:solidFill>
                  <a:srgbClr val="00BDD5"/>
                </a:solidFill>
              </a:endParaRPr>
            </a:p>
          </p:txBody>
        </p:sp>
      </p:grpSp>
      <p:sp>
        <p:nvSpPr>
          <p:cNvPr id="22" name="오른쪽 화살표 21"/>
          <p:cNvSpPr/>
          <p:nvPr/>
        </p:nvSpPr>
        <p:spPr>
          <a:xfrm>
            <a:off x="4817124" y="1011893"/>
            <a:ext cx="253389" cy="266208"/>
          </a:xfrm>
          <a:prstGeom prst="rightArrow">
            <a:avLst/>
          </a:prstGeom>
          <a:solidFill>
            <a:srgbClr val="FF0000"/>
          </a:solidFill>
          <a:ln>
            <a:solidFill>
              <a:srgbClr val="D8DBE2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83" y="1371627"/>
            <a:ext cx="8609683" cy="537822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24" name="직사각형 23"/>
          <p:cNvSpPr/>
          <p:nvPr/>
        </p:nvSpPr>
        <p:spPr>
          <a:xfrm>
            <a:off x="9180960" y="1371627"/>
            <a:ext cx="2662172" cy="5378222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sz="1600" b="1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 접속</a:t>
            </a:r>
            <a:endParaRPr lang="en-US" altLang="ko-KR" sz="1600" b="1" spc="-100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sz="1600" b="1" spc="-100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학사정보</a:t>
            </a:r>
            <a:r>
              <a:rPr lang="ko-KR" altLang="en-US" sz="1600" b="1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1600" b="1" spc="-100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sz="1600" b="1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성적관리 클릭</a:t>
            </a:r>
            <a:endParaRPr lang="en-US" altLang="ko-KR" sz="1600" b="1" spc="-100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spc="-13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sz="1600" b="1" spc="-13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사회봉사 입력 및 조회 클릭</a:t>
            </a:r>
            <a:endParaRPr lang="en-US" altLang="ko-KR" sz="1600" b="1" spc="-130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sz="1600" b="1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교외봉사활동 내역 작성</a:t>
            </a:r>
            <a:endParaRPr lang="en-US" altLang="ko-KR" sz="1600" b="1" spc="-100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6. </a:t>
            </a:r>
            <a:r>
              <a:rPr lang="ko-KR" altLang="en-US" sz="1600" b="1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저장 클릭</a:t>
            </a:r>
            <a:endParaRPr lang="en-US" altLang="ko-KR" sz="1600" b="1" spc="-100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7. </a:t>
            </a:r>
            <a:r>
              <a:rPr lang="ko-KR" altLang="en-US" sz="1600" b="1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사회봉사 </a:t>
            </a:r>
            <a:r>
              <a:rPr lang="ko-KR" altLang="en-US" sz="1600" b="1" spc="-100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활동확인서</a:t>
            </a:r>
            <a:r>
              <a:rPr lang="ko-KR" altLang="en-US" sz="1600" b="1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출력</a:t>
            </a:r>
            <a:endParaRPr lang="en-US" altLang="ko-KR" sz="1600" b="1" spc="-100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8. </a:t>
            </a:r>
            <a:r>
              <a:rPr lang="ko-KR" altLang="en-US" sz="1600" b="1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출력물과 봉사활동 증빙서류 원본을 해당 교학행정팀에 제출</a:t>
            </a:r>
            <a:r>
              <a:rPr lang="en-US" altLang="ko-KR" sz="1400" b="1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400" b="1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처리 기간 최대 </a:t>
            </a:r>
            <a:r>
              <a:rPr lang="en-US" altLang="ko-KR" sz="1400" b="1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</a:t>
            </a:r>
            <a:r>
              <a:rPr lang="ko-KR" altLang="en-US" sz="1400" b="1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주일 소요</a:t>
            </a:r>
            <a:r>
              <a:rPr lang="en-US" altLang="ko-KR" sz="1400" b="1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b="1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9. </a:t>
            </a:r>
            <a:r>
              <a:rPr lang="ko-KR" altLang="en-US" sz="1600" b="1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인터넷 증명서 발급</a:t>
            </a:r>
            <a:endParaRPr lang="en-US" altLang="ko-KR" sz="1600" b="1" spc="-100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r>
              <a:rPr lang="en-US" altLang="ko-KR" sz="1200" b="1" spc="-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en-US" altLang="ko-KR" sz="1200" spc="-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  <a:hlinkClick r:id="rId5"/>
              </a:rPr>
              <a:t>http://www.dankook.ac.kr/web/kor/-468</a:t>
            </a:r>
            <a:r>
              <a:rPr lang="en-US" altLang="ko-KR" sz="1200" spc="-1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)</a:t>
            </a:r>
            <a:r>
              <a:rPr lang="ko-KR" altLang="en-US" sz="1200" b="1" spc="-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1600" b="1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페이지에서 봉사활동 증명서 발급 후 </a:t>
            </a:r>
            <a:r>
              <a:rPr lang="ko-KR" altLang="en-US" sz="1600" b="1" spc="-100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</a:t>
            </a:r>
            <a:r>
              <a:rPr lang="ko-KR" altLang="en-US" sz="1600" b="1" spc="-1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제출</a:t>
            </a:r>
          </a:p>
          <a:p>
            <a:pPr>
              <a:lnSpc>
                <a:spcPct val="150000"/>
              </a:lnSpc>
            </a:pPr>
            <a:endParaRPr lang="en-US" altLang="ko-KR" sz="16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584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385121" y="187972"/>
            <a:ext cx="11458011" cy="37153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제출서류</a:t>
            </a:r>
            <a:r>
              <a:rPr lang="en-US" altLang="ko-KR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-</a:t>
            </a:r>
            <a:r>
              <a:rPr lang="ko-KR" altLang="en-US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봉사활동내역 </a:t>
            </a:r>
            <a:endParaRPr lang="en-US" altLang="ko-KR" sz="2000" b="1" dirty="0">
              <a:solidFill>
                <a:prstClr val="white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  <a:cs typeface="Aharoni" panose="02010803020104030203" pitchFamily="2" charset="-79"/>
            </a:endParaRPr>
          </a:p>
        </p:txBody>
      </p:sp>
      <p:sp>
        <p:nvSpPr>
          <p:cNvPr id="15" name="양쪽 모서리가 둥근 사각형 14"/>
          <p:cNvSpPr/>
          <p:nvPr/>
        </p:nvSpPr>
        <p:spPr>
          <a:xfrm>
            <a:off x="385121" y="615201"/>
            <a:ext cx="11458011" cy="616077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Yoon 윤고딕 530_TT" panose="02090603020101020101" pitchFamily="18" charset="-127"/>
                <a:ea typeface="Yoon 윤고딕 530_TT" panose="02090603020101020101" pitchFamily="18" charset="-127"/>
                <a:cs typeface="Helvetica"/>
              </a:rPr>
              <a:t>1. </a:t>
            </a:r>
            <a:r>
              <a:rPr lang="ko-KR" altLang="en-US" dirty="0">
                <a:latin typeface="Yoon 윤고딕 530_TT" panose="02090603020101020101" pitchFamily="18" charset="-127"/>
                <a:ea typeface="Yoon 윤고딕 530_TT" panose="02090603020101020101" pitchFamily="18" charset="-127"/>
                <a:cs typeface="Helvetica"/>
              </a:rPr>
              <a:t>본교 홈페이지의 증명서 발급 페이지 접속</a:t>
            </a:r>
            <a:endParaRPr lang="en-US" altLang="ko-KR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Yoon 윤고딕 530_TT" panose="02090603020101020101" pitchFamily="18" charset="-127"/>
                <a:ea typeface="Yoon 윤고딕 530_TT" panose="02090603020101020101" pitchFamily="18" charset="-127"/>
                <a:cs typeface="Helvetica"/>
              </a:rPr>
              <a:t>    (http://www.dankook.ac.kr/web/kor/-468)</a:t>
            </a:r>
          </a:p>
        </p:txBody>
      </p:sp>
      <p:sp>
        <p:nvSpPr>
          <p:cNvPr id="12" name="자유형 11">
            <a:extLst>
              <a:ext uri="{FF2B5EF4-FFF2-40B4-BE49-F238E27FC236}">
                <a16:creationId xmlns:a16="http://schemas.microsoft.com/office/drawing/2014/main" id="{0D8E9706-5D2C-49EE-AF67-D3527E3BC152}"/>
              </a:ext>
            </a:extLst>
          </p:cNvPr>
          <p:cNvSpPr/>
          <p:nvPr/>
        </p:nvSpPr>
        <p:spPr>
          <a:xfrm rot="18000000">
            <a:off x="613390" y="756787"/>
            <a:ext cx="308619" cy="195655"/>
          </a:xfrm>
          <a:custGeom>
            <a:avLst/>
            <a:gdLst>
              <a:gd name="connsiteX0" fmla="*/ 101541 w 261614"/>
              <a:gd name="connsiteY0" fmla="*/ 2305 h 160794"/>
              <a:gd name="connsiteX1" fmla="*/ 101540 w 261614"/>
              <a:gd name="connsiteY1" fmla="*/ 2306 h 160794"/>
              <a:gd name="connsiteX2" fmla="*/ 101540 w 261614"/>
              <a:gd name="connsiteY2" fmla="*/ 2305 h 160794"/>
              <a:gd name="connsiteX3" fmla="*/ 254856 w 261614"/>
              <a:gd name="connsiteY3" fmla="*/ 121406 h 160794"/>
              <a:gd name="connsiteX4" fmla="*/ 261614 w 261614"/>
              <a:gd name="connsiteY4" fmla="*/ 137721 h 160794"/>
              <a:gd name="connsiteX5" fmla="*/ 261613 w 261614"/>
              <a:gd name="connsiteY5" fmla="*/ 137721 h 160794"/>
              <a:gd name="connsiteX6" fmla="*/ 238540 w 261614"/>
              <a:gd name="connsiteY6" fmla="*/ 160794 h 160794"/>
              <a:gd name="connsiteX7" fmla="*/ 24796 w 261614"/>
              <a:gd name="connsiteY7" fmla="*/ 160793 h 160794"/>
              <a:gd name="connsiteX8" fmla="*/ 21762 w 261614"/>
              <a:gd name="connsiteY8" fmla="*/ 159536 h 160794"/>
              <a:gd name="connsiteX9" fmla="*/ 11539 w 261614"/>
              <a:gd name="connsiteY9" fmla="*/ 158190 h 160794"/>
              <a:gd name="connsiteX10" fmla="*/ 11540 w 261614"/>
              <a:gd name="connsiteY10" fmla="*/ 158189 h 160794"/>
              <a:gd name="connsiteX11" fmla="*/ 3095 w 261614"/>
              <a:gd name="connsiteY11" fmla="*/ 126671 h 160794"/>
              <a:gd name="connsiteX12" fmla="*/ 70022 w 261614"/>
              <a:gd name="connsiteY12" fmla="*/ 10751 h 160794"/>
              <a:gd name="connsiteX13" fmla="*/ 84033 w 261614"/>
              <a:gd name="connsiteY13" fmla="*/ 0 h 160794"/>
              <a:gd name="connsiteX14" fmla="*/ 101540 w 261614"/>
              <a:gd name="connsiteY14" fmla="*/ 2306 h 160794"/>
              <a:gd name="connsiteX15" fmla="*/ 112290 w 261614"/>
              <a:gd name="connsiteY15" fmla="*/ 16315 h 160794"/>
              <a:gd name="connsiteX16" fmla="*/ 109985 w 261614"/>
              <a:gd name="connsiteY16" fmla="*/ 33823 h 160794"/>
              <a:gd name="connsiteX17" fmla="*/ 63321 w 261614"/>
              <a:gd name="connsiteY17" fmla="*/ 114648 h 160794"/>
              <a:gd name="connsiteX18" fmla="*/ 238541 w 261614"/>
              <a:gd name="connsiteY18" fmla="*/ 114648 h 160794"/>
              <a:gd name="connsiteX19" fmla="*/ 254856 w 261614"/>
              <a:gd name="connsiteY19" fmla="*/ 121406 h 1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14" h="160794">
                <a:moveTo>
                  <a:pt x="101541" y="2305"/>
                </a:moveTo>
                <a:lnTo>
                  <a:pt x="101540" y="2306"/>
                </a:lnTo>
                <a:lnTo>
                  <a:pt x="101540" y="2305"/>
                </a:lnTo>
                <a:close/>
                <a:moveTo>
                  <a:pt x="254856" y="121406"/>
                </a:moveTo>
                <a:cubicBezTo>
                  <a:pt x="259031" y="125581"/>
                  <a:pt x="261614" y="131350"/>
                  <a:pt x="261614" y="137721"/>
                </a:cubicBezTo>
                <a:lnTo>
                  <a:pt x="261613" y="137721"/>
                </a:lnTo>
                <a:cubicBezTo>
                  <a:pt x="261613" y="150464"/>
                  <a:pt x="251283" y="160794"/>
                  <a:pt x="238540" y="160794"/>
                </a:cubicBezTo>
                <a:lnTo>
                  <a:pt x="24796" y="160793"/>
                </a:lnTo>
                <a:lnTo>
                  <a:pt x="21762" y="159536"/>
                </a:lnTo>
                <a:lnTo>
                  <a:pt x="11539" y="158190"/>
                </a:lnTo>
                <a:lnTo>
                  <a:pt x="11540" y="158189"/>
                </a:lnTo>
                <a:cubicBezTo>
                  <a:pt x="504" y="151818"/>
                  <a:pt x="-3277" y="137707"/>
                  <a:pt x="3095" y="126671"/>
                </a:cubicBezTo>
                <a:lnTo>
                  <a:pt x="70022" y="10751"/>
                </a:lnTo>
                <a:cubicBezTo>
                  <a:pt x="73208" y="5233"/>
                  <a:pt x="78329" y="1529"/>
                  <a:pt x="84033" y="0"/>
                </a:cubicBezTo>
                <a:lnTo>
                  <a:pt x="101540" y="2306"/>
                </a:lnTo>
                <a:lnTo>
                  <a:pt x="112290" y="16315"/>
                </a:lnTo>
                <a:cubicBezTo>
                  <a:pt x="113818" y="22019"/>
                  <a:pt x="113171" y="28305"/>
                  <a:pt x="109985" y="33823"/>
                </a:cubicBezTo>
                <a:lnTo>
                  <a:pt x="63321" y="114648"/>
                </a:lnTo>
                <a:lnTo>
                  <a:pt x="238541" y="114648"/>
                </a:lnTo>
                <a:cubicBezTo>
                  <a:pt x="244912" y="114648"/>
                  <a:pt x="250681" y="117231"/>
                  <a:pt x="254856" y="12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/>
            <a:endParaRPr lang="ko-KR" altLang="en-US" sz="1200" b="1" dirty="0">
              <a:solidFill>
                <a:srgbClr val="00BDD5"/>
              </a:solidFill>
            </a:endParaRPr>
          </a:p>
        </p:txBody>
      </p:sp>
      <p:sp>
        <p:nvSpPr>
          <p:cNvPr id="18" name="자유형 17">
            <a:extLst>
              <a:ext uri="{FF2B5EF4-FFF2-40B4-BE49-F238E27FC236}">
                <a16:creationId xmlns:a16="http://schemas.microsoft.com/office/drawing/2014/main" id="{0D8E9706-5D2C-49EE-AF67-D3527E3BC152}"/>
              </a:ext>
            </a:extLst>
          </p:cNvPr>
          <p:cNvSpPr/>
          <p:nvPr/>
        </p:nvSpPr>
        <p:spPr>
          <a:xfrm rot="18000000">
            <a:off x="616925" y="826475"/>
            <a:ext cx="258212" cy="174718"/>
          </a:xfrm>
          <a:custGeom>
            <a:avLst/>
            <a:gdLst>
              <a:gd name="connsiteX0" fmla="*/ 101541 w 261614"/>
              <a:gd name="connsiteY0" fmla="*/ 2305 h 160794"/>
              <a:gd name="connsiteX1" fmla="*/ 101540 w 261614"/>
              <a:gd name="connsiteY1" fmla="*/ 2306 h 160794"/>
              <a:gd name="connsiteX2" fmla="*/ 101540 w 261614"/>
              <a:gd name="connsiteY2" fmla="*/ 2305 h 160794"/>
              <a:gd name="connsiteX3" fmla="*/ 254856 w 261614"/>
              <a:gd name="connsiteY3" fmla="*/ 121406 h 160794"/>
              <a:gd name="connsiteX4" fmla="*/ 261614 w 261614"/>
              <a:gd name="connsiteY4" fmla="*/ 137721 h 160794"/>
              <a:gd name="connsiteX5" fmla="*/ 261613 w 261614"/>
              <a:gd name="connsiteY5" fmla="*/ 137721 h 160794"/>
              <a:gd name="connsiteX6" fmla="*/ 238540 w 261614"/>
              <a:gd name="connsiteY6" fmla="*/ 160794 h 160794"/>
              <a:gd name="connsiteX7" fmla="*/ 24796 w 261614"/>
              <a:gd name="connsiteY7" fmla="*/ 160793 h 160794"/>
              <a:gd name="connsiteX8" fmla="*/ 21762 w 261614"/>
              <a:gd name="connsiteY8" fmla="*/ 159536 h 160794"/>
              <a:gd name="connsiteX9" fmla="*/ 11539 w 261614"/>
              <a:gd name="connsiteY9" fmla="*/ 158190 h 160794"/>
              <a:gd name="connsiteX10" fmla="*/ 11540 w 261614"/>
              <a:gd name="connsiteY10" fmla="*/ 158189 h 160794"/>
              <a:gd name="connsiteX11" fmla="*/ 3095 w 261614"/>
              <a:gd name="connsiteY11" fmla="*/ 126671 h 160794"/>
              <a:gd name="connsiteX12" fmla="*/ 70022 w 261614"/>
              <a:gd name="connsiteY12" fmla="*/ 10751 h 160794"/>
              <a:gd name="connsiteX13" fmla="*/ 84033 w 261614"/>
              <a:gd name="connsiteY13" fmla="*/ 0 h 160794"/>
              <a:gd name="connsiteX14" fmla="*/ 101540 w 261614"/>
              <a:gd name="connsiteY14" fmla="*/ 2306 h 160794"/>
              <a:gd name="connsiteX15" fmla="*/ 112290 w 261614"/>
              <a:gd name="connsiteY15" fmla="*/ 16315 h 160794"/>
              <a:gd name="connsiteX16" fmla="*/ 109985 w 261614"/>
              <a:gd name="connsiteY16" fmla="*/ 33823 h 160794"/>
              <a:gd name="connsiteX17" fmla="*/ 63321 w 261614"/>
              <a:gd name="connsiteY17" fmla="*/ 114648 h 160794"/>
              <a:gd name="connsiteX18" fmla="*/ 238541 w 261614"/>
              <a:gd name="connsiteY18" fmla="*/ 114648 h 160794"/>
              <a:gd name="connsiteX19" fmla="*/ 254856 w 261614"/>
              <a:gd name="connsiteY19" fmla="*/ 121406 h 1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14" h="160794">
                <a:moveTo>
                  <a:pt x="101541" y="2305"/>
                </a:moveTo>
                <a:lnTo>
                  <a:pt x="101540" y="2306"/>
                </a:lnTo>
                <a:lnTo>
                  <a:pt x="101540" y="2305"/>
                </a:lnTo>
                <a:close/>
                <a:moveTo>
                  <a:pt x="254856" y="121406"/>
                </a:moveTo>
                <a:cubicBezTo>
                  <a:pt x="259031" y="125581"/>
                  <a:pt x="261614" y="131350"/>
                  <a:pt x="261614" y="137721"/>
                </a:cubicBezTo>
                <a:lnTo>
                  <a:pt x="261613" y="137721"/>
                </a:lnTo>
                <a:cubicBezTo>
                  <a:pt x="261613" y="150464"/>
                  <a:pt x="251283" y="160794"/>
                  <a:pt x="238540" y="160794"/>
                </a:cubicBezTo>
                <a:lnTo>
                  <a:pt x="24796" y="160793"/>
                </a:lnTo>
                <a:lnTo>
                  <a:pt x="21762" y="159536"/>
                </a:lnTo>
                <a:lnTo>
                  <a:pt x="11539" y="158190"/>
                </a:lnTo>
                <a:lnTo>
                  <a:pt x="11540" y="158189"/>
                </a:lnTo>
                <a:cubicBezTo>
                  <a:pt x="504" y="151818"/>
                  <a:pt x="-3277" y="137707"/>
                  <a:pt x="3095" y="126671"/>
                </a:cubicBezTo>
                <a:lnTo>
                  <a:pt x="70022" y="10751"/>
                </a:lnTo>
                <a:cubicBezTo>
                  <a:pt x="73208" y="5233"/>
                  <a:pt x="78329" y="1529"/>
                  <a:pt x="84033" y="0"/>
                </a:cubicBezTo>
                <a:lnTo>
                  <a:pt x="101540" y="2306"/>
                </a:lnTo>
                <a:lnTo>
                  <a:pt x="112290" y="16315"/>
                </a:lnTo>
                <a:cubicBezTo>
                  <a:pt x="113818" y="22019"/>
                  <a:pt x="113171" y="28305"/>
                  <a:pt x="109985" y="33823"/>
                </a:cubicBezTo>
                <a:lnTo>
                  <a:pt x="63321" y="114648"/>
                </a:lnTo>
                <a:lnTo>
                  <a:pt x="238541" y="114648"/>
                </a:lnTo>
                <a:cubicBezTo>
                  <a:pt x="244912" y="114648"/>
                  <a:pt x="250681" y="117231"/>
                  <a:pt x="254856" y="12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/>
            <a:endParaRPr lang="ko-KR" altLang="en-US" sz="1200" b="1" dirty="0">
              <a:solidFill>
                <a:srgbClr val="00BDD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36" y="662293"/>
            <a:ext cx="2919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u="sng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봉사활동 증명서 발급 방법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498030" y="1002103"/>
            <a:ext cx="321032" cy="307001"/>
            <a:chOff x="600601" y="1311755"/>
            <a:chExt cx="321032" cy="307001"/>
          </a:xfrm>
        </p:grpSpPr>
        <p:sp>
          <p:nvSpPr>
            <p:cNvPr id="19" name="직사각형 18"/>
            <p:cNvSpPr/>
            <p:nvPr/>
          </p:nvSpPr>
          <p:spPr>
            <a:xfrm>
              <a:off x="600601" y="1335185"/>
              <a:ext cx="321032" cy="28357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자유형 19">
              <a:extLst>
                <a:ext uri="{FF2B5EF4-FFF2-40B4-BE49-F238E27FC236}">
                  <a16:creationId xmlns:a16="http://schemas.microsoft.com/office/drawing/2014/main" id="{0D8E9706-5D2C-49EE-AF67-D3527E3BC152}"/>
                </a:ext>
              </a:extLst>
            </p:cNvPr>
            <p:cNvSpPr/>
            <p:nvPr/>
          </p:nvSpPr>
          <p:spPr>
            <a:xfrm rot="18000000">
              <a:off x="630754" y="1353502"/>
              <a:ext cx="258212" cy="174718"/>
            </a:xfrm>
            <a:custGeom>
              <a:avLst/>
              <a:gdLst>
                <a:gd name="connsiteX0" fmla="*/ 101541 w 261614"/>
                <a:gd name="connsiteY0" fmla="*/ 2305 h 160794"/>
                <a:gd name="connsiteX1" fmla="*/ 101540 w 261614"/>
                <a:gd name="connsiteY1" fmla="*/ 2306 h 160794"/>
                <a:gd name="connsiteX2" fmla="*/ 101540 w 261614"/>
                <a:gd name="connsiteY2" fmla="*/ 2305 h 160794"/>
                <a:gd name="connsiteX3" fmla="*/ 254856 w 261614"/>
                <a:gd name="connsiteY3" fmla="*/ 121406 h 160794"/>
                <a:gd name="connsiteX4" fmla="*/ 261614 w 261614"/>
                <a:gd name="connsiteY4" fmla="*/ 137721 h 160794"/>
                <a:gd name="connsiteX5" fmla="*/ 261613 w 261614"/>
                <a:gd name="connsiteY5" fmla="*/ 137721 h 160794"/>
                <a:gd name="connsiteX6" fmla="*/ 238540 w 261614"/>
                <a:gd name="connsiteY6" fmla="*/ 160794 h 160794"/>
                <a:gd name="connsiteX7" fmla="*/ 24796 w 261614"/>
                <a:gd name="connsiteY7" fmla="*/ 160793 h 160794"/>
                <a:gd name="connsiteX8" fmla="*/ 21762 w 261614"/>
                <a:gd name="connsiteY8" fmla="*/ 159536 h 160794"/>
                <a:gd name="connsiteX9" fmla="*/ 11539 w 261614"/>
                <a:gd name="connsiteY9" fmla="*/ 158190 h 160794"/>
                <a:gd name="connsiteX10" fmla="*/ 11540 w 261614"/>
                <a:gd name="connsiteY10" fmla="*/ 158189 h 160794"/>
                <a:gd name="connsiteX11" fmla="*/ 3095 w 261614"/>
                <a:gd name="connsiteY11" fmla="*/ 126671 h 160794"/>
                <a:gd name="connsiteX12" fmla="*/ 70022 w 261614"/>
                <a:gd name="connsiteY12" fmla="*/ 10751 h 160794"/>
                <a:gd name="connsiteX13" fmla="*/ 84033 w 261614"/>
                <a:gd name="connsiteY13" fmla="*/ 0 h 160794"/>
                <a:gd name="connsiteX14" fmla="*/ 101540 w 261614"/>
                <a:gd name="connsiteY14" fmla="*/ 2306 h 160794"/>
                <a:gd name="connsiteX15" fmla="*/ 112290 w 261614"/>
                <a:gd name="connsiteY15" fmla="*/ 16315 h 160794"/>
                <a:gd name="connsiteX16" fmla="*/ 109985 w 261614"/>
                <a:gd name="connsiteY16" fmla="*/ 33823 h 160794"/>
                <a:gd name="connsiteX17" fmla="*/ 63321 w 261614"/>
                <a:gd name="connsiteY17" fmla="*/ 114648 h 160794"/>
                <a:gd name="connsiteX18" fmla="*/ 238541 w 261614"/>
                <a:gd name="connsiteY18" fmla="*/ 114648 h 160794"/>
                <a:gd name="connsiteX19" fmla="*/ 254856 w 261614"/>
                <a:gd name="connsiteY19" fmla="*/ 121406 h 16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614" h="160794">
                  <a:moveTo>
                    <a:pt x="101541" y="2305"/>
                  </a:moveTo>
                  <a:lnTo>
                    <a:pt x="101540" y="2306"/>
                  </a:lnTo>
                  <a:lnTo>
                    <a:pt x="101540" y="2305"/>
                  </a:lnTo>
                  <a:close/>
                  <a:moveTo>
                    <a:pt x="254856" y="121406"/>
                  </a:moveTo>
                  <a:cubicBezTo>
                    <a:pt x="259031" y="125581"/>
                    <a:pt x="261614" y="131350"/>
                    <a:pt x="261614" y="137721"/>
                  </a:cubicBezTo>
                  <a:lnTo>
                    <a:pt x="261613" y="137721"/>
                  </a:lnTo>
                  <a:cubicBezTo>
                    <a:pt x="261613" y="150464"/>
                    <a:pt x="251283" y="160794"/>
                    <a:pt x="238540" y="160794"/>
                  </a:cubicBezTo>
                  <a:lnTo>
                    <a:pt x="24796" y="160793"/>
                  </a:lnTo>
                  <a:lnTo>
                    <a:pt x="21762" y="159536"/>
                  </a:lnTo>
                  <a:lnTo>
                    <a:pt x="11539" y="158190"/>
                  </a:lnTo>
                  <a:lnTo>
                    <a:pt x="11540" y="158189"/>
                  </a:lnTo>
                  <a:cubicBezTo>
                    <a:pt x="504" y="151818"/>
                    <a:pt x="-3277" y="137707"/>
                    <a:pt x="3095" y="126671"/>
                  </a:cubicBezTo>
                  <a:lnTo>
                    <a:pt x="70022" y="10751"/>
                  </a:lnTo>
                  <a:cubicBezTo>
                    <a:pt x="73208" y="5233"/>
                    <a:pt x="78329" y="1529"/>
                    <a:pt x="84033" y="0"/>
                  </a:cubicBezTo>
                  <a:lnTo>
                    <a:pt x="101540" y="2306"/>
                  </a:lnTo>
                  <a:lnTo>
                    <a:pt x="112290" y="16315"/>
                  </a:lnTo>
                  <a:cubicBezTo>
                    <a:pt x="113818" y="22019"/>
                    <a:pt x="113171" y="28305"/>
                    <a:pt x="109985" y="33823"/>
                  </a:cubicBezTo>
                  <a:lnTo>
                    <a:pt x="63321" y="114648"/>
                  </a:lnTo>
                  <a:lnTo>
                    <a:pt x="238541" y="114648"/>
                  </a:lnTo>
                  <a:cubicBezTo>
                    <a:pt x="244912" y="114648"/>
                    <a:pt x="250681" y="117231"/>
                    <a:pt x="254856" y="1214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1"/>
              <a:endParaRPr lang="ko-KR" altLang="en-US" sz="1200" b="1" dirty="0">
                <a:solidFill>
                  <a:srgbClr val="00BDD5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7698" y="1037165"/>
            <a:ext cx="11075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서류접수 마감 기한 내에 인터넷증명발급에서 출력한 증명서에 교외봉사활동 내역이 반영 안된 경우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아래의 확인서도 제출 가능합니다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</p:txBody>
      </p:sp>
      <p:pic>
        <p:nvPicPr>
          <p:cNvPr id="23" name="그림 2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8" y="1864902"/>
            <a:ext cx="3054302" cy="4319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87" y="1864902"/>
            <a:ext cx="3054302" cy="4319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86" y="1864902"/>
            <a:ext cx="3054302" cy="43199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109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385121" y="187972"/>
            <a:ext cx="11458011" cy="37153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제출서류</a:t>
            </a:r>
            <a:r>
              <a:rPr lang="en-US" altLang="ko-KR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-</a:t>
            </a:r>
            <a:r>
              <a:rPr lang="ko-KR" altLang="en-US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교내어학교육 </a:t>
            </a:r>
            <a:endParaRPr lang="en-US" altLang="ko-KR" sz="2000" b="1" dirty="0">
              <a:solidFill>
                <a:prstClr val="white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  <a:cs typeface="Aharoni" panose="02010803020104030203" pitchFamily="2" charset="-79"/>
            </a:endParaRPr>
          </a:p>
        </p:txBody>
      </p:sp>
      <p:sp>
        <p:nvSpPr>
          <p:cNvPr id="15" name="양쪽 모서리가 둥근 사각형 14"/>
          <p:cNvSpPr/>
          <p:nvPr/>
        </p:nvSpPr>
        <p:spPr>
          <a:xfrm>
            <a:off x="385121" y="577851"/>
            <a:ext cx="11458011" cy="616077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>
                <a:latin typeface="Yoon 윤고딕 530_TT" panose="02090603020101020101" pitchFamily="18" charset="-127"/>
                <a:ea typeface="Yoon 윤고딕 530_TT" panose="02090603020101020101" pitchFamily="18" charset="-127"/>
                <a:cs typeface="Helvetica"/>
              </a:rPr>
              <a:t>1. </a:t>
            </a:r>
            <a:r>
              <a:rPr lang="ko-KR" altLang="en-US">
                <a:latin typeface="Yoon 윤고딕 530_TT" panose="02090603020101020101" pitchFamily="18" charset="-127"/>
                <a:ea typeface="Yoon 윤고딕 530_TT" panose="02090603020101020101" pitchFamily="18" charset="-127"/>
                <a:cs typeface="Helvetica"/>
              </a:rPr>
              <a:t>본교 홈페이지의 증명서 발급 페이지 접속</a:t>
            </a:r>
            <a:endParaRPr lang="en-US" altLang="ko-KR">
              <a:latin typeface="Yoon 윤고딕 530_TT" panose="02090603020101020101" pitchFamily="18" charset="-127"/>
              <a:ea typeface="Yoon 윤고딕 530_TT" panose="02090603020101020101" pitchFamily="18" charset="-127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altLang="ko-KR">
                <a:latin typeface="Yoon 윤고딕 530_TT" panose="02090603020101020101" pitchFamily="18" charset="-127"/>
                <a:ea typeface="Yoon 윤고딕 530_TT" panose="02090603020101020101" pitchFamily="18" charset="-127"/>
                <a:cs typeface="Helvetica"/>
              </a:rPr>
              <a:t>    (http://www.dankook.ac.kr/web/kor/-468)</a:t>
            </a:r>
            <a:endParaRPr lang="en-US" altLang="ko-KR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Helvetica"/>
            </a:endParaRPr>
          </a:p>
        </p:txBody>
      </p:sp>
      <p:sp>
        <p:nvSpPr>
          <p:cNvPr id="12" name="자유형 11">
            <a:extLst>
              <a:ext uri="{FF2B5EF4-FFF2-40B4-BE49-F238E27FC236}">
                <a16:creationId xmlns:a16="http://schemas.microsoft.com/office/drawing/2014/main" id="{0D8E9706-5D2C-49EE-AF67-D3527E3BC152}"/>
              </a:ext>
            </a:extLst>
          </p:cNvPr>
          <p:cNvSpPr/>
          <p:nvPr/>
        </p:nvSpPr>
        <p:spPr>
          <a:xfrm rot="18000000">
            <a:off x="613390" y="756787"/>
            <a:ext cx="308619" cy="195655"/>
          </a:xfrm>
          <a:custGeom>
            <a:avLst/>
            <a:gdLst>
              <a:gd name="connsiteX0" fmla="*/ 101541 w 261614"/>
              <a:gd name="connsiteY0" fmla="*/ 2305 h 160794"/>
              <a:gd name="connsiteX1" fmla="*/ 101540 w 261614"/>
              <a:gd name="connsiteY1" fmla="*/ 2306 h 160794"/>
              <a:gd name="connsiteX2" fmla="*/ 101540 w 261614"/>
              <a:gd name="connsiteY2" fmla="*/ 2305 h 160794"/>
              <a:gd name="connsiteX3" fmla="*/ 254856 w 261614"/>
              <a:gd name="connsiteY3" fmla="*/ 121406 h 160794"/>
              <a:gd name="connsiteX4" fmla="*/ 261614 w 261614"/>
              <a:gd name="connsiteY4" fmla="*/ 137721 h 160794"/>
              <a:gd name="connsiteX5" fmla="*/ 261613 w 261614"/>
              <a:gd name="connsiteY5" fmla="*/ 137721 h 160794"/>
              <a:gd name="connsiteX6" fmla="*/ 238540 w 261614"/>
              <a:gd name="connsiteY6" fmla="*/ 160794 h 160794"/>
              <a:gd name="connsiteX7" fmla="*/ 24796 w 261614"/>
              <a:gd name="connsiteY7" fmla="*/ 160793 h 160794"/>
              <a:gd name="connsiteX8" fmla="*/ 21762 w 261614"/>
              <a:gd name="connsiteY8" fmla="*/ 159536 h 160794"/>
              <a:gd name="connsiteX9" fmla="*/ 11539 w 261614"/>
              <a:gd name="connsiteY9" fmla="*/ 158190 h 160794"/>
              <a:gd name="connsiteX10" fmla="*/ 11540 w 261614"/>
              <a:gd name="connsiteY10" fmla="*/ 158189 h 160794"/>
              <a:gd name="connsiteX11" fmla="*/ 3095 w 261614"/>
              <a:gd name="connsiteY11" fmla="*/ 126671 h 160794"/>
              <a:gd name="connsiteX12" fmla="*/ 70022 w 261614"/>
              <a:gd name="connsiteY12" fmla="*/ 10751 h 160794"/>
              <a:gd name="connsiteX13" fmla="*/ 84033 w 261614"/>
              <a:gd name="connsiteY13" fmla="*/ 0 h 160794"/>
              <a:gd name="connsiteX14" fmla="*/ 101540 w 261614"/>
              <a:gd name="connsiteY14" fmla="*/ 2306 h 160794"/>
              <a:gd name="connsiteX15" fmla="*/ 112290 w 261614"/>
              <a:gd name="connsiteY15" fmla="*/ 16315 h 160794"/>
              <a:gd name="connsiteX16" fmla="*/ 109985 w 261614"/>
              <a:gd name="connsiteY16" fmla="*/ 33823 h 160794"/>
              <a:gd name="connsiteX17" fmla="*/ 63321 w 261614"/>
              <a:gd name="connsiteY17" fmla="*/ 114648 h 160794"/>
              <a:gd name="connsiteX18" fmla="*/ 238541 w 261614"/>
              <a:gd name="connsiteY18" fmla="*/ 114648 h 160794"/>
              <a:gd name="connsiteX19" fmla="*/ 254856 w 261614"/>
              <a:gd name="connsiteY19" fmla="*/ 121406 h 1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14" h="160794">
                <a:moveTo>
                  <a:pt x="101541" y="2305"/>
                </a:moveTo>
                <a:lnTo>
                  <a:pt x="101540" y="2306"/>
                </a:lnTo>
                <a:lnTo>
                  <a:pt x="101540" y="2305"/>
                </a:lnTo>
                <a:close/>
                <a:moveTo>
                  <a:pt x="254856" y="121406"/>
                </a:moveTo>
                <a:cubicBezTo>
                  <a:pt x="259031" y="125581"/>
                  <a:pt x="261614" y="131350"/>
                  <a:pt x="261614" y="137721"/>
                </a:cubicBezTo>
                <a:lnTo>
                  <a:pt x="261613" y="137721"/>
                </a:lnTo>
                <a:cubicBezTo>
                  <a:pt x="261613" y="150464"/>
                  <a:pt x="251283" y="160794"/>
                  <a:pt x="238540" y="160794"/>
                </a:cubicBezTo>
                <a:lnTo>
                  <a:pt x="24796" y="160793"/>
                </a:lnTo>
                <a:lnTo>
                  <a:pt x="21762" y="159536"/>
                </a:lnTo>
                <a:lnTo>
                  <a:pt x="11539" y="158190"/>
                </a:lnTo>
                <a:lnTo>
                  <a:pt x="11540" y="158189"/>
                </a:lnTo>
                <a:cubicBezTo>
                  <a:pt x="504" y="151818"/>
                  <a:pt x="-3277" y="137707"/>
                  <a:pt x="3095" y="126671"/>
                </a:cubicBezTo>
                <a:lnTo>
                  <a:pt x="70022" y="10751"/>
                </a:lnTo>
                <a:cubicBezTo>
                  <a:pt x="73208" y="5233"/>
                  <a:pt x="78329" y="1529"/>
                  <a:pt x="84033" y="0"/>
                </a:cubicBezTo>
                <a:lnTo>
                  <a:pt x="101540" y="2306"/>
                </a:lnTo>
                <a:lnTo>
                  <a:pt x="112290" y="16315"/>
                </a:lnTo>
                <a:cubicBezTo>
                  <a:pt x="113818" y="22019"/>
                  <a:pt x="113171" y="28305"/>
                  <a:pt x="109985" y="33823"/>
                </a:cubicBezTo>
                <a:lnTo>
                  <a:pt x="63321" y="114648"/>
                </a:lnTo>
                <a:lnTo>
                  <a:pt x="238541" y="114648"/>
                </a:lnTo>
                <a:cubicBezTo>
                  <a:pt x="244912" y="114648"/>
                  <a:pt x="250681" y="117231"/>
                  <a:pt x="254856" y="12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/>
            <a:endParaRPr lang="ko-KR" altLang="en-US" sz="1200" b="1" dirty="0">
              <a:solidFill>
                <a:srgbClr val="00BDD5"/>
              </a:solidFill>
            </a:endParaRPr>
          </a:p>
        </p:txBody>
      </p:sp>
      <p:sp>
        <p:nvSpPr>
          <p:cNvPr id="18" name="자유형 17">
            <a:extLst>
              <a:ext uri="{FF2B5EF4-FFF2-40B4-BE49-F238E27FC236}">
                <a16:creationId xmlns:a16="http://schemas.microsoft.com/office/drawing/2014/main" id="{0D8E9706-5D2C-49EE-AF67-D3527E3BC152}"/>
              </a:ext>
            </a:extLst>
          </p:cNvPr>
          <p:cNvSpPr/>
          <p:nvPr/>
        </p:nvSpPr>
        <p:spPr>
          <a:xfrm rot="18000000">
            <a:off x="616925" y="826475"/>
            <a:ext cx="258212" cy="174718"/>
          </a:xfrm>
          <a:custGeom>
            <a:avLst/>
            <a:gdLst>
              <a:gd name="connsiteX0" fmla="*/ 101541 w 261614"/>
              <a:gd name="connsiteY0" fmla="*/ 2305 h 160794"/>
              <a:gd name="connsiteX1" fmla="*/ 101540 w 261614"/>
              <a:gd name="connsiteY1" fmla="*/ 2306 h 160794"/>
              <a:gd name="connsiteX2" fmla="*/ 101540 w 261614"/>
              <a:gd name="connsiteY2" fmla="*/ 2305 h 160794"/>
              <a:gd name="connsiteX3" fmla="*/ 254856 w 261614"/>
              <a:gd name="connsiteY3" fmla="*/ 121406 h 160794"/>
              <a:gd name="connsiteX4" fmla="*/ 261614 w 261614"/>
              <a:gd name="connsiteY4" fmla="*/ 137721 h 160794"/>
              <a:gd name="connsiteX5" fmla="*/ 261613 w 261614"/>
              <a:gd name="connsiteY5" fmla="*/ 137721 h 160794"/>
              <a:gd name="connsiteX6" fmla="*/ 238540 w 261614"/>
              <a:gd name="connsiteY6" fmla="*/ 160794 h 160794"/>
              <a:gd name="connsiteX7" fmla="*/ 24796 w 261614"/>
              <a:gd name="connsiteY7" fmla="*/ 160793 h 160794"/>
              <a:gd name="connsiteX8" fmla="*/ 21762 w 261614"/>
              <a:gd name="connsiteY8" fmla="*/ 159536 h 160794"/>
              <a:gd name="connsiteX9" fmla="*/ 11539 w 261614"/>
              <a:gd name="connsiteY9" fmla="*/ 158190 h 160794"/>
              <a:gd name="connsiteX10" fmla="*/ 11540 w 261614"/>
              <a:gd name="connsiteY10" fmla="*/ 158189 h 160794"/>
              <a:gd name="connsiteX11" fmla="*/ 3095 w 261614"/>
              <a:gd name="connsiteY11" fmla="*/ 126671 h 160794"/>
              <a:gd name="connsiteX12" fmla="*/ 70022 w 261614"/>
              <a:gd name="connsiteY12" fmla="*/ 10751 h 160794"/>
              <a:gd name="connsiteX13" fmla="*/ 84033 w 261614"/>
              <a:gd name="connsiteY13" fmla="*/ 0 h 160794"/>
              <a:gd name="connsiteX14" fmla="*/ 101540 w 261614"/>
              <a:gd name="connsiteY14" fmla="*/ 2306 h 160794"/>
              <a:gd name="connsiteX15" fmla="*/ 112290 w 261614"/>
              <a:gd name="connsiteY15" fmla="*/ 16315 h 160794"/>
              <a:gd name="connsiteX16" fmla="*/ 109985 w 261614"/>
              <a:gd name="connsiteY16" fmla="*/ 33823 h 160794"/>
              <a:gd name="connsiteX17" fmla="*/ 63321 w 261614"/>
              <a:gd name="connsiteY17" fmla="*/ 114648 h 160794"/>
              <a:gd name="connsiteX18" fmla="*/ 238541 w 261614"/>
              <a:gd name="connsiteY18" fmla="*/ 114648 h 160794"/>
              <a:gd name="connsiteX19" fmla="*/ 254856 w 261614"/>
              <a:gd name="connsiteY19" fmla="*/ 121406 h 1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14" h="160794">
                <a:moveTo>
                  <a:pt x="101541" y="2305"/>
                </a:moveTo>
                <a:lnTo>
                  <a:pt x="101540" y="2306"/>
                </a:lnTo>
                <a:lnTo>
                  <a:pt x="101540" y="2305"/>
                </a:lnTo>
                <a:close/>
                <a:moveTo>
                  <a:pt x="254856" y="121406"/>
                </a:moveTo>
                <a:cubicBezTo>
                  <a:pt x="259031" y="125581"/>
                  <a:pt x="261614" y="131350"/>
                  <a:pt x="261614" y="137721"/>
                </a:cubicBezTo>
                <a:lnTo>
                  <a:pt x="261613" y="137721"/>
                </a:lnTo>
                <a:cubicBezTo>
                  <a:pt x="261613" y="150464"/>
                  <a:pt x="251283" y="160794"/>
                  <a:pt x="238540" y="160794"/>
                </a:cubicBezTo>
                <a:lnTo>
                  <a:pt x="24796" y="160793"/>
                </a:lnTo>
                <a:lnTo>
                  <a:pt x="21762" y="159536"/>
                </a:lnTo>
                <a:lnTo>
                  <a:pt x="11539" y="158190"/>
                </a:lnTo>
                <a:lnTo>
                  <a:pt x="11540" y="158189"/>
                </a:lnTo>
                <a:cubicBezTo>
                  <a:pt x="504" y="151818"/>
                  <a:pt x="-3277" y="137707"/>
                  <a:pt x="3095" y="126671"/>
                </a:cubicBezTo>
                <a:lnTo>
                  <a:pt x="70022" y="10751"/>
                </a:lnTo>
                <a:cubicBezTo>
                  <a:pt x="73208" y="5233"/>
                  <a:pt x="78329" y="1529"/>
                  <a:pt x="84033" y="0"/>
                </a:cubicBezTo>
                <a:lnTo>
                  <a:pt x="101540" y="2306"/>
                </a:lnTo>
                <a:lnTo>
                  <a:pt x="112290" y="16315"/>
                </a:lnTo>
                <a:cubicBezTo>
                  <a:pt x="113818" y="22019"/>
                  <a:pt x="113171" y="28305"/>
                  <a:pt x="109985" y="33823"/>
                </a:cubicBezTo>
                <a:lnTo>
                  <a:pt x="63321" y="114648"/>
                </a:lnTo>
                <a:lnTo>
                  <a:pt x="238541" y="114648"/>
                </a:lnTo>
                <a:cubicBezTo>
                  <a:pt x="244912" y="114648"/>
                  <a:pt x="250681" y="117231"/>
                  <a:pt x="254856" y="12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/>
            <a:endParaRPr lang="ko-KR" altLang="en-US" sz="1200" b="1" dirty="0">
              <a:solidFill>
                <a:srgbClr val="00BDD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20" y="702654"/>
            <a:ext cx="3625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u="sng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Global Village </a:t>
            </a:r>
            <a:r>
              <a:rPr lang="ko-KR" altLang="en-US" sz="1600" b="1" u="sng" dirty="0" err="1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수강확인서</a:t>
            </a:r>
            <a:r>
              <a:rPr lang="ko-KR" altLang="en-US" sz="1600" b="1" u="sng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발급 방법</a:t>
            </a:r>
            <a:endParaRPr lang="en-US" altLang="ko-KR" sz="1600" b="1" u="sng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600" b="1" u="sng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28705" y="1133217"/>
            <a:ext cx="4042078" cy="42661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1. </a:t>
            </a:r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포털 웹정보시스템 접속</a:t>
            </a:r>
            <a:endParaRPr lang="en-US" altLang="ko-KR" sz="1600" b="1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2. </a:t>
            </a:r>
            <a:r>
              <a:rPr lang="ko-KR" altLang="en-US" sz="1600" b="1" dirty="0" err="1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학사정보</a:t>
            </a: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-&gt; </a:t>
            </a:r>
            <a:r>
              <a:rPr lang="ko-KR" altLang="en-US" sz="1600" b="1" dirty="0" err="1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졸업관리</a:t>
            </a: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-&gt; </a:t>
            </a:r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자가진단시뮬레이션</a:t>
            </a:r>
            <a:endParaRPr lang="en-US" altLang="ko-KR" sz="1600" b="1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3. </a:t>
            </a:r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출력하여 </a:t>
            </a:r>
            <a:r>
              <a:rPr lang="ko-KR" altLang="en-US" sz="1600" b="1" u="sng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영역별 </a:t>
            </a:r>
            <a:r>
              <a:rPr lang="ko-KR" altLang="en-US" sz="1600" b="1" u="sng" dirty="0" err="1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이수교과목</a:t>
            </a:r>
            <a:r>
              <a:rPr lang="ko-KR" altLang="en-US" sz="1600" b="1" u="sng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 현황 페이지만 제출</a:t>
            </a:r>
            <a:endParaRPr lang="en-US" altLang="ko-KR" sz="1600" b="1" u="sng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+mj-lt"/>
                <a:ea typeface="나눔바른고딕" panose="020B0603020101020101" pitchFamily="50" charset="-127"/>
                <a:cs typeface="Helvetica"/>
              </a:rPr>
              <a:t>  </a:t>
            </a:r>
            <a:r>
              <a:rPr lang="en-US" altLang="ko-KR" sz="1200" b="1" dirty="0">
                <a:latin typeface="+mj-lt"/>
                <a:ea typeface="맑은 고딕" panose="020B0503020000020004" pitchFamily="50" charset="-127"/>
                <a:cs typeface="Helvetica"/>
              </a:rPr>
              <a:t>※ </a:t>
            </a:r>
            <a:r>
              <a:rPr lang="ko-KR" altLang="en-US" sz="12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해당 수강 내역에 밑줄 표시하여 제출 바랍니다</a:t>
            </a:r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.</a:t>
            </a:r>
            <a:r>
              <a:rPr lang="ko-KR" altLang="en-US" sz="12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  </a:t>
            </a:r>
            <a:endParaRPr lang="en-US" altLang="ko-KR" sz="1200" b="1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Yoon 윤고딕 530_TT" panose="02090603020101020101" pitchFamily="18" charset="-127"/>
                <a:ea typeface="Yoon 윤고딕 530_TT" panose="02090603020101020101" pitchFamily="18" charset="-127"/>
                <a:cs typeface="Helvetica"/>
              </a:rPr>
              <a:t>&lt;Global Village </a:t>
            </a:r>
            <a:r>
              <a:rPr lang="ko-KR" altLang="en-US" sz="1400" dirty="0">
                <a:latin typeface="Yoon 윤고딕 530_TT" panose="02090603020101020101" pitchFamily="18" charset="-127"/>
                <a:ea typeface="Yoon 윤고딕 530_TT" panose="02090603020101020101" pitchFamily="18" charset="-127"/>
                <a:cs typeface="Helvetica"/>
              </a:rPr>
              <a:t>안내</a:t>
            </a:r>
            <a:r>
              <a:rPr lang="en-US" altLang="ko-KR" sz="1400" dirty="0">
                <a:latin typeface="Yoon 윤고딕 530_TT" panose="02090603020101020101" pitchFamily="18" charset="-127"/>
                <a:ea typeface="Yoon 윤고딕 530_TT" panose="02090603020101020101" pitchFamily="18" charset="-127"/>
                <a:cs typeface="Helvetica"/>
              </a:rPr>
              <a:t>&gt; http://www.dankook.ac.kr/web/kor/global-village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8006085" y="662294"/>
            <a:ext cx="3446163" cy="59918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7CC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endParaRPr lang="ko-KR" altLang="en-US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06085" y="716534"/>
            <a:ext cx="3446163" cy="696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16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&lt;FAQ&gt;</a:t>
            </a:r>
          </a:p>
          <a:p>
            <a:pPr lvl="0">
              <a:lnSpc>
                <a:spcPct val="150000"/>
              </a:lnSpc>
            </a:pPr>
            <a:r>
              <a:rPr lang="en-US" altLang="ko-KR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Q1. </a:t>
            </a:r>
            <a:r>
              <a:rPr lang="ko-KR" altLang="en-US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어학교육 </a:t>
            </a:r>
            <a:r>
              <a:rPr lang="ko-KR" altLang="en-US" sz="1200" b="1" dirty="0" err="1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수강내역은</a:t>
            </a:r>
            <a:r>
              <a:rPr lang="ko-KR" altLang="en-US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어떤 것들이 있나요</a:t>
            </a:r>
            <a:r>
              <a:rPr lang="en-US" altLang="ko-KR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A: </a:t>
            </a:r>
            <a:r>
              <a:rPr lang="ko-KR" altLang="en-US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어학교육은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국제처에서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시행하는 </a:t>
            </a:r>
            <a:r>
              <a:rPr lang="ko-KR" altLang="en-US" sz="1200" b="1" u="sng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국제계절학기의 </a:t>
            </a:r>
            <a:r>
              <a:rPr lang="en-US" altLang="ko-KR" sz="1200" b="1" u="sng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Global Village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와 </a:t>
            </a:r>
            <a:r>
              <a:rPr lang="ko-KR" altLang="en-US" sz="1200" b="1" u="sng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원어민튜터링</a:t>
            </a:r>
            <a:r>
              <a:rPr lang="ko-KR" altLang="en-US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인정합니다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수강언어는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상관없습니다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Q2. </a:t>
            </a:r>
            <a:r>
              <a:rPr lang="ko-KR" altLang="en-US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이번 학기에</a:t>
            </a:r>
            <a:r>
              <a:rPr lang="en-US" altLang="ko-KR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(2019-2</a:t>
            </a:r>
            <a:r>
              <a:rPr lang="ko-KR" altLang="en-US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학기</a:t>
            </a:r>
            <a:r>
              <a:rPr lang="en-US" altLang="ko-KR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r>
              <a:rPr lang="ko-KR" altLang="en-US" sz="1200" b="1" dirty="0" err="1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원어민튜터링을</a:t>
            </a:r>
            <a:r>
              <a:rPr lang="ko-KR" altLang="en-US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수강 중인데</a:t>
            </a:r>
            <a:r>
              <a:rPr lang="en-US" altLang="ko-KR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이번 교비어학연수 지원 시 어학교육수강내역에 반영될 수 있나요</a:t>
            </a:r>
            <a:r>
              <a:rPr lang="en-US" altLang="ko-KR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 A: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아니요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. 2019-1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학기까지 이수 완료한 </a:t>
            </a:r>
            <a:r>
              <a:rPr lang="ko-KR" altLang="en-US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원어민튜터링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 </a:t>
            </a:r>
            <a:r>
              <a:rPr lang="ko-KR" altLang="en-US" sz="1200" dirty="0" err="1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수강내역만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 인정합니다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Q3. </a:t>
            </a:r>
            <a:r>
              <a:rPr lang="ko-KR" altLang="en-US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토익스파르타 등의 교내에서 진행한 타 </a:t>
            </a:r>
            <a:r>
              <a:rPr lang="ko-KR" altLang="en-US" sz="1200" b="1" dirty="0" err="1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어학교육은</a:t>
            </a:r>
            <a:r>
              <a:rPr lang="ko-KR" altLang="en-US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인정이 안 되나요</a:t>
            </a:r>
            <a:r>
              <a:rPr lang="en-US" altLang="ko-KR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A: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인정 되지 않습니다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Q4. </a:t>
            </a:r>
            <a:r>
              <a:rPr lang="ko-KR" altLang="en-US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학기 중에 수강한 </a:t>
            </a:r>
            <a:r>
              <a:rPr lang="ko-KR" altLang="en-US" sz="1200" b="1" dirty="0" err="1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원어강의는</a:t>
            </a:r>
            <a:r>
              <a:rPr lang="ko-KR" altLang="en-US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인정이 되지 않나요</a:t>
            </a:r>
            <a:r>
              <a:rPr lang="en-US" altLang="ko-KR" sz="12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A: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학기 중이나 계절 학기에 정규 교과목으로 개설되는 전공원어강의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교양원어강의는 인정되지 않습니다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en-US" altLang="ko-KR" sz="1200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0">
              <a:lnSpc>
                <a:spcPct val="150000"/>
              </a:lnSpc>
            </a:pPr>
            <a:endParaRPr lang="ko-KR" altLang="en-US" sz="12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ko-KR" altLang="en-US" sz="1600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56" y="2271596"/>
            <a:ext cx="3054302" cy="4319998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cxnSp>
        <p:nvCxnSpPr>
          <p:cNvPr id="19" name="직선 화살표 연결선 18"/>
          <p:cNvCxnSpPr/>
          <p:nvPr/>
        </p:nvCxnSpPr>
        <p:spPr>
          <a:xfrm flipH="1" flipV="1">
            <a:off x="4789575" y="5064206"/>
            <a:ext cx="212536" cy="3637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/>
          <p:cNvSpPr/>
          <p:nvPr/>
        </p:nvSpPr>
        <p:spPr>
          <a:xfrm>
            <a:off x="4895843" y="5367864"/>
            <a:ext cx="897104" cy="812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b="1" kern="120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141" y="4500326"/>
            <a:ext cx="2080260" cy="52120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4" name="직사각형 23"/>
          <p:cNvSpPr/>
          <p:nvPr/>
        </p:nvSpPr>
        <p:spPr>
          <a:xfrm>
            <a:off x="4804778" y="1901819"/>
            <a:ext cx="2938480" cy="352426"/>
          </a:xfrm>
          <a:prstGeom prst="rect">
            <a:avLst/>
          </a:prstGeom>
          <a:ln w="19050"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u="sng" dirty="0">
                <a:solidFill>
                  <a:srgbClr val="FF0000"/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  <a:cs typeface="Helvetica"/>
              </a:rPr>
              <a:t>Global Village </a:t>
            </a:r>
            <a:r>
              <a:rPr lang="ko-KR" altLang="en-US" sz="1400" u="sng" dirty="0" err="1">
                <a:solidFill>
                  <a:srgbClr val="FF0000"/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  <a:cs typeface="Helvetica"/>
              </a:rPr>
              <a:t>수강확인서</a:t>
            </a:r>
            <a:r>
              <a:rPr lang="ko-KR" altLang="en-US" sz="1400" u="sng" dirty="0">
                <a:solidFill>
                  <a:srgbClr val="FF0000"/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  <a:cs typeface="Helvetica"/>
              </a:rPr>
              <a:t> 제출 양식</a:t>
            </a:r>
            <a:endParaRPr lang="en-US" altLang="ko-KR" sz="1400" u="sng" dirty="0">
              <a:solidFill>
                <a:srgbClr val="FF0000"/>
              </a:solidFill>
              <a:latin typeface="Yoon 윤고딕 530_TT" panose="02090603020101020101" pitchFamily="18" charset="-127"/>
              <a:ea typeface="Yoon 윤고딕 530_TT" panose="02090603020101020101" pitchFamily="18" charset="-127"/>
              <a:cs typeface="Helvetica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614942" y="4829047"/>
            <a:ext cx="1509495" cy="89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10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385121" y="187972"/>
            <a:ext cx="11458011" cy="37153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제출서류</a:t>
            </a:r>
            <a:r>
              <a:rPr lang="en-US" altLang="ko-KR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-</a:t>
            </a:r>
            <a:r>
              <a:rPr lang="ko-KR" altLang="en-US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교내어학교육 </a:t>
            </a:r>
            <a:endParaRPr lang="en-US" altLang="ko-KR" sz="2000" b="1" dirty="0">
              <a:solidFill>
                <a:prstClr val="white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  <a:cs typeface="Aharoni" panose="02010803020104030203" pitchFamily="2" charset="-79"/>
            </a:endParaRPr>
          </a:p>
        </p:txBody>
      </p:sp>
      <p:sp>
        <p:nvSpPr>
          <p:cNvPr id="15" name="양쪽 모서리가 둥근 사각형 14"/>
          <p:cNvSpPr/>
          <p:nvPr/>
        </p:nvSpPr>
        <p:spPr>
          <a:xfrm>
            <a:off x="385121" y="577851"/>
            <a:ext cx="11458011" cy="616077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Yoon 윤고딕 530_TT" panose="02090603020101020101" pitchFamily="18" charset="-127"/>
                <a:ea typeface="Yoon 윤고딕 530_TT" panose="02090603020101020101" pitchFamily="18" charset="-127"/>
                <a:cs typeface="Helvetica"/>
              </a:rPr>
              <a:t>1. </a:t>
            </a:r>
            <a:r>
              <a:rPr lang="ko-KR" altLang="en-US" dirty="0">
                <a:latin typeface="Yoon 윤고딕 530_TT" panose="02090603020101020101" pitchFamily="18" charset="-127"/>
                <a:ea typeface="Yoon 윤고딕 530_TT" panose="02090603020101020101" pitchFamily="18" charset="-127"/>
                <a:cs typeface="Helvetica"/>
              </a:rPr>
              <a:t>본교 홈페이지의 증명서 발급 페이지 접속</a:t>
            </a:r>
            <a:endParaRPr lang="en-US" altLang="ko-KR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Yoon 윤고딕 530_TT" panose="02090603020101020101" pitchFamily="18" charset="-127"/>
                <a:ea typeface="Yoon 윤고딕 530_TT" panose="02090603020101020101" pitchFamily="18" charset="-127"/>
                <a:cs typeface="Helvetica"/>
              </a:rPr>
              <a:t>    (http://www.dankook.ac.kr/web/kor/-468)</a:t>
            </a:r>
          </a:p>
        </p:txBody>
      </p:sp>
      <p:sp>
        <p:nvSpPr>
          <p:cNvPr id="12" name="자유형 11">
            <a:extLst>
              <a:ext uri="{FF2B5EF4-FFF2-40B4-BE49-F238E27FC236}">
                <a16:creationId xmlns:a16="http://schemas.microsoft.com/office/drawing/2014/main" id="{0D8E9706-5D2C-49EE-AF67-D3527E3BC152}"/>
              </a:ext>
            </a:extLst>
          </p:cNvPr>
          <p:cNvSpPr/>
          <p:nvPr/>
        </p:nvSpPr>
        <p:spPr>
          <a:xfrm rot="18000000">
            <a:off x="613390" y="756787"/>
            <a:ext cx="308619" cy="195655"/>
          </a:xfrm>
          <a:custGeom>
            <a:avLst/>
            <a:gdLst>
              <a:gd name="connsiteX0" fmla="*/ 101541 w 261614"/>
              <a:gd name="connsiteY0" fmla="*/ 2305 h 160794"/>
              <a:gd name="connsiteX1" fmla="*/ 101540 w 261614"/>
              <a:gd name="connsiteY1" fmla="*/ 2306 h 160794"/>
              <a:gd name="connsiteX2" fmla="*/ 101540 w 261614"/>
              <a:gd name="connsiteY2" fmla="*/ 2305 h 160794"/>
              <a:gd name="connsiteX3" fmla="*/ 254856 w 261614"/>
              <a:gd name="connsiteY3" fmla="*/ 121406 h 160794"/>
              <a:gd name="connsiteX4" fmla="*/ 261614 w 261614"/>
              <a:gd name="connsiteY4" fmla="*/ 137721 h 160794"/>
              <a:gd name="connsiteX5" fmla="*/ 261613 w 261614"/>
              <a:gd name="connsiteY5" fmla="*/ 137721 h 160794"/>
              <a:gd name="connsiteX6" fmla="*/ 238540 w 261614"/>
              <a:gd name="connsiteY6" fmla="*/ 160794 h 160794"/>
              <a:gd name="connsiteX7" fmla="*/ 24796 w 261614"/>
              <a:gd name="connsiteY7" fmla="*/ 160793 h 160794"/>
              <a:gd name="connsiteX8" fmla="*/ 21762 w 261614"/>
              <a:gd name="connsiteY8" fmla="*/ 159536 h 160794"/>
              <a:gd name="connsiteX9" fmla="*/ 11539 w 261614"/>
              <a:gd name="connsiteY9" fmla="*/ 158190 h 160794"/>
              <a:gd name="connsiteX10" fmla="*/ 11540 w 261614"/>
              <a:gd name="connsiteY10" fmla="*/ 158189 h 160794"/>
              <a:gd name="connsiteX11" fmla="*/ 3095 w 261614"/>
              <a:gd name="connsiteY11" fmla="*/ 126671 h 160794"/>
              <a:gd name="connsiteX12" fmla="*/ 70022 w 261614"/>
              <a:gd name="connsiteY12" fmla="*/ 10751 h 160794"/>
              <a:gd name="connsiteX13" fmla="*/ 84033 w 261614"/>
              <a:gd name="connsiteY13" fmla="*/ 0 h 160794"/>
              <a:gd name="connsiteX14" fmla="*/ 101540 w 261614"/>
              <a:gd name="connsiteY14" fmla="*/ 2306 h 160794"/>
              <a:gd name="connsiteX15" fmla="*/ 112290 w 261614"/>
              <a:gd name="connsiteY15" fmla="*/ 16315 h 160794"/>
              <a:gd name="connsiteX16" fmla="*/ 109985 w 261614"/>
              <a:gd name="connsiteY16" fmla="*/ 33823 h 160794"/>
              <a:gd name="connsiteX17" fmla="*/ 63321 w 261614"/>
              <a:gd name="connsiteY17" fmla="*/ 114648 h 160794"/>
              <a:gd name="connsiteX18" fmla="*/ 238541 w 261614"/>
              <a:gd name="connsiteY18" fmla="*/ 114648 h 160794"/>
              <a:gd name="connsiteX19" fmla="*/ 254856 w 261614"/>
              <a:gd name="connsiteY19" fmla="*/ 121406 h 1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14" h="160794">
                <a:moveTo>
                  <a:pt x="101541" y="2305"/>
                </a:moveTo>
                <a:lnTo>
                  <a:pt x="101540" y="2306"/>
                </a:lnTo>
                <a:lnTo>
                  <a:pt x="101540" y="2305"/>
                </a:lnTo>
                <a:close/>
                <a:moveTo>
                  <a:pt x="254856" y="121406"/>
                </a:moveTo>
                <a:cubicBezTo>
                  <a:pt x="259031" y="125581"/>
                  <a:pt x="261614" y="131350"/>
                  <a:pt x="261614" y="137721"/>
                </a:cubicBezTo>
                <a:lnTo>
                  <a:pt x="261613" y="137721"/>
                </a:lnTo>
                <a:cubicBezTo>
                  <a:pt x="261613" y="150464"/>
                  <a:pt x="251283" y="160794"/>
                  <a:pt x="238540" y="160794"/>
                </a:cubicBezTo>
                <a:lnTo>
                  <a:pt x="24796" y="160793"/>
                </a:lnTo>
                <a:lnTo>
                  <a:pt x="21762" y="159536"/>
                </a:lnTo>
                <a:lnTo>
                  <a:pt x="11539" y="158190"/>
                </a:lnTo>
                <a:lnTo>
                  <a:pt x="11540" y="158189"/>
                </a:lnTo>
                <a:cubicBezTo>
                  <a:pt x="504" y="151818"/>
                  <a:pt x="-3277" y="137707"/>
                  <a:pt x="3095" y="126671"/>
                </a:cubicBezTo>
                <a:lnTo>
                  <a:pt x="70022" y="10751"/>
                </a:lnTo>
                <a:cubicBezTo>
                  <a:pt x="73208" y="5233"/>
                  <a:pt x="78329" y="1529"/>
                  <a:pt x="84033" y="0"/>
                </a:cubicBezTo>
                <a:lnTo>
                  <a:pt x="101540" y="2306"/>
                </a:lnTo>
                <a:lnTo>
                  <a:pt x="112290" y="16315"/>
                </a:lnTo>
                <a:cubicBezTo>
                  <a:pt x="113818" y="22019"/>
                  <a:pt x="113171" y="28305"/>
                  <a:pt x="109985" y="33823"/>
                </a:cubicBezTo>
                <a:lnTo>
                  <a:pt x="63321" y="114648"/>
                </a:lnTo>
                <a:lnTo>
                  <a:pt x="238541" y="114648"/>
                </a:lnTo>
                <a:cubicBezTo>
                  <a:pt x="244912" y="114648"/>
                  <a:pt x="250681" y="117231"/>
                  <a:pt x="254856" y="12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/>
            <a:endParaRPr lang="ko-KR" altLang="en-US" sz="1200" b="1" dirty="0">
              <a:solidFill>
                <a:srgbClr val="00BDD5"/>
              </a:solidFill>
            </a:endParaRPr>
          </a:p>
        </p:txBody>
      </p:sp>
      <p:sp>
        <p:nvSpPr>
          <p:cNvPr id="18" name="자유형 17">
            <a:extLst>
              <a:ext uri="{FF2B5EF4-FFF2-40B4-BE49-F238E27FC236}">
                <a16:creationId xmlns:a16="http://schemas.microsoft.com/office/drawing/2014/main" id="{0D8E9706-5D2C-49EE-AF67-D3527E3BC152}"/>
              </a:ext>
            </a:extLst>
          </p:cNvPr>
          <p:cNvSpPr/>
          <p:nvPr/>
        </p:nvSpPr>
        <p:spPr>
          <a:xfrm rot="18000000">
            <a:off x="616925" y="826475"/>
            <a:ext cx="258212" cy="174718"/>
          </a:xfrm>
          <a:custGeom>
            <a:avLst/>
            <a:gdLst>
              <a:gd name="connsiteX0" fmla="*/ 101541 w 261614"/>
              <a:gd name="connsiteY0" fmla="*/ 2305 h 160794"/>
              <a:gd name="connsiteX1" fmla="*/ 101540 w 261614"/>
              <a:gd name="connsiteY1" fmla="*/ 2306 h 160794"/>
              <a:gd name="connsiteX2" fmla="*/ 101540 w 261614"/>
              <a:gd name="connsiteY2" fmla="*/ 2305 h 160794"/>
              <a:gd name="connsiteX3" fmla="*/ 254856 w 261614"/>
              <a:gd name="connsiteY3" fmla="*/ 121406 h 160794"/>
              <a:gd name="connsiteX4" fmla="*/ 261614 w 261614"/>
              <a:gd name="connsiteY4" fmla="*/ 137721 h 160794"/>
              <a:gd name="connsiteX5" fmla="*/ 261613 w 261614"/>
              <a:gd name="connsiteY5" fmla="*/ 137721 h 160794"/>
              <a:gd name="connsiteX6" fmla="*/ 238540 w 261614"/>
              <a:gd name="connsiteY6" fmla="*/ 160794 h 160794"/>
              <a:gd name="connsiteX7" fmla="*/ 24796 w 261614"/>
              <a:gd name="connsiteY7" fmla="*/ 160793 h 160794"/>
              <a:gd name="connsiteX8" fmla="*/ 21762 w 261614"/>
              <a:gd name="connsiteY8" fmla="*/ 159536 h 160794"/>
              <a:gd name="connsiteX9" fmla="*/ 11539 w 261614"/>
              <a:gd name="connsiteY9" fmla="*/ 158190 h 160794"/>
              <a:gd name="connsiteX10" fmla="*/ 11540 w 261614"/>
              <a:gd name="connsiteY10" fmla="*/ 158189 h 160794"/>
              <a:gd name="connsiteX11" fmla="*/ 3095 w 261614"/>
              <a:gd name="connsiteY11" fmla="*/ 126671 h 160794"/>
              <a:gd name="connsiteX12" fmla="*/ 70022 w 261614"/>
              <a:gd name="connsiteY12" fmla="*/ 10751 h 160794"/>
              <a:gd name="connsiteX13" fmla="*/ 84033 w 261614"/>
              <a:gd name="connsiteY13" fmla="*/ 0 h 160794"/>
              <a:gd name="connsiteX14" fmla="*/ 101540 w 261614"/>
              <a:gd name="connsiteY14" fmla="*/ 2306 h 160794"/>
              <a:gd name="connsiteX15" fmla="*/ 112290 w 261614"/>
              <a:gd name="connsiteY15" fmla="*/ 16315 h 160794"/>
              <a:gd name="connsiteX16" fmla="*/ 109985 w 261614"/>
              <a:gd name="connsiteY16" fmla="*/ 33823 h 160794"/>
              <a:gd name="connsiteX17" fmla="*/ 63321 w 261614"/>
              <a:gd name="connsiteY17" fmla="*/ 114648 h 160794"/>
              <a:gd name="connsiteX18" fmla="*/ 238541 w 261614"/>
              <a:gd name="connsiteY18" fmla="*/ 114648 h 160794"/>
              <a:gd name="connsiteX19" fmla="*/ 254856 w 261614"/>
              <a:gd name="connsiteY19" fmla="*/ 121406 h 1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14" h="160794">
                <a:moveTo>
                  <a:pt x="101541" y="2305"/>
                </a:moveTo>
                <a:lnTo>
                  <a:pt x="101540" y="2306"/>
                </a:lnTo>
                <a:lnTo>
                  <a:pt x="101540" y="2305"/>
                </a:lnTo>
                <a:close/>
                <a:moveTo>
                  <a:pt x="254856" y="121406"/>
                </a:moveTo>
                <a:cubicBezTo>
                  <a:pt x="259031" y="125581"/>
                  <a:pt x="261614" y="131350"/>
                  <a:pt x="261614" y="137721"/>
                </a:cubicBezTo>
                <a:lnTo>
                  <a:pt x="261613" y="137721"/>
                </a:lnTo>
                <a:cubicBezTo>
                  <a:pt x="261613" y="150464"/>
                  <a:pt x="251283" y="160794"/>
                  <a:pt x="238540" y="160794"/>
                </a:cubicBezTo>
                <a:lnTo>
                  <a:pt x="24796" y="160793"/>
                </a:lnTo>
                <a:lnTo>
                  <a:pt x="21762" y="159536"/>
                </a:lnTo>
                <a:lnTo>
                  <a:pt x="11539" y="158190"/>
                </a:lnTo>
                <a:lnTo>
                  <a:pt x="11540" y="158189"/>
                </a:lnTo>
                <a:cubicBezTo>
                  <a:pt x="504" y="151818"/>
                  <a:pt x="-3277" y="137707"/>
                  <a:pt x="3095" y="126671"/>
                </a:cubicBezTo>
                <a:lnTo>
                  <a:pt x="70022" y="10751"/>
                </a:lnTo>
                <a:cubicBezTo>
                  <a:pt x="73208" y="5233"/>
                  <a:pt x="78329" y="1529"/>
                  <a:pt x="84033" y="0"/>
                </a:cubicBezTo>
                <a:lnTo>
                  <a:pt x="101540" y="2306"/>
                </a:lnTo>
                <a:lnTo>
                  <a:pt x="112290" y="16315"/>
                </a:lnTo>
                <a:cubicBezTo>
                  <a:pt x="113818" y="22019"/>
                  <a:pt x="113171" y="28305"/>
                  <a:pt x="109985" y="33823"/>
                </a:cubicBezTo>
                <a:lnTo>
                  <a:pt x="63321" y="114648"/>
                </a:lnTo>
                <a:lnTo>
                  <a:pt x="238541" y="114648"/>
                </a:lnTo>
                <a:cubicBezTo>
                  <a:pt x="244912" y="114648"/>
                  <a:pt x="250681" y="117231"/>
                  <a:pt x="254856" y="12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/>
            <a:endParaRPr lang="ko-KR" altLang="en-US" sz="1200" b="1" dirty="0">
              <a:solidFill>
                <a:srgbClr val="00BDD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20" y="702654"/>
            <a:ext cx="3625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u="sng" dirty="0" err="1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원어민튜터링</a:t>
            </a:r>
            <a:r>
              <a:rPr lang="ko-KR" altLang="en-US" sz="1600" b="1" u="sng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b="1" u="sng" dirty="0" err="1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수강확인서</a:t>
            </a:r>
            <a:r>
              <a:rPr lang="ko-KR" altLang="en-US" sz="1600" b="1" u="sng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발급 방법</a:t>
            </a:r>
            <a:endParaRPr lang="en-US" altLang="ko-KR" sz="1600" b="1" u="sng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600" b="1" u="sng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94144" y="1125014"/>
            <a:ext cx="11116786" cy="42661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1. 2018</a:t>
            </a:r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년 </a:t>
            </a: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2</a:t>
            </a:r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학기 이전 </a:t>
            </a: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: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 </a:t>
            </a: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국제처에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 방문하여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“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서류제출양식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”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제출 시 </a:t>
            </a: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국제처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 담당자에게 수강 내역 확인 요청  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2. 2018</a:t>
            </a:r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년 </a:t>
            </a: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2</a:t>
            </a:r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학기 이후 </a:t>
            </a: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: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포털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-</a:t>
            </a: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웹정보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(</a:t>
            </a: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학사서비스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)-</a:t>
            </a: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영웅스토리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-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비교과프로그램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-</a:t>
            </a: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그룹비교과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-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나의 그룹비교과내역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-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수료증 출력하여 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“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서류제출양식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”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과 함께 제출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400" b="1" u="sng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*</a:t>
            </a:r>
            <a:r>
              <a:rPr lang="ko-KR" altLang="en-US" sz="1400" b="1" u="sng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서류제출양식 파일은 </a:t>
            </a:r>
            <a:r>
              <a:rPr lang="ko-KR" altLang="en-US" sz="1400" b="1" u="sng" dirty="0" err="1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학사〮국제공지</a:t>
            </a:r>
            <a:r>
              <a:rPr lang="ko-KR" altLang="en-US" sz="1400" b="1" u="sng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 선발 안내 공고문에 첨부되어 있습니다</a:t>
            </a:r>
            <a:r>
              <a:rPr lang="en-US" altLang="ko-KR" sz="1400" b="1" u="sng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94144" y="3588587"/>
            <a:ext cx="81231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&lt;</a:t>
            </a:r>
            <a:r>
              <a:rPr lang="ko-KR" altLang="en-US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원어민튜터링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안내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 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-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포털 학사국제공지의 공지사항 확인</a:t>
            </a:r>
            <a:endParaRPr lang="en-US" altLang="ko-KR" sz="1400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 ※ 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글로벌교육팀에서 시행하는 </a:t>
            </a:r>
            <a:r>
              <a:rPr lang="ko-KR" altLang="en-US" sz="1400" u="sng" dirty="0" err="1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전공튜터링</a:t>
            </a:r>
            <a:r>
              <a:rPr lang="ko-KR" altLang="en-US" sz="1400" dirty="0" err="1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과는</a:t>
            </a:r>
            <a:r>
              <a: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 다른 프로그램이니 착오 없으시기 바랍니다</a:t>
            </a:r>
            <a:r>
              <a:rPr lang="en-US" altLang="ko-KR" sz="1400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361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4" name="양쪽 모서리가 둥근 사각형 13"/>
          <p:cNvSpPr/>
          <p:nvPr/>
        </p:nvSpPr>
        <p:spPr>
          <a:xfrm>
            <a:off x="385121" y="187972"/>
            <a:ext cx="11458011" cy="371538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제출서류</a:t>
            </a:r>
            <a:r>
              <a:rPr lang="en-US" altLang="ko-KR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-</a:t>
            </a:r>
            <a:r>
              <a:rPr lang="ko-KR" altLang="en-US" sz="2000" b="1" dirty="0">
                <a:solidFill>
                  <a:prstClr val="whit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  <a:cs typeface="Aharoni" panose="02010803020104030203" pitchFamily="2" charset="-79"/>
              </a:rPr>
              <a:t>학교공헌활동 </a:t>
            </a:r>
            <a:endParaRPr lang="en-US" altLang="ko-KR" sz="2000" b="1" dirty="0">
              <a:solidFill>
                <a:prstClr val="white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  <a:cs typeface="Aharoni" panose="02010803020104030203" pitchFamily="2" charset="-79"/>
            </a:endParaRPr>
          </a:p>
        </p:txBody>
      </p:sp>
      <p:sp>
        <p:nvSpPr>
          <p:cNvPr id="15" name="양쪽 모서리가 둥근 사각형 14"/>
          <p:cNvSpPr/>
          <p:nvPr/>
        </p:nvSpPr>
        <p:spPr>
          <a:xfrm>
            <a:off x="385121" y="577851"/>
            <a:ext cx="11458011" cy="6160779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Yoon 윤고딕 530_TT" panose="02090603020101020101" pitchFamily="18" charset="-127"/>
                <a:ea typeface="Yoon 윤고딕 530_TT" panose="02090603020101020101" pitchFamily="18" charset="-127"/>
                <a:cs typeface="Helvetica"/>
              </a:rPr>
              <a:t>1. </a:t>
            </a:r>
            <a:r>
              <a:rPr lang="ko-KR" altLang="en-US" dirty="0">
                <a:latin typeface="Yoon 윤고딕 530_TT" panose="02090603020101020101" pitchFamily="18" charset="-127"/>
                <a:ea typeface="Yoon 윤고딕 530_TT" panose="02090603020101020101" pitchFamily="18" charset="-127"/>
                <a:cs typeface="Helvetica"/>
              </a:rPr>
              <a:t>본교 홈페이지의 증명서 발급 페이지 접속</a:t>
            </a:r>
            <a:endParaRPr lang="en-US" altLang="ko-KR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Yoon 윤고딕 530_TT" panose="02090603020101020101" pitchFamily="18" charset="-127"/>
                <a:ea typeface="Yoon 윤고딕 530_TT" panose="02090603020101020101" pitchFamily="18" charset="-127"/>
                <a:cs typeface="Helvetica"/>
              </a:rPr>
              <a:t>    (http://www.dankook.ac.kr/web/kor/-468)</a:t>
            </a:r>
          </a:p>
        </p:txBody>
      </p:sp>
      <p:sp>
        <p:nvSpPr>
          <p:cNvPr id="12" name="자유형 11">
            <a:extLst>
              <a:ext uri="{FF2B5EF4-FFF2-40B4-BE49-F238E27FC236}">
                <a16:creationId xmlns:a16="http://schemas.microsoft.com/office/drawing/2014/main" id="{0D8E9706-5D2C-49EE-AF67-D3527E3BC152}"/>
              </a:ext>
            </a:extLst>
          </p:cNvPr>
          <p:cNvSpPr/>
          <p:nvPr/>
        </p:nvSpPr>
        <p:spPr>
          <a:xfrm rot="18000000">
            <a:off x="613390" y="756787"/>
            <a:ext cx="308619" cy="195655"/>
          </a:xfrm>
          <a:custGeom>
            <a:avLst/>
            <a:gdLst>
              <a:gd name="connsiteX0" fmla="*/ 101541 w 261614"/>
              <a:gd name="connsiteY0" fmla="*/ 2305 h 160794"/>
              <a:gd name="connsiteX1" fmla="*/ 101540 w 261614"/>
              <a:gd name="connsiteY1" fmla="*/ 2306 h 160794"/>
              <a:gd name="connsiteX2" fmla="*/ 101540 w 261614"/>
              <a:gd name="connsiteY2" fmla="*/ 2305 h 160794"/>
              <a:gd name="connsiteX3" fmla="*/ 254856 w 261614"/>
              <a:gd name="connsiteY3" fmla="*/ 121406 h 160794"/>
              <a:gd name="connsiteX4" fmla="*/ 261614 w 261614"/>
              <a:gd name="connsiteY4" fmla="*/ 137721 h 160794"/>
              <a:gd name="connsiteX5" fmla="*/ 261613 w 261614"/>
              <a:gd name="connsiteY5" fmla="*/ 137721 h 160794"/>
              <a:gd name="connsiteX6" fmla="*/ 238540 w 261614"/>
              <a:gd name="connsiteY6" fmla="*/ 160794 h 160794"/>
              <a:gd name="connsiteX7" fmla="*/ 24796 w 261614"/>
              <a:gd name="connsiteY7" fmla="*/ 160793 h 160794"/>
              <a:gd name="connsiteX8" fmla="*/ 21762 w 261614"/>
              <a:gd name="connsiteY8" fmla="*/ 159536 h 160794"/>
              <a:gd name="connsiteX9" fmla="*/ 11539 w 261614"/>
              <a:gd name="connsiteY9" fmla="*/ 158190 h 160794"/>
              <a:gd name="connsiteX10" fmla="*/ 11540 w 261614"/>
              <a:gd name="connsiteY10" fmla="*/ 158189 h 160794"/>
              <a:gd name="connsiteX11" fmla="*/ 3095 w 261614"/>
              <a:gd name="connsiteY11" fmla="*/ 126671 h 160794"/>
              <a:gd name="connsiteX12" fmla="*/ 70022 w 261614"/>
              <a:gd name="connsiteY12" fmla="*/ 10751 h 160794"/>
              <a:gd name="connsiteX13" fmla="*/ 84033 w 261614"/>
              <a:gd name="connsiteY13" fmla="*/ 0 h 160794"/>
              <a:gd name="connsiteX14" fmla="*/ 101540 w 261614"/>
              <a:gd name="connsiteY14" fmla="*/ 2306 h 160794"/>
              <a:gd name="connsiteX15" fmla="*/ 112290 w 261614"/>
              <a:gd name="connsiteY15" fmla="*/ 16315 h 160794"/>
              <a:gd name="connsiteX16" fmla="*/ 109985 w 261614"/>
              <a:gd name="connsiteY16" fmla="*/ 33823 h 160794"/>
              <a:gd name="connsiteX17" fmla="*/ 63321 w 261614"/>
              <a:gd name="connsiteY17" fmla="*/ 114648 h 160794"/>
              <a:gd name="connsiteX18" fmla="*/ 238541 w 261614"/>
              <a:gd name="connsiteY18" fmla="*/ 114648 h 160794"/>
              <a:gd name="connsiteX19" fmla="*/ 254856 w 261614"/>
              <a:gd name="connsiteY19" fmla="*/ 121406 h 1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14" h="160794">
                <a:moveTo>
                  <a:pt x="101541" y="2305"/>
                </a:moveTo>
                <a:lnTo>
                  <a:pt x="101540" y="2306"/>
                </a:lnTo>
                <a:lnTo>
                  <a:pt x="101540" y="2305"/>
                </a:lnTo>
                <a:close/>
                <a:moveTo>
                  <a:pt x="254856" y="121406"/>
                </a:moveTo>
                <a:cubicBezTo>
                  <a:pt x="259031" y="125581"/>
                  <a:pt x="261614" y="131350"/>
                  <a:pt x="261614" y="137721"/>
                </a:cubicBezTo>
                <a:lnTo>
                  <a:pt x="261613" y="137721"/>
                </a:lnTo>
                <a:cubicBezTo>
                  <a:pt x="261613" y="150464"/>
                  <a:pt x="251283" y="160794"/>
                  <a:pt x="238540" y="160794"/>
                </a:cubicBezTo>
                <a:lnTo>
                  <a:pt x="24796" y="160793"/>
                </a:lnTo>
                <a:lnTo>
                  <a:pt x="21762" y="159536"/>
                </a:lnTo>
                <a:lnTo>
                  <a:pt x="11539" y="158190"/>
                </a:lnTo>
                <a:lnTo>
                  <a:pt x="11540" y="158189"/>
                </a:lnTo>
                <a:cubicBezTo>
                  <a:pt x="504" y="151818"/>
                  <a:pt x="-3277" y="137707"/>
                  <a:pt x="3095" y="126671"/>
                </a:cubicBezTo>
                <a:lnTo>
                  <a:pt x="70022" y="10751"/>
                </a:lnTo>
                <a:cubicBezTo>
                  <a:pt x="73208" y="5233"/>
                  <a:pt x="78329" y="1529"/>
                  <a:pt x="84033" y="0"/>
                </a:cubicBezTo>
                <a:lnTo>
                  <a:pt x="101540" y="2306"/>
                </a:lnTo>
                <a:lnTo>
                  <a:pt x="112290" y="16315"/>
                </a:lnTo>
                <a:cubicBezTo>
                  <a:pt x="113818" y="22019"/>
                  <a:pt x="113171" y="28305"/>
                  <a:pt x="109985" y="33823"/>
                </a:cubicBezTo>
                <a:lnTo>
                  <a:pt x="63321" y="114648"/>
                </a:lnTo>
                <a:lnTo>
                  <a:pt x="238541" y="114648"/>
                </a:lnTo>
                <a:cubicBezTo>
                  <a:pt x="244912" y="114648"/>
                  <a:pt x="250681" y="117231"/>
                  <a:pt x="254856" y="12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/>
            <a:endParaRPr lang="ko-KR" altLang="en-US" sz="1200" b="1" dirty="0">
              <a:solidFill>
                <a:srgbClr val="00BDD5"/>
              </a:solidFill>
            </a:endParaRPr>
          </a:p>
        </p:txBody>
      </p:sp>
      <p:sp>
        <p:nvSpPr>
          <p:cNvPr id="18" name="자유형 17">
            <a:extLst>
              <a:ext uri="{FF2B5EF4-FFF2-40B4-BE49-F238E27FC236}">
                <a16:creationId xmlns:a16="http://schemas.microsoft.com/office/drawing/2014/main" id="{0D8E9706-5D2C-49EE-AF67-D3527E3BC152}"/>
              </a:ext>
            </a:extLst>
          </p:cNvPr>
          <p:cNvSpPr/>
          <p:nvPr/>
        </p:nvSpPr>
        <p:spPr>
          <a:xfrm rot="18000000">
            <a:off x="616925" y="826475"/>
            <a:ext cx="258212" cy="174718"/>
          </a:xfrm>
          <a:custGeom>
            <a:avLst/>
            <a:gdLst>
              <a:gd name="connsiteX0" fmla="*/ 101541 w 261614"/>
              <a:gd name="connsiteY0" fmla="*/ 2305 h 160794"/>
              <a:gd name="connsiteX1" fmla="*/ 101540 w 261614"/>
              <a:gd name="connsiteY1" fmla="*/ 2306 h 160794"/>
              <a:gd name="connsiteX2" fmla="*/ 101540 w 261614"/>
              <a:gd name="connsiteY2" fmla="*/ 2305 h 160794"/>
              <a:gd name="connsiteX3" fmla="*/ 254856 w 261614"/>
              <a:gd name="connsiteY3" fmla="*/ 121406 h 160794"/>
              <a:gd name="connsiteX4" fmla="*/ 261614 w 261614"/>
              <a:gd name="connsiteY4" fmla="*/ 137721 h 160794"/>
              <a:gd name="connsiteX5" fmla="*/ 261613 w 261614"/>
              <a:gd name="connsiteY5" fmla="*/ 137721 h 160794"/>
              <a:gd name="connsiteX6" fmla="*/ 238540 w 261614"/>
              <a:gd name="connsiteY6" fmla="*/ 160794 h 160794"/>
              <a:gd name="connsiteX7" fmla="*/ 24796 w 261614"/>
              <a:gd name="connsiteY7" fmla="*/ 160793 h 160794"/>
              <a:gd name="connsiteX8" fmla="*/ 21762 w 261614"/>
              <a:gd name="connsiteY8" fmla="*/ 159536 h 160794"/>
              <a:gd name="connsiteX9" fmla="*/ 11539 w 261614"/>
              <a:gd name="connsiteY9" fmla="*/ 158190 h 160794"/>
              <a:gd name="connsiteX10" fmla="*/ 11540 w 261614"/>
              <a:gd name="connsiteY10" fmla="*/ 158189 h 160794"/>
              <a:gd name="connsiteX11" fmla="*/ 3095 w 261614"/>
              <a:gd name="connsiteY11" fmla="*/ 126671 h 160794"/>
              <a:gd name="connsiteX12" fmla="*/ 70022 w 261614"/>
              <a:gd name="connsiteY12" fmla="*/ 10751 h 160794"/>
              <a:gd name="connsiteX13" fmla="*/ 84033 w 261614"/>
              <a:gd name="connsiteY13" fmla="*/ 0 h 160794"/>
              <a:gd name="connsiteX14" fmla="*/ 101540 w 261614"/>
              <a:gd name="connsiteY14" fmla="*/ 2306 h 160794"/>
              <a:gd name="connsiteX15" fmla="*/ 112290 w 261614"/>
              <a:gd name="connsiteY15" fmla="*/ 16315 h 160794"/>
              <a:gd name="connsiteX16" fmla="*/ 109985 w 261614"/>
              <a:gd name="connsiteY16" fmla="*/ 33823 h 160794"/>
              <a:gd name="connsiteX17" fmla="*/ 63321 w 261614"/>
              <a:gd name="connsiteY17" fmla="*/ 114648 h 160794"/>
              <a:gd name="connsiteX18" fmla="*/ 238541 w 261614"/>
              <a:gd name="connsiteY18" fmla="*/ 114648 h 160794"/>
              <a:gd name="connsiteX19" fmla="*/ 254856 w 261614"/>
              <a:gd name="connsiteY19" fmla="*/ 121406 h 16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614" h="160794">
                <a:moveTo>
                  <a:pt x="101541" y="2305"/>
                </a:moveTo>
                <a:lnTo>
                  <a:pt x="101540" y="2306"/>
                </a:lnTo>
                <a:lnTo>
                  <a:pt x="101540" y="2305"/>
                </a:lnTo>
                <a:close/>
                <a:moveTo>
                  <a:pt x="254856" y="121406"/>
                </a:moveTo>
                <a:cubicBezTo>
                  <a:pt x="259031" y="125581"/>
                  <a:pt x="261614" y="131350"/>
                  <a:pt x="261614" y="137721"/>
                </a:cubicBezTo>
                <a:lnTo>
                  <a:pt x="261613" y="137721"/>
                </a:lnTo>
                <a:cubicBezTo>
                  <a:pt x="261613" y="150464"/>
                  <a:pt x="251283" y="160794"/>
                  <a:pt x="238540" y="160794"/>
                </a:cubicBezTo>
                <a:lnTo>
                  <a:pt x="24796" y="160793"/>
                </a:lnTo>
                <a:lnTo>
                  <a:pt x="21762" y="159536"/>
                </a:lnTo>
                <a:lnTo>
                  <a:pt x="11539" y="158190"/>
                </a:lnTo>
                <a:lnTo>
                  <a:pt x="11540" y="158189"/>
                </a:lnTo>
                <a:cubicBezTo>
                  <a:pt x="504" y="151818"/>
                  <a:pt x="-3277" y="137707"/>
                  <a:pt x="3095" y="126671"/>
                </a:cubicBezTo>
                <a:lnTo>
                  <a:pt x="70022" y="10751"/>
                </a:lnTo>
                <a:cubicBezTo>
                  <a:pt x="73208" y="5233"/>
                  <a:pt x="78329" y="1529"/>
                  <a:pt x="84033" y="0"/>
                </a:cubicBezTo>
                <a:lnTo>
                  <a:pt x="101540" y="2306"/>
                </a:lnTo>
                <a:lnTo>
                  <a:pt x="112290" y="16315"/>
                </a:lnTo>
                <a:cubicBezTo>
                  <a:pt x="113818" y="22019"/>
                  <a:pt x="113171" y="28305"/>
                  <a:pt x="109985" y="33823"/>
                </a:cubicBezTo>
                <a:lnTo>
                  <a:pt x="63321" y="114648"/>
                </a:lnTo>
                <a:lnTo>
                  <a:pt x="238541" y="114648"/>
                </a:lnTo>
                <a:cubicBezTo>
                  <a:pt x="244912" y="114648"/>
                  <a:pt x="250681" y="117231"/>
                  <a:pt x="254856" y="1214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1"/>
            <a:endParaRPr lang="ko-KR" altLang="en-US" sz="1200" b="1" dirty="0">
              <a:solidFill>
                <a:srgbClr val="00BDD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20" y="702654"/>
            <a:ext cx="3625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u="sng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학교공헌활동 확인서 발급 방법 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94144" y="1125014"/>
            <a:ext cx="11116786" cy="42661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활동하였던 기관에서 본인이 직접 발급받아 제출하셔야 합니다</a:t>
            </a: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1</a:t>
            </a:r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 이상이면 전부 </a:t>
            </a: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10</a:t>
            </a:r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점으로 인정 됩니다</a:t>
            </a: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따로 정해진 양식은 없으며</a:t>
            </a: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본인의 학번</a:t>
            </a: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이름</a:t>
            </a: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활동기간 및 직책</a:t>
            </a: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임원이거나 회장일 시</a:t>
            </a: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 꼭 명시되어 있어야 합니다</a:t>
            </a:r>
            <a:r>
              <a:rPr lang="en-US" altLang="ko-KR" sz="1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  <a:cs typeface="Helvetica"/>
              </a:rPr>
              <a:t> </a:t>
            </a:r>
            <a:endParaRPr lang="en-US" altLang="ko-KR" sz="1600" b="1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19" y="2039325"/>
            <a:ext cx="704024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u="sng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학교공헌활동 인정 범위</a:t>
            </a:r>
            <a:endParaRPr lang="en-US" altLang="ko-KR" sz="1600" b="1" u="sng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단국미디어센터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단대신문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영자신문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단대방송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6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개월 이상 활동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총학생회 임원 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학기 이상 활동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날개단대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학기 이상 활동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국제학생회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(GTN) 1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학기 이상 활동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단과대학 회장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학과장 제외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1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학기 이상 활동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교수학습개발센터 </a:t>
            </a: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학생자문단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학기 이상 활동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CS</a:t>
            </a: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경영센터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단울림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학생강연단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학기 이상 활동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국제화지원센터 외국인학사도우미 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학기 이상 활동</a:t>
            </a:r>
            <a:endParaRPr lang="en-US" altLang="ko-KR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영풍서포터즈 </a:t>
            </a: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학기 이상 활동</a:t>
            </a:r>
            <a:endParaRPr lang="ko-KR" altLang="en-US" sz="1600" b="1" u="sng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4446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spcFirstLastPara="0" vert="horz" wrap="square" lIns="2514075" tIns="879263" rIns="572025" bIns="2233931" numCol="1" spcCol="1270" anchor="ctr" anchorCtr="0">
        <a:noAutofit/>
      </a:bodyPr>
      <a:lstStyle>
        <a:defPPr algn="ctr" defTabSz="1377950" latinLnBrk="1">
          <a:lnSpc>
            <a:spcPct val="90000"/>
          </a:lnSpc>
          <a:spcBef>
            <a:spcPct val="0"/>
          </a:spcBef>
          <a:spcAft>
            <a:spcPct val="35000"/>
          </a:spcAft>
          <a:defRPr sz="3100" kern="1200"/>
        </a:defPPr>
      </a:lstStyle>
      <a:style>
        <a:lnRef idx="3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1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10723</TotalTime>
  <Words>1540</Words>
  <Application>Microsoft Office PowerPoint</Application>
  <PresentationFormat>와이드스크린</PresentationFormat>
  <Paragraphs>222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6" baseType="lpstr">
      <vt:lpstr>HY견고딕</vt:lpstr>
      <vt:lpstr>Yoon 윤고딕 530_TT</vt:lpstr>
      <vt:lpstr>Yoon 윤고딕 540_TT</vt:lpstr>
      <vt:lpstr>Yoon 윤고딕 550_TT</vt:lpstr>
      <vt:lpstr>나눔바른고딕</vt:lpstr>
      <vt:lpstr>맑은 고딕</vt:lpstr>
      <vt:lpstr>Aharoni</vt:lpstr>
      <vt:lpstr>Arial</vt:lpstr>
      <vt:lpstr>Calibri</vt:lpstr>
      <vt:lpstr>Helvetica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</dc:creator>
  <cp:lastModifiedBy>DKU</cp:lastModifiedBy>
  <cp:revision>2476</cp:revision>
  <cp:lastPrinted>2019-09-06T09:15:22Z</cp:lastPrinted>
  <dcterms:created xsi:type="dcterms:W3CDTF">2017-02-15T06:00:01Z</dcterms:created>
  <dcterms:modified xsi:type="dcterms:W3CDTF">2019-09-18T05:39:09Z</dcterms:modified>
</cp:coreProperties>
</file>