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88" r:id="rId3"/>
    <p:sldId id="293" r:id="rId4"/>
    <p:sldId id="295" r:id="rId5"/>
    <p:sldId id="291" r:id="rId6"/>
    <p:sldId id="292" r:id="rId7"/>
  </p:sldIdLst>
  <p:sldSz cx="9144000" cy="6858000" type="screen4x3"/>
  <p:notesSz cx="6796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361" autoAdjust="0"/>
  </p:normalViewPr>
  <p:slideViewPr>
    <p:cSldViewPr>
      <p:cViewPr varScale="1">
        <p:scale>
          <a:sx n="99" d="100"/>
          <a:sy n="99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545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609" y="4715154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545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42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4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90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59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05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82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2024-03-06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4849996"/>
            <a:ext cx="322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</a:rPr>
              <a:t>교 무 처   학 사 팀</a:t>
            </a:r>
            <a:endParaRPr lang="ko-KR" altLang="en-US" sz="28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67544" y="970617"/>
            <a:ext cx="8280920" cy="32504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23628" y="1488555"/>
            <a:ext cx="6696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모바일 출석체크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ko-KR" altLang="en-US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이용방법 안내</a:t>
            </a:r>
            <a:endParaRPr lang="en-US" altLang="ko-KR" sz="4200" b="1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altLang="ko-KR" sz="2000" b="1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br>
              <a:rPr lang="en-US" altLang="ko-KR" sz="4200" b="1">
                <a:solidFill>
                  <a:schemeClr val="accent4">
                    <a:lumMod val="75000"/>
                  </a:schemeClr>
                </a:solidFill>
                <a:latin typeface="+mj-lt"/>
              </a:rPr>
            </a:b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(</a:t>
            </a:r>
            <a:r>
              <a:rPr lang="ko-KR" altLang="en-US" sz="2800" b="1">
                <a:solidFill>
                  <a:srgbClr val="FF0000"/>
                </a:solidFill>
                <a:latin typeface="+mj-lt"/>
              </a:rPr>
              <a:t>학생용</a:t>
            </a:r>
            <a:r>
              <a:rPr lang="en-US" altLang="ko-KR" sz="2800" b="1">
                <a:solidFill>
                  <a:srgbClr val="FF0000"/>
                </a:solidFill>
                <a:latin typeface="+mj-lt"/>
              </a:rPr>
              <a:t>)</a:t>
            </a:r>
            <a:endParaRPr lang="ko-KR" alt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68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95536" y="1196752"/>
            <a:ext cx="82809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1.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모바일 출석 체크를 위한 단국대학교 앱 다운로드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설치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endParaRPr lang="ko-KR" altLang="en-US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b="1">
                <a:latin typeface="+mj-ea"/>
                <a:ea typeface="+mj-ea"/>
              </a:rPr>
              <a:t>    </a:t>
            </a:r>
            <a:r>
              <a:rPr lang="en-US" altLang="ko-KR" sz="1600" b="1">
                <a:latin typeface="+mj-ea"/>
                <a:ea typeface="+mj-ea"/>
              </a:rPr>
              <a:t>  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* </a:t>
            </a:r>
            <a:r>
              <a:rPr lang="ko-KR" altLang="en-US" sz="1600" b="1" dirty="0">
                <a:solidFill>
                  <a:srgbClr val="FF0000"/>
                </a:solidFill>
                <a:latin typeface="+mj-ea"/>
                <a:ea typeface="+mj-ea"/>
              </a:rPr>
              <a:t>앱 설치가 아닌 인터넷 단국대학교 홈페이지로 접속 시 출석체크 불가함</a:t>
            </a:r>
            <a:r>
              <a:rPr lang="en-US" altLang="ko-KR" sz="16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2.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자동로그인 이용 시 출석체크 전 로그아웃 이후 재 접속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최초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회에 한함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3. 1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개의 휴대폰은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명만 출석체크 가능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4.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로그인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후 메뉴 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206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1: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학사     수업     모바일강좌출석체크     출석문자열 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000" b="1">
                <a:solidFill>
                  <a:srgbClr val="0066FF"/>
                </a:solidFill>
                <a:latin typeface="+mj-ea"/>
              </a:rPr>
              <a:t>      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* </a:t>
            </a:r>
            <a:r>
              <a:rPr lang="ko-KR" altLang="en-US" sz="1600" b="1">
                <a:solidFill>
                  <a:srgbClr val="002060"/>
                </a:solidFill>
                <a:latin typeface="+mj-ea"/>
              </a:rPr>
              <a:t>방법</a:t>
            </a:r>
            <a:r>
              <a:rPr lang="en-US" altLang="ko-KR" sz="1600" b="1">
                <a:solidFill>
                  <a:srgbClr val="002060"/>
                </a:solidFill>
                <a:latin typeface="+mj-ea"/>
              </a:rPr>
              <a:t>2:</a:t>
            </a:r>
            <a:r>
              <a:rPr lang="ko-KR" altLang="en-US" sz="1600" b="1">
                <a:solidFill>
                  <a:srgbClr val="0066FF"/>
                </a:solidFill>
                <a:latin typeface="+mj-ea"/>
              </a:rPr>
              <a:t>전체메뉴      학사      모바일강좌출석체크     출석문자열     출석체크</a:t>
            </a:r>
            <a:endParaRPr lang="en-US" altLang="ko-KR" sz="1600" b="1">
              <a:solidFill>
                <a:srgbClr val="0066FF"/>
              </a:solidFill>
              <a:latin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500" b="1">
                <a:solidFill>
                  <a:srgbClr val="0066FF"/>
                </a:solidFill>
                <a:latin typeface="+mj-ea"/>
                <a:ea typeface="+mj-ea"/>
              </a:rPr>
              <a:t> </a:t>
            </a:r>
            <a:endParaRPr lang="en-US" altLang="ko-KR" sz="5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5.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휴대폰 미 소지자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고장 및 분실 외</a:t>
            </a: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r>
              <a:rPr lang="ko-KR" altLang="en-US" sz="1600" b="1">
                <a:solidFill>
                  <a:srgbClr val="002060"/>
                </a:solidFill>
                <a:latin typeface="+mj-ea"/>
                <a:ea typeface="+mj-ea"/>
              </a:rPr>
              <a:t>출석 체크는 출석유효시간 이후 해당 학생의</a:t>
            </a:r>
            <a:endParaRPr lang="en-US" altLang="ko-KR" sz="1600" b="1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>
                <a:solidFill>
                  <a:srgbClr val="002060"/>
                </a:solidFill>
                <a:latin typeface="+mj-ea"/>
                <a:ea typeface="+mj-ea"/>
              </a:rPr>
              <a:t>       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 여부를 담당 교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·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강사가 확인하여 출석체크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출석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결석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지각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   6. </a:t>
            </a:r>
            <a:r>
              <a:rPr lang="ko-KR" altLang="en-US" sz="1600" b="1" dirty="0">
                <a:solidFill>
                  <a:srgbClr val="002060"/>
                </a:solidFill>
                <a:latin typeface="+mj-ea"/>
                <a:ea typeface="+mj-ea"/>
              </a:rPr>
              <a:t>최종 출결 적용기준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>
                <a:solidFill>
                  <a:srgbClr val="002060"/>
                </a:solidFill>
                <a:latin typeface="+mj-ea"/>
                <a:ea typeface="+mj-ea"/>
              </a:rPr>
              <a:t>시스템에 조퇴 정보가 없으므로 지각으로 표시됨</a:t>
            </a:r>
            <a:r>
              <a:rPr lang="en-US" altLang="ko-KR" sz="1100" b="1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200000"/>
              </a:lnSpc>
            </a:pPr>
            <a:r>
              <a:rPr lang="en-US" altLang="ko-KR" sz="1500" dirty="0">
                <a:latin typeface="HY동녘M" pitchFamily="18" charset="-127"/>
                <a:ea typeface="HY동녘M" pitchFamily="18" charset="-127"/>
              </a:rPr>
              <a:t>        </a:t>
            </a:r>
            <a:endParaRPr lang="ko-KR" altLang="en-US" sz="1500" dirty="0">
              <a:latin typeface="HY동녘M" pitchFamily="18" charset="-127"/>
              <a:ea typeface="HY동녘M" pitchFamily="18" charset="-127"/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500" dirty="0">
                <a:latin typeface="HY동녘M" pitchFamily="18" charset="-127"/>
                <a:ea typeface="HY동녘M" pitchFamily="18" charset="-127"/>
              </a:rPr>
              <a:t>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6890"/>
              </p:ext>
            </p:extLst>
          </p:nvPr>
        </p:nvGraphicFramePr>
        <p:xfrm>
          <a:off x="1019641" y="5159457"/>
          <a:ext cx="6616478" cy="1102602"/>
        </p:xfrm>
        <a:graphic>
          <a:graphicData uri="http://schemas.openxmlformats.org/drawingml/2006/table">
            <a:tbl>
              <a:tblPr/>
              <a:tblGrid>
                <a:gridCol w="1517396">
                  <a:extLst>
                    <a:ext uri="{9D8B030D-6E8A-4147-A177-3AD203B41FA5}">
                      <a16:colId xmlns:a16="http://schemas.microsoft.com/office/drawing/2014/main" val="157633291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367056095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1237253184"/>
                    </a:ext>
                  </a:extLst>
                </a:gridCol>
                <a:gridCol w="2064290">
                  <a:extLst>
                    <a:ext uri="{9D8B030D-6E8A-4147-A177-3AD203B41FA5}">
                      <a16:colId xmlns:a16="http://schemas.microsoft.com/office/drawing/2014/main" val="3862578785"/>
                    </a:ext>
                  </a:extLst>
                </a:gridCol>
              </a:tblGrid>
              <a:tr h="262038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(1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baseline="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적용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54433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지각과 조퇴가 각각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회일 경우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결석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회로 환산하며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강의 중 </a:t>
                      </a:r>
                      <a:endParaRPr lang="en-US" altLang="ko-KR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무단 퇴실 시 결석으로 간주함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endParaRPr lang="ko-KR" altLang="en-US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75779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조퇴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93208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44996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결석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30952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모바일 출석체크 유의사항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1988765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27"/>
          <p:cNvSpPr/>
          <p:nvPr/>
        </p:nvSpPr>
        <p:spPr>
          <a:xfrm>
            <a:off x="2744641" y="331172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4941093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오른쪽 화살표 29"/>
          <p:cNvSpPr/>
          <p:nvPr/>
        </p:nvSpPr>
        <p:spPr>
          <a:xfrm>
            <a:off x="6318298" y="330267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83568" y="3140968"/>
            <a:ext cx="792088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2402707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3239644" y="366189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오른쪽 화살표 33"/>
          <p:cNvSpPr/>
          <p:nvPr/>
        </p:nvSpPr>
        <p:spPr>
          <a:xfrm>
            <a:off x="5454202" y="3663545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오른쪽 화살표 34"/>
          <p:cNvSpPr/>
          <p:nvPr/>
        </p:nvSpPr>
        <p:spPr>
          <a:xfrm>
            <a:off x="6840044" y="3652843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36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07" y="1073600"/>
            <a:ext cx="3144402" cy="5667768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7360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03648" y="1628366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45786" y="1079764"/>
            <a:ext cx="38524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학사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 rot="16200000">
            <a:off x="3058833" y="1195319"/>
            <a:ext cx="288032" cy="115412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285644" y="6020854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92080" y="40046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319302" y="3970236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83324" y="4041298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276626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1)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10249" y="6075190"/>
            <a:ext cx="1070063" cy="197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404882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04911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3540"/>
            <a:ext cx="3111715" cy="566776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87824" y="6184131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484068" y="6378212"/>
            <a:ext cx="45715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단국대학교 앱 로그인 후 </a:t>
            </a:r>
            <a:r>
              <a:rPr lang="ko-KR" altLang="en-US" b="1" dirty="0" err="1">
                <a:solidFill>
                  <a:srgbClr val="FF0000"/>
                </a:solidFill>
              </a:rPr>
              <a:t>전체메뉴</a:t>
            </a:r>
            <a:r>
              <a:rPr lang="ko-KR" altLang="en-US" b="1" dirty="0">
                <a:solidFill>
                  <a:srgbClr val="FF0000"/>
                </a:solidFill>
              </a:rPr>
              <a:t> 선택 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764704"/>
            <a:ext cx="2881814" cy="566776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112152" y="5896099"/>
            <a:ext cx="1340168" cy="2147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아래쪽 화살표 2"/>
          <p:cNvSpPr/>
          <p:nvPr/>
        </p:nvSpPr>
        <p:spPr>
          <a:xfrm rot="16200000">
            <a:off x="3828670" y="5594854"/>
            <a:ext cx="288032" cy="9106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281948" y="157433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292138" y="1564751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5956160" y="1635813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79512" y="116632"/>
            <a:ext cx="8712968" cy="648072"/>
          </a:xfrm>
          <a:prstGeom prst="rect">
            <a:avLst/>
          </a:prstGeom>
          <a:solidFill>
            <a:srgbClr val="CCECFF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</a:pPr>
            <a:r>
              <a:rPr lang="ko-KR" altLang="en-US" sz="3000" b="1">
                <a:solidFill>
                  <a:srgbClr val="002060"/>
                </a:solidFill>
              </a:rPr>
              <a:t>방법</a:t>
            </a:r>
            <a:r>
              <a:rPr lang="en-US" altLang="ko-KR" sz="3000" b="1">
                <a:solidFill>
                  <a:srgbClr val="002060"/>
                </a:solidFill>
              </a:rPr>
              <a:t>2) </a:t>
            </a:r>
            <a:r>
              <a:rPr lang="ko-KR" altLang="en-US" sz="3000" b="1">
                <a:solidFill>
                  <a:srgbClr val="002060"/>
                </a:solidFill>
              </a:rPr>
              <a:t>모바일 출석체크</a:t>
            </a:r>
            <a:r>
              <a:rPr lang="en-US" altLang="ko-KR" sz="3000" b="1">
                <a:solidFill>
                  <a:srgbClr val="002060"/>
                </a:solidFill>
              </a:rPr>
              <a:t>(</a:t>
            </a:r>
            <a:r>
              <a:rPr lang="ko-KR" altLang="en-US" sz="3000" b="1">
                <a:solidFill>
                  <a:srgbClr val="002060"/>
                </a:solidFill>
              </a:rPr>
              <a:t>학생</a:t>
            </a:r>
            <a:r>
              <a:rPr lang="en-US" altLang="ko-KR" sz="3000" b="1">
                <a:solidFill>
                  <a:srgbClr val="002060"/>
                </a:solidFill>
              </a:rPr>
              <a:t>)</a:t>
            </a:r>
            <a:endParaRPr lang="ko-KR" altLang="en-US" sz="3000" b="1" dirty="0">
              <a:solidFill>
                <a:srgbClr val="00206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152401" y="5924640"/>
            <a:ext cx="1070063" cy="167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-</a:t>
            </a:r>
            <a:r>
              <a:rPr lang="ko-KR" altLang="en-US" sz="900">
                <a:solidFill>
                  <a:schemeClr val="tx1"/>
                </a:solidFill>
              </a:rPr>
              <a:t>모바일출석체크</a:t>
            </a:r>
          </a:p>
        </p:txBody>
      </p:sp>
    </p:spTree>
    <p:extLst>
      <p:ext uri="{BB962C8B-B14F-4D97-AF65-F5344CB8AC3E}">
        <p14:creationId xmlns:p14="http://schemas.microsoft.com/office/powerpoint/2010/main" val="330675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_x199234680" descr="EMB00002780b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6768752" cy="66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43608" y="4437112"/>
            <a:ext cx="3240360" cy="64807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644008" y="112474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47833" y="3368961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259632" y="108670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4666791" y="3970398"/>
            <a:ext cx="4003550" cy="933427"/>
          </a:xfrm>
          <a:prstGeom prst="wedgeRoundRectCallout">
            <a:avLst>
              <a:gd name="adj1" fmla="val -5814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당일 해당 교과목 교강사가 알려주는</a:t>
            </a:r>
            <a:endParaRPr lang="en-US" altLang="ko-KR" b="1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r>
              <a:rPr lang="ko-KR" altLang="en-US" b="1" u="sng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출석문자열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최대 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자리</a:t>
            </a:r>
            <a:r>
              <a:rPr lang="en-US" altLang="ko-KR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입력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80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50320" descr="EMB00002780b7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200800" cy="617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899592" y="4797152"/>
            <a:ext cx="1296144" cy="50405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148478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93098" y="3968852"/>
            <a:ext cx="1584176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20220901</a:t>
            </a:r>
            <a:endParaRPr lang="ko-KR" altLang="en-US" sz="2000">
              <a:solidFill>
                <a:schemeClr val="tx1"/>
              </a:solidFill>
              <a:ea typeface="문체부 돋음체" panose="020B0609000101010101" pitchFamily="49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15616" y="1446749"/>
            <a:ext cx="1080120" cy="4227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>
                <a:solidFill>
                  <a:schemeClr val="tx1"/>
                </a:solidFill>
                <a:ea typeface="문체부 돋음체" panose="020B0609000101010101" pitchFamily="49" charset="-127"/>
              </a:rPr>
              <a:t>2022</a:t>
            </a:r>
            <a:r>
              <a:rPr lang="ko-KR" altLang="en-US" sz="2000">
                <a:solidFill>
                  <a:schemeClr val="tx1"/>
                </a:solidFill>
                <a:ea typeface="문체부 돋음체" panose="020B0609000101010101" pitchFamily="49" charset="-127"/>
              </a:rPr>
              <a:t>년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2555776" y="4797153"/>
            <a:ext cx="1296144" cy="449380"/>
          </a:xfrm>
          <a:prstGeom prst="wedgeRoundRectCallout">
            <a:avLst>
              <a:gd name="adj1" fmla="val -68235"/>
              <a:gd name="adj2" fmla="val 29523"/>
              <a:gd name="adj3" fmla="val 16667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출석체크</a:t>
            </a:r>
            <a:endParaRPr lang="en-US" altLang="ko-KR" b="1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374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262</Words>
  <Application>Microsoft Office PowerPoint</Application>
  <PresentationFormat>화면 슬라이드 쇼(4:3)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HY견고딕</vt:lpstr>
      <vt:lpstr>HY동녘M</vt:lpstr>
      <vt:lpstr>맑은 고딕</vt:lpstr>
      <vt:lpstr>문체부 돋음체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179</cp:revision>
  <cp:lastPrinted>2022-08-30T04:23:15Z</cp:lastPrinted>
  <dcterms:created xsi:type="dcterms:W3CDTF">2016-08-08T01:41:20Z</dcterms:created>
  <dcterms:modified xsi:type="dcterms:W3CDTF">2024-03-06T06:01:13Z</dcterms:modified>
</cp:coreProperties>
</file>