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5" r:id="rId3"/>
    <p:sldId id="269" r:id="rId4"/>
    <p:sldId id="266" r:id="rId5"/>
    <p:sldId id="257" r:id="rId6"/>
    <p:sldId id="262" r:id="rId7"/>
    <p:sldId id="267" r:id="rId8"/>
    <p:sldId id="264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</a:t>
            </a:r>
            <a:r>
              <a:rPr kumimoji="0" lang="ko-KR" altLang="en-US" sz="40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 안내</a:t>
            </a:r>
            <a:endParaRPr lang="en-US" altLang="ko-KR" sz="4000" b="1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대학 안내용</a:t>
            </a:r>
            <a:r>
              <a:rPr kumimoji="0" lang="en-US" altLang="ko-KR" sz="25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5065439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739537"/>
              </p:ext>
            </p:extLst>
          </p:nvPr>
        </p:nvGraphicFramePr>
        <p:xfrm>
          <a:off x="323528" y="908720"/>
          <a:ext cx="8424936" cy="36465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315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779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8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080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의사소견 상 등교가 불가능한 질병 및사고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56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08486"/>
              </p:ext>
            </p:extLst>
          </p:nvPr>
        </p:nvGraphicFramePr>
        <p:xfrm>
          <a:off x="323528" y="5373217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0589" y="4571835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두통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장염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안과</a:t>
            </a:r>
            <a:r>
              <a:rPr lang="en-US" altLang="ko-KR" sz="1100" b="1" dirty="0">
                <a:solidFill>
                  <a:srgbClr val="FF0000"/>
                </a:solidFill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>
                <a:solidFill>
                  <a:srgbClr val="FF0000"/>
                </a:solidFill>
              </a:rPr>
              <a:t>)</a:t>
            </a:r>
            <a:r>
              <a:rPr lang="ko-KR" altLang="en-US" sz="1100" b="1" dirty="0">
                <a:solidFill>
                  <a:srgbClr val="FF0000"/>
                </a:solidFill>
              </a:rPr>
              <a:t>는 사유 불가함</a:t>
            </a:r>
          </a:p>
        </p:txBody>
      </p:sp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_ </a:t>
            </a:r>
            <a:r>
              <a:rPr lang="ko-KR" altLang="en-US"/>
              <a:t>코로나</a:t>
            </a:r>
            <a:r>
              <a:rPr lang="en-US" altLang="ko-KR"/>
              <a:t>19 </a:t>
            </a:r>
            <a:r>
              <a:rPr lang="ko-KR" altLang="en-US"/>
              <a:t>감염병 관련 사유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1006" y="3019412"/>
            <a:ext cx="3951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>
                <a:solidFill>
                  <a:srgbClr val="FF0000"/>
                </a:solidFill>
              </a:rPr>
              <a:t>※ </a:t>
            </a:r>
            <a:r>
              <a:rPr lang="ko-KR" altLang="en-US" sz="1100" b="1">
                <a:solidFill>
                  <a:srgbClr val="FF0000"/>
                </a:solidFill>
              </a:rPr>
              <a:t>코로나</a:t>
            </a:r>
            <a:r>
              <a:rPr lang="en-US" altLang="ko-KR" sz="1100" b="1">
                <a:solidFill>
                  <a:srgbClr val="FF0000"/>
                </a:solidFill>
              </a:rPr>
              <a:t>19 </a:t>
            </a:r>
            <a:r>
              <a:rPr lang="ko-KR" altLang="en-US" sz="1100" b="1">
                <a:solidFill>
                  <a:srgbClr val="FF0000"/>
                </a:solidFill>
              </a:rPr>
              <a:t>확진자의 경우 </a:t>
            </a:r>
            <a:r>
              <a:rPr lang="en-US" altLang="ko-KR" sz="1100" b="1">
                <a:solidFill>
                  <a:srgbClr val="FF0000"/>
                </a:solidFill>
              </a:rPr>
              <a:t>2</a:t>
            </a:r>
            <a:r>
              <a:rPr lang="ko-KR" altLang="en-US" sz="1100" b="1">
                <a:solidFill>
                  <a:srgbClr val="FF0000"/>
                </a:solidFill>
              </a:rPr>
              <a:t>주 이상 결석 시 질병휴학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85010"/>
              </p:ext>
            </p:extLst>
          </p:nvPr>
        </p:nvGraphicFramePr>
        <p:xfrm>
          <a:off x="251520" y="1164813"/>
          <a:ext cx="8424936" cy="1544106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5735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25735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확진자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입원치료 및 격리해제 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25735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ko-KR" altLang="en-US" sz="1100" kern="0" spc="-50" baseline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자가격리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자가격리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격리기간 기재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  <a:tr h="25735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검사자 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검사방문증 및 검사결과 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19148094"/>
                  </a:ext>
                </a:extLst>
              </a:tr>
              <a:tr h="257351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사실증명서류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052986923"/>
                  </a:ext>
                </a:extLst>
              </a:tr>
              <a:tr h="257351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후 이상반응 발생자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 이내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진단서 또는 입원확인서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66808381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3884" y="2764954"/>
            <a:ext cx="5880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>
                <a:solidFill>
                  <a:srgbClr val="FF0000"/>
                </a:solidFill>
              </a:rPr>
              <a:t>※ </a:t>
            </a:r>
            <a:r>
              <a:rPr lang="ko-KR" altLang="en-US" sz="1100" b="1">
                <a:solidFill>
                  <a:srgbClr val="FF0000"/>
                </a:solidFill>
              </a:rPr>
              <a:t>코로나</a:t>
            </a:r>
            <a:r>
              <a:rPr lang="en-US" altLang="ko-KR" sz="1100" b="1">
                <a:solidFill>
                  <a:srgbClr val="FF0000"/>
                </a:solidFill>
              </a:rPr>
              <a:t>19 </a:t>
            </a:r>
            <a:r>
              <a:rPr lang="ko-KR" altLang="en-US" sz="1100" b="1">
                <a:solidFill>
                  <a:srgbClr val="FF0000"/>
                </a:solidFill>
              </a:rPr>
              <a:t>검사 방문증은 문진표 작성 후 검사받기 전 직원에게 요청하여야 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055" y="3535480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&lt;</a:t>
            </a:r>
            <a:r>
              <a:rPr lang="ko-KR" altLang="en-US" sz="1400" b="1"/>
              <a:t>발열로 인한 강의실 출입 제한자</a:t>
            </a:r>
            <a:r>
              <a:rPr lang="en-US" altLang="ko-KR" sz="1400" b="1"/>
              <a:t>&gt;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  ▶</a:t>
            </a:r>
            <a:r>
              <a:rPr lang="en-US" altLang="ko-KR" sz="1400" b="1"/>
              <a:t> </a:t>
            </a:r>
            <a:r>
              <a:rPr lang="ko-KR" altLang="en-US" sz="1400" b="1"/>
              <a:t>건물출입 시 발열체크 후 발열자</a:t>
            </a:r>
            <a:r>
              <a:rPr lang="en-US" altLang="ko-KR" sz="1400" b="1"/>
              <a:t>(37.5</a:t>
            </a:r>
            <a:r>
              <a:rPr lang="ko-KR" altLang="en-US" sz="1400"/>
              <a:t>℃</a:t>
            </a:r>
            <a:r>
              <a:rPr lang="ko-KR" altLang="en-US" sz="1400" b="1"/>
              <a:t> 이상</a:t>
            </a:r>
            <a:r>
              <a:rPr lang="en-US" altLang="ko-KR" sz="1400" b="1"/>
              <a:t>)</a:t>
            </a:r>
            <a:r>
              <a:rPr lang="ko-KR" altLang="en-US" sz="1400" b="1"/>
              <a:t>는 강의실 출입이 제한되며 당일 즉시 코로나</a:t>
            </a:r>
            <a:r>
              <a:rPr lang="en-US" altLang="ko-KR" sz="1400" b="1"/>
              <a:t>19 </a:t>
            </a:r>
            <a:r>
              <a:rPr lang="ko-KR" altLang="en-US" sz="1400" b="1"/>
              <a:t>검사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  </a:t>
            </a:r>
            <a:r>
              <a:rPr lang="ko-KR" altLang="en-US" sz="1400" b="1"/>
              <a:t>권고</a:t>
            </a:r>
            <a:r>
              <a:rPr lang="en-US" altLang="ko-KR" sz="1400" b="1"/>
              <a:t>     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  (</a:t>
            </a:r>
            <a:r>
              <a:rPr lang="ko-KR" altLang="en-US" sz="1400" b="1"/>
              <a:t>코로나</a:t>
            </a:r>
            <a:r>
              <a:rPr lang="en-US" altLang="ko-KR" sz="1400" b="1"/>
              <a:t>19 </a:t>
            </a:r>
            <a:r>
              <a:rPr lang="ko-KR" altLang="en-US" sz="1400" b="1"/>
              <a:t>검사자에 한해 </a:t>
            </a:r>
            <a:r>
              <a:rPr lang="en-US" altLang="ko-KR" sz="1400" b="1"/>
              <a:t>‘</a:t>
            </a:r>
            <a:r>
              <a:rPr lang="ko-KR" altLang="en-US" sz="1400" b="1"/>
              <a:t>코로나</a:t>
            </a:r>
            <a:r>
              <a:rPr lang="en-US" altLang="ko-KR" sz="1400" b="1"/>
              <a:t>19 </a:t>
            </a:r>
            <a:r>
              <a:rPr lang="ko-KR" altLang="en-US" sz="1400" b="1"/>
              <a:t>검사자</a:t>
            </a:r>
            <a:r>
              <a:rPr lang="en-US" altLang="ko-KR" sz="1400" b="1"/>
              <a:t>＇</a:t>
            </a:r>
            <a:r>
              <a:rPr lang="ko-KR" altLang="en-US" sz="1400" b="1"/>
              <a:t>유고결석 신청</a:t>
            </a:r>
            <a:r>
              <a:rPr lang="en-US" altLang="ko-KR" sz="1400" b="1"/>
              <a:t> </a:t>
            </a:r>
            <a:r>
              <a:rPr lang="ko-KR" altLang="en-US" sz="1400" b="1"/>
              <a:t>가능</a:t>
            </a:r>
            <a:endParaRPr lang="en-US" altLang="ko-KR" sz="1400" b="1"/>
          </a:p>
        </p:txBody>
      </p:sp>
    </p:spTree>
    <p:extLst>
      <p:ext uri="{BB962C8B-B14F-4D97-AF65-F5344CB8AC3E}">
        <p14:creationId xmlns:p14="http://schemas.microsoft.com/office/powerpoint/2010/main" val="404003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출석인정은 </a:t>
            </a:r>
            <a:r>
              <a:rPr lang="ko-KR" altLang="en-US" sz="1400" b="1" dirty="0" err="1"/>
              <a:t>사유발생</a:t>
            </a:r>
            <a:r>
              <a:rPr lang="ko-KR" altLang="en-US" sz="1400" b="1" dirty="0"/>
              <a:t> 전이나 사유종료일로부터</a:t>
            </a:r>
            <a:r>
              <a:rPr lang="en-US" altLang="ko-KR" sz="1400" b="1" dirty="0"/>
              <a:t> 7</a:t>
            </a:r>
            <a:r>
              <a:rPr lang="ko-KR" altLang="en-US" sz="1400" b="1" dirty="0"/>
              <a:t>일 이내 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최종학기</a:t>
            </a:r>
            <a:r>
              <a:rPr lang="ko-KR" altLang="en-US" sz="1400" b="1" dirty="0"/>
              <a:t> 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취</a:t>
            </a:r>
            <a:r>
              <a:rPr lang="en-US" altLang="ko-KR" sz="1400" b="1" dirty="0"/>
              <a:t>·</a:t>
            </a:r>
            <a:r>
              <a:rPr lang="ko-KR" altLang="en-US" sz="1400" b="1"/>
              <a:t>창업은 사유발생일로부터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14</a:t>
            </a:r>
            <a:r>
              <a:rPr lang="ko-KR" altLang="en-US" sz="1400" b="1" dirty="0"/>
              <a:t>일 이내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에 신청 및 접수하여야 하며 해당 기간 이후에는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사유의 </a:t>
            </a:r>
            <a:r>
              <a:rPr lang="ko-KR" altLang="en-US" sz="1400" b="1"/>
              <a:t>효력 상실함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[</a:t>
            </a:r>
            <a:r>
              <a:rPr lang="ko-KR" altLang="en-US" sz="1400" b="1" dirty="0"/>
              <a:t>공휴일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토요일 </a:t>
            </a:r>
            <a:r>
              <a:rPr lang="ko-KR" altLang="en-US" sz="1400" b="1"/>
              <a:t>포함</a:t>
            </a:r>
            <a:r>
              <a:rPr lang="en-US" altLang="ko-KR" sz="1400" b="1"/>
              <a:t>)</a:t>
            </a:r>
            <a:r>
              <a:rPr lang="ko-KR" altLang="en-US" sz="1400" b="1"/>
              <a:t> 제외</a:t>
            </a:r>
            <a:r>
              <a:rPr lang="en-US" altLang="ko-KR" sz="1400" b="1"/>
              <a:t>]</a:t>
            </a:r>
          </a:p>
          <a:p>
            <a:pPr fontAlgn="base">
              <a:lnSpc>
                <a:spcPct val="150000"/>
              </a:lnSpc>
            </a:pP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 </a:t>
            </a:r>
            <a:r>
              <a:rPr lang="ko-KR" altLang="en-US" sz="1400" b="1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>
                <a:latin typeface="맑은 고딕" panose="020B0503020000020004" pitchFamily="50" charset="-127"/>
              </a:rPr>
              <a:t>(</a:t>
            </a:r>
            <a:r>
              <a:rPr lang="ko-KR" altLang="en-US" sz="1400" b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>
                <a:latin typeface="맑은 고딕" panose="020B0503020000020004" pitchFamily="50" charset="-127"/>
              </a:rPr>
              <a:t>) </a:t>
            </a:r>
            <a:r>
              <a:rPr lang="ko-KR" altLang="en-US" sz="1400" b="1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/>
              <a:t>교</a:t>
            </a:r>
            <a:r>
              <a:rPr lang="en-US" altLang="ko-KR" sz="1400" b="1"/>
              <a:t>·</a:t>
            </a:r>
            <a:r>
              <a:rPr lang="ko-KR" altLang="en-US" sz="1400" b="1"/>
              <a:t>강사에게 유고결석 승인요청 관련 내용 문자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ko-KR" altLang="en-US" sz="1400" b="1"/>
              <a:t>    자동발송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/>
              <a:t>조에 의거 </a:t>
            </a:r>
            <a:r>
              <a:rPr lang="ko-KR" altLang="en-US" sz="1400" b="1" dirty="0"/>
              <a:t>엄중 처벌함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사회적 거리두기 단계에 따른 원격수업도 유고결석 출석인정 신청 가능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endParaRPr lang="en-US" altLang="ko-KR" sz="1400" b="1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err="1"/>
              <a:t>유고결석자</a:t>
            </a:r>
            <a:r>
              <a:rPr lang="ko-KR" altLang="en-US" sz="1400" b="1"/>
              <a:t> 출석인정은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</a:t>
            </a:r>
            <a:r>
              <a:rPr lang="ko-KR" altLang="en-US" sz="1400" b="1"/>
              <a:t>출결에 </a:t>
            </a:r>
            <a:r>
              <a:rPr lang="ko-KR" altLang="en-US" sz="1400" b="1" dirty="0"/>
              <a:t>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 dirty="0"/>
              <a:t>신청 및 승인은 성적공시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입력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기간 종료일</a:t>
            </a:r>
            <a:r>
              <a:rPr lang="en-US" altLang="ko-KR" sz="1400" b="1"/>
              <a:t>[2022.01.04.(</a:t>
            </a:r>
            <a:r>
              <a:rPr lang="ko-KR" altLang="en-US" sz="1400" b="1"/>
              <a:t>화</a:t>
            </a:r>
            <a:r>
              <a:rPr lang="en-US" altLang="ko-KR" sz="1400" b="1"/>
              <a:t>)]</a:t>
            </a:r>
            <a:r>
              <a:rPr lang="ko-KR" altLang="en-US" sz="1400" b="1" dirty="0"/>
              <a:t>까지 가능함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FF0000"/>
                </a:solidFill>
              </a:rPr>
              <a:t>   </a:t>
            </a:r>
            <a:r>
              <a:rPr lang="ko-KR" altLang="ko-KR" sz="1400" b="1">
                <a:solidFill>
                  <a:srgbClr val="FF0000"/>
                </a:solidFill>
              </a:rPr>
              <a:t>▶</a:t>
            </a:r>
            <a:r>
              <a:rPr lang="en-US" altLang="ko-KR" sz="1400" b="1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>
                <a:solidFill>
                  <a:srgbClr val="FF0000"/>
                </a:solidFill>
              </a:rPr>
              <a:t>강사와 승인이 </a:t>
            </a:r>
            <a:r>
              <a:rPr lang="ko-KR" altLang="en-US" sz="1400" b="1" dirty="0">
                <a:solidFill>
                  <a:srgbClr val="FF0000"/>
                </a:solidFill>
              </a:rPr>
              <a:t>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1. </a:t>
            </a:r>
            <a:r>
              <a:rPr lang="ko-KR" altLang="en-US" sz="1400" b="1" dirty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4. [</a:t>
            </a:r>
            <a:r>
              <a:rPr lang="ko-KR" altLang="en-US" sz="1400" b="1" dirty="0">
                <a:solidFill>
                  <a:schemeClr val="tx1"/>
                </a:solidFill>
              </a:rPr>
              <a:t>신규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택</a:t>
            </a:r>
            <a:r>
              <a:rPr lang="en-US" altLang="ko-KR" sz="1400" b="1" dirty="0">
                <a:solidFill>
                  <a:schemeClr val="tx1"/>
                </a:solidFill>
              </a:rPr>
              <a:t>1)/</a:t>
            </a:r>
            <a:r>
              <a:rPr lang="ko-KR" altLang="en-US" sz="1400" b="1" dirty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입력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5. 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클릭 </a:t>
            </a:r>
            <a:r>
              <a:rPr lang="en-US" altLang="ko-KR" sz="1400" b="1" dirty="0">
                <a:solidFill>
                  <a:schemeClr val="tx1"/>
                </a:solidFill>
              </a:rPr>
              <a:t>– [</a:t>
            </a:r>
            <a:r>
              <a:rPr lang="ko-KR" altLang="en-US" sz="1400" b="1" dirty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선택 </a:t>
            </a:r>
            <a:r>
              <a:rPr lang="ko-KR" altLang="en-US" sz="1400" b="1">
                <a:solidFill>
                  <a:schemeClr val="tx1"/>
                </a:solidFill>
              </a:rPr>
              <a:t>후 저장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" y="3521486"/>
            <a:ext cx="8369357" cy="9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x430435024" descr="EMB0000405c07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5408"/>
            <a:ext cx="8310518" cy="303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752528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 인정 및 접수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증빙서류 검토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신청내용에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부합한 증빙서류 검토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접수만 취소되며 신청데이터는 </a:t>
            </a:r>
            <a:r>
              <a:rPr lang="ko-KR" altLang="en-US" sz="1200" b="1">
                <a:solidFill>
                  <a:schemeClr val="tx1"/>
                </a:solidFill>
                <a:latin typeface="+mn-ea"/>
              </a:rPr>
              <a:t>유지 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91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[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만료 이후 신청 및 접수 시</a:t>
            </a:r>
            <a:endParaRPr lang="en-US" altLang="ko-KR" sz="14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신청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-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150" b="1" dirty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150" b="1" dirty="0" err="1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150" b="1" dirty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150" b="1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150" b="1" dirty="0">
                <a:solidFill>
                  <a:srgbClr val="0000FF"/>
                </a:solidFill>
              </a:rPr>
              <a:t>사유종료일로부터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7</a:t>
            </a:r>
            <a:r>
              <a:rPr lang="ko-KR" altLang="en-US" sz="1150" b="1" dirty="0">
                <a:solidFill>
                  <a:srgbClr val="0000FF"/>
                </a:solidFill>
              </a:rPr>
              <a:t>일 이내 </a:t>
            </a:r>
            <a:r>
              <a:rPr lang="en-US" altLang="ko-KR" sz="1150" b="1" dirty="0">
                <a:solidFill>
                  <a:srgbClr val="0000FF"/>
                </a:solidFill>
              </a:rPr>
              <a:t>[</a:t>
            </a:r>
            <a:r>
              <a:rPr lang="ko-KR" altLang="en-US" sz="1150" b="1" dirty="0">
                <a:solidFill>
                  <a:srgbClr val="0000FF"/>
                </a:solidFill>
              </a:rPr>
              <a:t>공휴일</a:t>
            </a:r>
            <a:r>
              <a:rPr lang="en-US" altLang="ko-KR" sz="1150" b="1" dirty="0">
                <a:solidFill>
                  <a:srgbClr val="0000FF"/>
                </a:solidFill>
              </a:rPr>
              <a:t>(</a:t>
            </a:r>
            <a:r>
              <a:rPr lang="ko-KR" altLang="en-US" sz="1150" b="1" dirty="0">
                <a:solidFill>
                  <a:srgbClr val="0000FF"/>
                </a:solidFill>
              </a:rPr>
              <a:t>토요일 포함</a:t>
            </a:r>
            <a:r>
              <a:rPr lang="en-US" altLang="ko-KR" sz="1150" b="1" dirty="0">
                <a:solidFill>
                  <a:srgbClr val="0000FF"/>
                </a:solidFill>
              </a:rPr>
              <a:t>) </a:t>
            </a:r>
            <a:r>
              <a:rPr lang="ko-KR" altLang="en-US" sz="1150" b="1" dirty="0">
                <a:solidFill>
                  <a:srgbClr val="0000FF"/>
                </a:solidFill>
              </a:rPr>
              <a:t>제외</a:t>
            </a:r>
            <a:r>
              <a:rPr lang="en-US" altLang="ko-KR" sz="1150" b="1" dirty="0">
                <a:solidFill>
                  <a:srgbClr val="0000FF"/>
                </a:solidFill>
              </a:rPr>
              <a:t>] (</a:t>
            </a:r>
            <a:r>
              <a:rPr lang="ko-KR" altLang="en-US" sz="115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150" b="1" dirty="0">
                <a:solidFill>
                  <a:srgbClr val="0000FF"/>
                </a:solidFill>
              </a:rPr>
              <a:t> 취</a:t>
            </a:r>
            <a:r>
              <a:rPr lang="en-US" altLang="ko-KR" sz="1150" b="1" dirty="0">
                <a:solidFill>
                  <a:srgbClr val="0000FF"/>
                </a:solidFill>
              </a:rPr>
              <a:t>/</a:t>
            </a:r>
            <a:r>
              <a:rPr lang="ko-KR" altLang="en-US" sz="115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14</a:t>
            </a:r>
            <a:r>
              <a:rPr lang="ko-KR" altLang="en-US" sz="1150" b="1" dirty="0">
                <a:solidFill>
                  <a:srgbClr val="0000FF"/>
                </a:solidFill>
              </a:rPr>
              <a:t>일 이내</a:t>
            </a:r>
            <a:r>
              <a:rPr lang="en-US" altLang="ko-KR" sz="1150" b="1" dirty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2. </a:t>
            </a:r>
            <a:r>
              <a:rPr lang="ko-KR" altLang="en-US" sz="1400" b="1" dirty="0">
                <a:solidFill>
                  <a:schemeClr val="tx1"/>
                </a:solidFill>
              </a:rPr>
              <a:t>접수 불가 설명 후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기간만료에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의한 반려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  <a:latin typeface="+mn-ea"/>
              </a:rPr>
              <a:t>일괄적용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반려 클릭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5536" y="471614"/>
            <a:ext cx="9144000" cy="4109514"/>
            <a:chOff x="395536" y="471614"/>
            <a:chExt cx="9144000" cy="4109514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95536" y="471614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21" t="12662" b="11200"/>
            <a:stretch/>
          </p:blipFill>
          <p:spPr>
            <a:xfrm>
              <a:off x="467544" y="512565"/>
              <a:ext cx="8424936" cy="406856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26024" y="2015216"/>
              <a:ext cx="784887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58952" y="2331296"/>
              <a:ext cx="3816424" cy="94489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478696" y="3841792"/>
              <a:ext cx="412792" cy="27044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1. </a:t>
            </a:r>
            <a:r>
              <a:rPr lang="ko-KR" altLang="en-US" sz="1400" b="1">
                <a:solidFill>
                  <a:schemeClr val="tx1"/>
                </a:solidFill>
              </a:rPr>
              <a:t>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</a:t>
            </a:r>
            <a:r>
              <a:rPr lang="en-US" altLang="ko-KR" sz="1400" b="1" dirty="0">
                <a:solidFill>
                  <a:schemeClr val="tx1"/>
                </a:solidFill>
              </a:rPr>
              <a:t>, [</a:t>
            </a:r>
            <a:r>
              <a:rPr lang="ko-KR" altLang="en-US" sz="1400" b="1" dirty="0">
                <a:solidFill>
                  <a:schemeClr val="tx1"/>
                </a:solidFill>
              </a:rPr>
              <a:t>승인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  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2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>
                <a:solidFill>
                  <a:schemeClr val="tx1"/>
                </a:solidFill>
              </a:rPr>
              <a:t>미승인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>
                <a:solidFill>
                  <a:schemeClr val="tx1"/>
                </a:solidFill>
              </a:rPr>
              <a:t> □ 체크하고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>
                <a:solidFill>
                  <a:schemeClr val="tx1"/>
                </a:solidFill>
              </a:rPr>
              <a:t>. </a:t>
            </a:r>
            <a:r>
              <a:rPr lang="ko-KR" altLang="en-US" sz="1400" b="1">
                <a:solidFill>
                  <a:srgbClr val="0000FF"/>
                </a:solidFill>
              </a:rPr>
              <a:t>수업결손에 따른 과제</a:t>
            </a:r>
            <a:r>
              <a:rPr lang="en-US" altLang="ko-KR" sz="1400" b="1">
                <a:solidFill>
                  <a:srgbClr val="0000FF"/>
                </a:solidFill>
              </a:rPr>
              <a:t>, </a:t>
            </a:r>
            <a:r>
              <a:rPr lang="ko-KR" altLang="en-US" sz="1400" b="1">
                <a:solidFill>
                  <a:srgbClr val="0000FF"/>
                </a:solidFill>
              </a:rPr>
              <a:t>시험 등의 수업지도 또는 평가 안내</a:t>
            </a:r>
            <a:endParaRPr lang="en-US" altLang="ko-KR" sz="1400" b="1" dirty="0">
              <a:solidFill>
                <a:srgbClr val="0000FF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162481" y="618792"/>
            <a:ext cx="9161031" cy="4322376"/>
            <a:chOff x="162481" y="618792"/>
            <a:chExt cx="9161031" cy="432237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79512" y="811560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049" name="_x287701712" descr="EMB0000173028d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0688"/>
              <a:ext cx="8640960" cy="4320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직사각형 3"/>
            <p:cNvSpPr/>
            <p:nvPr/>
          </p:nvSpPr>
          <p:spPr>
            <a:xfrm>
              <a:off x="2411760" y="618792"/>
              <a:ext cx="698376" cy="36193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62481" y="1730633"/>
              <a:ext cx="698376" cy="330215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79512" y="2923048"/>
              <a:ext cx="698376" cy="28992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69104" y="3867944"/>
              <a:ext cx="698376" cy="216024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483088" y="3832776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491880" y="407707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491880" y="4308784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094320" y="3833000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4095992" y="4083968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4116509" y="4299992"/>
              <a:ext cx="432048" cy="137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919</Words>
  <Application>Microsoft Office PowerPoint</Application>
  <PresentationFormat>화면 슬라이드 쇼(4:3)</PresentationFormat>
  <Paragraphs>155</Paragraphs>
  <Slides>9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97</cp:revision>
  <dcterms:created xsi:type="dcterms:W3CDTF">2017-08-16T02:27:34Z</dcterms:created>
  <dcterms:modified xsi:type="dcterms:W3CDTF">2021-08-27T00:19:20Z</dcterms:modified>
</cp:coreProperties>
</file>