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5" r:id="rId3"/>
    <p:sldId id="269" r:id="rId4"/>
    <p:sldId id="266" r:id="rId5"/>
    <p:sldId id="257" r:id="rId6"/>
    <p:sldId id="262" r:id="rId7"/>
    <p:sldId id="267" r:id="rId8"/>
    <p:sldId id="264" r:id="rId9"/>
    <p:sldId id="26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0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6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6860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lang="en-US" altLang="ko-KR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대학 안내용</a:t>
            </a: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231091"/>
              </p:ext>
            </p:extLst>
          </p:nvPr>
        </p:nvGraphicFramePr>
        <p:xfrm>
          <a:off x="323528" y="864598"/>
          <a:ext cx="8424936" cy="4868661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58933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53615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7073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111234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0589" y="5771427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두통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장염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안과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>
                <a:solidFill>
                  <a:srgbClr val="FF0000"/>
                </a:solidFill>
              </a:rPr>
              <a:t>)</a:t>
            </a:r>
            <a:r>
              <a:rPr lang="ko-KR" altLang="en-US" sz="1100" b="1" dirty="0">
                <a:solidFill>
                  <a:srgbClr val="FF0000"/>
                </a:solidFill>
              </a:rPr>
              <a:t>는 사유 불가함</a:t>
            </a:r>
          </a:p>
        </p:txBody>
      </p:sp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455" y="2752116"/>
            <a:ext cx="2505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코로나</a:t>
            </a:r>
            <a:r>
              <a:rPr lang="en-US" altLang="ko-KR" sz="1400" dirty="0"/>
              <a:t>19 </a:t>
            </a:r>
            <a:r>
              <a:rPr lang="ko-KR" altLang="en-US" sz="1400" dirty="0" err="1"/>
              <a:t>감염병</a:t>
            </a:r>
            <a:r>
              <a:rPr lang="ko-KR" altLang="en-US" sz="1400" dirty="0"/>
              <a:t> 관련 사유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891029"/>
              </p:ext>
            </p:extLst>
          </p:nvPr>
        </p:nvGraphicFramePr>
        <p:xfrm>
          <a:off x="261100" y="3178636"/>
          <a:ext cx="8424936" cy="197334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998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확진자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양성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입원치료 및 격리해제 기간 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확진판정 문자메시지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시행자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결과 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확인 문자메시지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  <a:tr h="474102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 및 호흡기 증상 등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약국 영수증 중 택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719148094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ko-KR" altLang="en-US" sz="1100" kern="0" spc="-50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사실증명서류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예방접종내역 확인서 등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052986923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후 이상반응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발생자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진단서 또는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입원확인서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668083814"/>
                  </a:ext>
                </a:extLst>
              </a:tr>
            </a:tbl>
          </a:graphicData>
        </a:graphic>
      </p:graphicFrame>
      <p:grpSp>
        <p:nvGrpSpPr>
          <p:cNvPr id="2" name="그룹 1">
            <a:extLst>
              <a:ext uri="{FF2B5EF4-FFF2-40B4-BE49-F238E27FC236}">
                <a16:creationId xmlns:a16="http://schemas.microsoft.com/office/drawing/2014/main" id="{B7F5D39F-7F52-45B1-8BD1-400BFBA5FC71}"/>
              </a:ext>
            </a:extLst>
          </p:cNvPr>
          <p:cNvGrpSpPr/>
          <p:nvPr/>
        </p:nvGrpSpPr>
        <p:grpSpPr>
          <a:xfrm>
            <a:off x="188304" y="5302376"/>
            <a:ext cx="6744376" cy="906761"/>
            <a:chOff x="212680" y="3192577"/>
            <a:chExt cx="6744376" cy="526430"/>
          </a:xfrm>
        </p:grpSpPr>
        <p:sp>
          <p:nvSpPr>
            <p:cNvPr id="13" name="TextBox 12"/>
            <p:cNvSpPr txBox="1"/>
            <p:nvPr/>
          </p:nvSpPr>
          <p:spPr>
            <a:xfrm>
              <a:off x="212680" y="3567127"/>
              <a:ext cx="6175088" cy="151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코로나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19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확진환자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및 백신접종 후 이상반응 발생자의 경우 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주 초과 결석 시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질병휴학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권장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2680" y="3192577"/>
              <a:ext cx="67443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위 사항은 질병관리청 안내지침사항을 적용했으며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,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추후 해당 기관의 기준 변경에 따라 변동 가능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5A8318F-D8FD-4F42-9008-120F6B301E77}"/>
              </a:ext>
            </a:extLst>
          </p:cNvPr>
          <p:cNvSpPr txBox="1"/>
          <p:nvPr/>
        </p:nvSpPr>
        <p:spPr>
          <a:xfrm>
            <a:off x="251520" y="779664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D6FDC90F-3984-48BB-AF9C-36FD5D9A4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950838"/>
              </p:ext>
            </p:extLst>
          </p:nvPr>
        </p:nvGraphicFramePr>
        <p:xfrm>
          <a:off x="261100" y="1130010"/>
          <a:ext cx="8424936" cy="129087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ADA30AB-4778-40B6-9D3F-E7F759BC54A5}"/>
              </a:ext>
            </a:extLst>
          </p:cNvPr>
          <p:cNvSpPr txBox="1"/>
          <p:nvPr/>
        </p:nvSpPr>
        <p:spPr>
          <a:xfrm>
            <a:off x="188304" y="5598720"/>
            <a:ext cx="58802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>
                <a:solidFill>
                  <a:srgbClr val="FF0000"/>
                </a:solidFill>
              </a:rPr>
              <a:t>신속항원검사</a:t>
            </a:r>
            <a:r>
              <a:rPr lang="ko-KR" altLang="en-US" sz="1100" b="1" dirty="0">
                <a:solidFill>
                  <a:srgbClr val="FF0000"/>
                </a:solidFill>
              </a:rPr>
              <a:t> 및 자가진단키트에서 양성반응 시 당일 </a:t>
            </a:r>
            <a:r>
              <a:rPr lang="en-US" altLang="ko-KR" sz="1100" b="1" dirty="0">
                <a:solidFill>
                  <a:srgbClr val="FF0000"/>
                </a:solidFill>
              </a:rPr>
              <a:t>PCR</a:t>
            </a:r>
            <a:r>
              <a:rPr lang="ko-KR" altLang="en-US" sz="1100" b="1" dirty="0">
                <a:solidFill>
                  <a:srgbClr val="FF0000"/>
                </a:solidFill>
              </a:rPr>
              <a:t>검사 권장</a:t>
            </a:r>
          </a:p>
        </p:txBody>
      </p:sp>
    </p:spTree>
    <p:extLst>
      <p:ext uri="{BB962C8B-B14F-4D97-AF65-F5344CB8AC3E}">
        <p14:creationId xmlns:p14="http://schemas.microsoft.com/office/powerpoint/2010/main" val="404003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435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출석인정은 사유발생 전이나 사유종료일로부터</a:t>
            </a:r>
            <a:r>
              <a:rPr lang="en-US" altLang="ko-KR" sz="1400" b="1" dirty="0"/>
              <a:t> 14</a:t>
            </a:r>
            <a:r>
              <a:rPr lang="ko-KR" altLang="en-US" sz="1400" b="1" dirty="0"/>
              <a:t>일 이내에 신청하여야 하며 해당 기간 이후에는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/>
              <a:t>인정 사유의 효력 상실함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유고결석</a:t>
            </a:r>
            <a:r>
              <a:rPr lang="ko-KR" altLang="en-US" sz="1400" b="1" dirty="0">
                <a:latin typeface="맑은 고딕" panose="020B0503020000020004" pitchFamily="50" charset="-127"/>
              </a:rPr>
              <a:t>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신청내역</a:t>
            </a:r>
            <a:r>
              <a:rPr lang="ko-KR" altLang="en-US" sz="1400" b="1" dirty="0">
                <a:latin typeface="맑은 고딕" panose="020B0503020000020004" pitchFamily="50" charset="-127"/>
              </a:rPr>
              <a:t> 접수 시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dirty="0">
                <a:latin typeface="맑은 고딕" panose="020B0503020000020004" pitchFamily="50" charset="-127"/>
              </a:rPr>
              <a:t>)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해당수업</a:t>
            </a:r>
            <a:r>
              <a:rPr lang="ko-KR" altLang="en-US" sz="1400" b="1" dirty="0">
                <a:latin typeface="맑은 고딕" panose="020B0503020000020004" pitchFamily="50" charset="-127"/>
              </a:rPr>
              <a:t>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처벌함</a:t>
            </a:r>
            <a:endParaRPr lang="en-US" altLang="ko-KR" sz="1400" b="1" dirty="0"/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사회적 </a:t>
            </a:r>
            <a:r>
              <a:rPr lang="ko-KR" altLang="en-US" sz="1400" b="1" dirty="0" err="1"/>
              <a:t>거리두기</a:t>
            </a:r>
            <a:r>
              <a:rPr lang="ko-KR" altLang="en-US" sz="1400" b="1" dirty="0"/>
              <a:t> 단계에 따른 </a:t>
            </a:r>
            <a:r>
              <a:rPr lang="ko-KR" altLang="en-US" sz="1400" b="1" dirty="0" err="1"/>
              <a:t>원격수업도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유고결석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신청 가능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신청 및 승인은 성적공시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입력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기간 종료일</a:t>
            </a:r>
            <a:r>
              <a:rPr lang="en-US" altLang="ko-KR" sz="1400" b="1"/>
              <a:t>[2022.06.30.(</a:t>
            </a:r>
            <a:r>
              <a:rPr lang="ko-KR" altLang="en-US" sz="1400" b="1"/>
              <a:t>목</a:t>
            </a:r>
            <a:r>
              <a:rPr lang="en-US" altLang="ko-KR" sz="1400" b="1"/>
              <a:t>)]</a:t>
            </a:r>
            <a:r>
              <a:rPr lang="ko-KR" altLang="en-US" sz="1400" b="1" dirty="0"/>
              <a:t>까지 가능함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강사와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66013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48898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–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웹정보시스템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509120"/>
            <a:ext cx="8424936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1. </a:t>
            </a:r>
            <a:r>
              <a:rPr lang="ko-KR" altLang="en-US" sz="1400" b="1" dirty="0">
                <a:solidFill>
                  <a:schemeClr val="tx1"/>
                </a:solidFill>
              </a:rPr>
              <a:t>웹정보시스템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학사정보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수업관리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3. </a:t>
            </a: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및 증빙서류 </a:t>
            </a:r>
            <a:r>
              <a:rPr lang="ko-KR" altLang="en-US" sz="1400" b="1" dirty="0" err="1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4. [</a:t>
            </a:r>
            <a:r>
              <a:rPr lang="ko-KR" altLang="en-US" sz="1400" b="1" dirty="0">
                <a:solidFill>
                  <a:schemeClr val="tx1"/>
                </a:solidFill>
              </a:rPr>
              <a:t>신규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  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택</a:t>
            </a:r>
            <a:r>
              <a:rPr lang="en-US" altLang="ko-KR" sz="1400" b="1" dirty="0">
                <a:solidFill>
                  <a:schemeClr val="tx1"/>
                </a:solidFill>
              </a:rPr>
              <a:t>1)/</a:t>
            </a:r>
            <a:r>
              <a:rPr lang="ko-KR" altLang="en-US" sz="1400" b="1" dirty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유고결석사유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증빙서류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입력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</a:rPr>
              <a:t> 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 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5. 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 </a:t>
            </a:r>
            <a:r>
              <a:rPr lang="en-US" altLang="ko-KR" sz="1400" b="1" dirty="0">
                <a:solidFill>
                  <a:schemeClr val="tx1"/>
                </a:solidFill>
              </a:rPr>
              <a:t>– [</a:t>
            </a:r>
            <a:r>
              <a:rPr lang="ko-KR" altLang="en-US" sz="1400" b="1" dirty="0">
                <a:solidFill>
                  <a:schemeClr val="tx1"/>
                </a:solidFill>
              </a:rPr>
              <a:t>신청가능 </a:t>
            </a:r>
            <a:r>
              <a:rPr lang="ko-KR" altLang="en-US" sz="1400" b="1" dirty="0" err="1">
                <a:solidFill>
                  <a:schemeClr val="tx1"/>
                </a:solidFill>
              </a:rPr>
              <a:t>과목목록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에 해당기간 수업목록이 나오면 </a:t>
            </a:r>
            <a:r>
              <a:rPr lang="ko-KR" altLang="en-US" sz="1400" b="1" dirty="0" err="1">
                <a:solidFill>
                  <a:schemeClr val="tx1"/>
                </a:solidFill>
              </a:rPr>
              <a:t>신청과목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</a:rPr>
              <a:t>선택 </a:t>
            </a:r>
            <a:r>
              <a:rPr lang="ko-KR" altLang="en-US" sz="1400" b="1">
                <a:solidFill>
                  <a:schemeClr val="tx1"/>
                </a:solidFill>
              </a:rPr>
              <a:t>후 저장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9" name="_x44384232" descr="EMB00003c8c18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4" y="3521486"/>
            <a:ext cx="8369357" cy="98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_x430435024" descr="EMB0000405c07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5408"/>
            <a:ext cx="8310518" cy="303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752528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4-2-1.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 인정 및 접수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97152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증빙서류 검토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신청내용에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부합한 증빙서류 검토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 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유고결석 신청 삭제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필요 시 신청부터 다시 진행해야 함  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접수만 취소되며 신청데이터는 </a:t>
            </a:r>
            <a:r>
              <a:rPr lang="ko-KR" altLang="en-US" sz="1200" b="1">
                <a:solidFill>
                  <a:schemeClr val="tx1"/>
                </a:solidFill>
                <a:latin typeface="+mn-ea"/>
              </a:rPr>
              <a:t>유지 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87701792" descr="EMB0000173028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345"/>
            <a:ext cx="8496944" cy="391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82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5400600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4-2-2.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효력기간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초과 시 화면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86528"/>
            <a:ext cx="8424936" cy="1882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효력기간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만료 이후 신청 및 접수 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학생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웹정보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효력 기간이 만료되었음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교학행정팀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종합정보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위 화면과 동일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150" b="1" dirty="0">
                <a:solidFill>
                  <a:srgbClr val="0000FF"/>
                </a:solidFill>
                <a:latin typeface="+mn-ea"/>
              </a:rPr>
              <a:t>※</a:t>
            </a:r>
            <a:r>
              <a:rPr lang="en-US" altLang="ko-KR" sz="115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150" b="1" dirty="0" err="1">
                <a:solidFill>
                  <a:srgbClr val="0000FF"/>
                </a:solidFill>
                <a:latin typeface="+mn-ea"/>
              </a:rPr>
              <a:t>효력기간</a:t>
            </a:r>
            <a:r>
              <a:rPr lang="ko-KR" altLang="en-US" sz="115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150" b="1" dirty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150" b="1" dirty="0">
                <a:solidFill>
                  <a:srgbClr val="0000FF"/>
                </a:solidFill>
              </a:rPr>
              <a:t>사유종료일로부터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7</a:t>
            </a:r>
            <a:r>
              <a:rPr lang="ko-KR" altLang="en-US" sz="1150" b="1" dirty="0">
                <a:solidFill>
                  <a:srgbClr val="0000FF"/>
                </a:solidFill>
              </a:rPr>
              <a:t>일 이내 </a:t>
            </a:r>
            <a:r>
              <a:rPr lang="en-US" altLang="ko-KR" sz="1150" b="1" dirty="0">
                <a:solidFill>
                  <a:srgbClr val="0000FF"/>
                </a:solidFill>
              </a:rPr>
              <a:t>[</a:t>
            </a:r>
            <a:r>
              <a:rPr lang="ko-KR" altLang="en-US" sz="1150" b="1" dirty="0">
                <a:solidFill>
                  <a:srgbClr val="0000FF"/>
                </a:solidFill>
              </a:rPr>
              <a:t>공휴일</a:t>
            </a:r>
            <a:r>
              <a:rPr lang="en-US" altLang="ko-KR" sz="1150" b="1" dirty="0">
                <a:solidFill>
                  <a:srgbClr val="0000FF"/>
                </a:solidFill>
              </a:rPr>
              <a:t>(</a:t>
            </a:r>
            <a:r>
              <a:rPr lang="ko-KR" altLang="en-US" sz="1150" b="1" dirty="0">
                <a:solidFill>
                  <a:srgbClr val="0000FF"/>
                </a:solidFill>
              </a:rPr>
              <a:t>토요일 포함</a:t>
            </a:r>
            <a:r>
              <a:rPr lang="en-US" altLang="ko-KR" sz="1150" b="1" dirty="0">
                <a:solidFill>
                  <a:srgbClr val="0000FF"/>
                </a:solidFill>
              </a:rPr>
              <a:t>) </a:t>
            </a:r>
            <a:r>
              <a:rPr lang="ko-KR" altLang="en-US" sz="1150" b="1" dirty="0">
                <a:solidFill>
                  <a:srgbClr val="0000FF"/>
                </a:solidFill>
              </a:rPr>
              <a:t>제외</a:t>
            </a:r>
            <a:r>
              <a:rPr lang="en-US" altLang="ko-KR" sz="1150" b="1" dirty="0">
                <a:solidFill>
                  <a:srgbClr val="0000FF"/>
                </a:solidFill>
              </a:rPr>
              <a:t>] (</a:t>
            </a:r>
            <a:r>
              <a:rPr lang="ko-KR" altLang="en-US" sz="1150" b="1" dirty="0" err="1">
                <a:solidFill>
                  <a:srgbClr val="0000FF"/>
                </a:solidFill>
              </a:rPr>
              <a:t>최종학기</a:t>
            </a:r>
            <a:r>
              <a:rPr lang="ko-KR" altLang="en-US" sz="1150" b="1" dirty="0">
                <a:solidFill>
                  <a:srgbClr val="0000FF"/>
                </a:solidFill>
              </a:rPr>
              <a:t> 취</a:t>
            </a:r>
            <a:r>
              <a:rPr lang="en-US" altLang="ko-KR" sz="1150" b="1" dirty="0">
                <a:solidFill>
                  <a:srgbClr val="0000FF"/>
                </a:solidFill>
              </a:rPr>
              <a:t>/</a:t>
            </a:r>
            <a:r>
              <a:rPr lang="ko-KR" altLang="en-US" sz="115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14</a:t>
            </a:r>
            <a:r>
              <a:rPr lang="ko-KR" altLang="en-US" sz="1150" b="1" dirty="0">
                <a:solidFill>
                  <a:srgbClr val="0000FF"/>
                </a:solidFill>
              </a:rPr>
              <a:t>일 이내</a:t>
            </a:r>
            <a:r>
              <a:rPr lang="en-US" altLang="ko-KR" sz="1150" b="1" dirty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접수 불가 설명 후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반려사유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기간만료에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의한 반려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일괄적용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반려 클릭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95536" y="471614"/>
            <a:ext cx="9144000" cy="4109514"/>
            <a:chOff x="395536" y="471614"/>
            <a:chExt cx="9144000" cy="4109514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395536" y="471614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21" t="12662" b="11200"/>
            <a:stretch/>
          </p:blipFill>
          <p:spPr>
            <a:xfrm>
              <a:off x="467544" y="512565"/>
              <a:ext cx="8424936" cy="4068563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>
            <a:xfrm>
              <a:off x="1026024" y="2015216"/>
              <a:ext cx="7848872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258952" y="2331296"/>
              <a:ext cx="3816424" cy="94489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7478696" y="3841792"/>
              <a:ext cx="412792" cy="27044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∙강사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229200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>
                <a:solidFill>
                  <a:schemeClr val="tx1"/>
                </a:solidFill>
              </a:rPr>
              <a:t>1. </a:t>
            </a:r>
            <a:r>
              <a:rPr lang="ko-KR" altLang="en-US" sz="1400" b="1">
                <a:solidFill>
                  <a:schemeClr val="tx1"/>
                </a:solidFill>
              </a:rPr>
              <a:t>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</a:t>
            </a:r>
            <a:r>
              <a:rPr lang="en-US" altLang="ko-KR" sz="1400" b="1" dirty="0">
                <a:solidFill>
                  <a:schemeClr val="tx1"/>
                </a:solidFill>
              </a:rPr>
              <a:t>, [</a:t>
            </a:r>
            <a:r>
              <a:rPr lang="ko-KR" altLang="en-US" sz="1400" b="1" dirty="0">
                <a:solidFill>
                  <a:schemeClr val="tx1"/>
                </a:solidFill>
              </a:rPr>
              <a:t>승인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  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</a:t>
            </a:r>
            <a:r>
              <a:rPr lang="en-US" altLang="ko-KR" sz="1400" b="1">
                <a:solidFill>
                  <a:schemeClr val="tx1"/>
                </a:solidFill>
              </a:rPr>
              <a:t>.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접수학생</a:t>
            </a:r>
            <a:r>
              <a:rPr lang="ko-KR" altLang="en-US" sz="1400" b="1" dirty="0">
                <a:solidFill>
                  <a:schemeClr val="tx1"/>
                </a:solidFill>
              </a:rPr>
              <a:t> □ 체크하고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</a:t>
            </a:r>
            <a:r>
              <a:rPr lang="en-US" altLang="ko-KR" sz="1400" b="1">
                <a:solidFill>
                  <a:schemeClr val="tx1"/>
                </a:solidFill>
              </a:rPr>
              <a:t>. </a:t>
            </a:r>
            <a:r>
              <a:rPr lang="ko-KR" altLang="en-US" sz="1400" b="1">
                <a:solidFill>
                  <a:srgbClr val="0000FF"/>
                </a:solidFill>
              </a:rPr>
              <a:t>수업결손에 따른 과제</a:t>
            </a:r>
            <a:r>
              <a:rPr lang="en-US" altLang="ko-KR" sz="1400" b="1">
                <a:solidFill>
                  <a:srgbClr val="0000FF"/>
                </a:solidFill>
              </a:rPr>
              <a:t>, </a:t>
            </a:r>
            <a:r>
              <a:rPr lang="ko-KR" altLang="en-US" sz="1400" b="1">
                <a:solidFill>
                  <a:srgbClr val="0000FF"/>
                </a:solidFill>
              </a:rPr>
              <a:t>시험 등의 수업지도 또는 평가 안내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62481" y="618792"/>
            <a:ext cx="9161031" cy="4322376"/>
            <a:chOff x="162481" y="618792"/>
            <a:chExt cx="9161031" cy="4322376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179512" y="81156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049" name="_x287701712" descr="EMB0000173028d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0688"/>
              <a:ext cx="8640960" cy="4320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2411760" y="618792"/>
              <a:ext cx="698376" cy="36193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62481" y="1730633"/>
              <a:ext cx="698376" cy="330215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79512" y="2923048"/>
              <a:ext cx="698376" cy="28992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69104" y="3867944"/>
              <a:ext cx="698376" cy="216024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483088" y="3832776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491880" y="407707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491880" y="4308784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094320" y="3833000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095992" y="4083968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116509" y="429999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885</Words>
  <Application>Microsoft Office PowerPoint</Application>
  <PresentationFormat>화면 슬라이드 쇼(4:3)</PresentationFormat>
  <Paragraphs>154</Paragraphs>
  <Slides>9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109</cp:revision>
  <dcterms:created xsi:type="dcterms:W3CDTF">2017-08-16T02:27:34Z</dcterms:created>
  <dcterms:modified xsi:type="dcterms:W3CDTF">2022-03-02T05:23:04Z</dcterms:modified>
</cp:coreProperties>
</file>