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6" r:id="rId4"/>
    <p:sldId id="257" r:id="rId5"/>
    <p:sldId id="262" r:id="rId6"/>
    <p:sldId id="264" r:id="rId7"/>
    <p:sldId id="267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76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90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주체별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처리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99468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친족사망</a:t>
                      </a:r>
                      <a:endParaRPr lang="ko-KR" altLang="en-US" sz="1100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치료</a:t>
                      </a:r>
                      <a:endParaRPr lang="ko-KR" alt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effectLst/>
                        </a:rPr>
                        <a:t>1.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진료비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영수증</a:t>
                      </a:r>
                      <a:endParaRPr lang="en-US" altLang="ko-KR" sz="1100" kern="0" spc="-50" dirty="0" smtClean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1)</a:t>
                      </a:r>
                      <a:endParaRPr lang="ko-KR" altLang="en-US" sz="1100" b="1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50" dirty="0">
                          <a:effectLst/>
                        </a:rPr>
                        <a:t> 취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(</a:t>
                      </a:r>
                      <a:r>
                        <a:rPr lang="ko-KR" altLang="en-US" sz="1100" kern="0" spc="-50" dirty="0" err="1">
                          <a:effectLst/>
                        </a:rPr>
                        <a:t>인턴포함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해당일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 부서장 확인서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900346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60353"/>
            <a:ext cx="86581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3" name="직선 화살표 연결선 62"/>
          <p:cNvCxnSpPr>
            <a:stCxn id="35" idx="2"/>
            <a:endCxn id="7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AutoShape 2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5" name="직사각형 64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7" name="AutoShape 23"/>
          <p:cNvCxnSpPr>
            <a:cxnSpLocks noChangeShapeType="1"/>
            <a:stCxn id="65" idx="2"/>
            <a:endCxn id="66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  <a:stCxn id="66" idx="3"/>
            <a:endCxn id="53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stCxn id="42" idx="3"/>
            <a:endCxn id="83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4" name="직사각형 7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1" name="AutoShape 23"/>
          <p:cNvCxnSpPr>
            <a:cxnSpLocks noChangeShapeType="1"/>
            <a:stCxn id="74" idx="1"/>
            <a:endCxn id="65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>
            <a:stCxn id="70" idx="2"/>
            <a:endCxn id="87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–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 웹정보시스템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4509120"/>
            <a:ext cx="8424936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웹정보시스템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학사정보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3.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및 증빙서류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후 </a:t>
            </a:r>
            <a:r>
              <a:rPr lang="ko-KR" altLang="en-US" sz="1400" b="1" dirty="0">
                <a:solidFill>
                  <a:schemeClr val="tx1"/>
                </a:solidFill>
              </a:rPr>
              <a:t>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4.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 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결석시작일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결석종료일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  </a:t>
            </a:r>
            <a:r>
              <a:rPr lang="ko-KR" altLang="ko-KR" sz="1200" b="1" dirty="0">
                <a:solidFill>
                  <a:srgbClr val="FF0000"/>
                </a:solidFill>
              </a:rPr>
              <a:t>※</a:t>
            </a:r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 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5.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신청가능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해당기간 수업목록이 나오면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신청과목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선택 후 저장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6.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증빙서류 소속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교</a:t>
            </a:r>
            <a:r>
              <a:rPr lang="ko-KR" altLang="en-US" sz="1400" b="1" dirty="0" smtClean="0">
                <a:solidFill>
                  <a:schemeClr val="tx1"/>
                </a:solidFill>
                <a:latin typeface="맑은 고딕"/>
                <a:ea typeface="맑은 고딕"/>
              </a:rPr>
              <a:t>∙강사 대면 제출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→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최종 인정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pic>
        <p:nvPicPr>
          <p:cNvPr id="9" name="_x44384232" descr="EMB00003c8c18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34" y="3521486"/>
            <a:ext cx="8369357" cy="987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_x430435024" descr="EMB0000405c07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5408"/>
            <a:ext cx="8310518" cy="303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5400600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4-2-1.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효력기간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초과 시 화면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86528"/>
            <a:ext cx="8424936" cy="1882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만료 이후 신청 및 접수 시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학생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웹정보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신청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불가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효력 기간이 만료되었음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-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종합정보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–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 불가 안내 팝업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위 화면과 동일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ko-KR" altLang="ko-KR" sz="1150" b="1" dirty="0" smtClean="0">
                <a:solidFill>
                  <a:srgbClr val="0000FF"/>
                </a:solidFill>
                <a:latin typeface="+mn-ea"/>
              </a:rPr>
              <a:t>※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150" b="1" dirty="0" err="1" smtClean="0">
                <a:solidFill>
                  <a:srgbClr val="0000FF"/>
                </a:solidFill>
                <a:latin typeface="+mn-ea"/>
              </a:rPr>
              <a:t>효력기간</a:t>
            </a:r>
            <a:r>
              <a:rPr lang="ko-KR" altLang="en-US" sz="115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ko-KR" sz="115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사유종료일로부터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7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일 이내 </a:t>
            </a:r>
            <a:r>
              <a:rPr lang="en-US" altLang="ko-KR" sz="1150" b="1" dirty="0">
                <a:solidFill>
                  <a:srgbClr val="0000FF"/>
                </a:solidFill>
              </a:rPr>
              <a:t>[</a:t>
            </a:r>
            <a:r>
              <a:rPr lang="ko-KR" altLang="en-US" sz="1150" b="1" dirty="0">
                <a:solidFill>
                  <a:srgbClr val="0000FF"/>
                </a:solidFill>
              </a:rPr>
              <a:t>공휴일</a:t>
            </a:r>
            <a:r>
              <a:rPr lang="en-US" altLang="ko-KR" sz="1150" b="1" dirty="0">
                <a:solidFill>
                  <a:srgbClr val="0000FF"/>
                </a:solidFill>
              </a:rPr>
              <a:t>(</a:t>
            </a:r>
            <a:r>
              <a:rPr lang="ko-KR" altLang="en-US" sz="1150" b="1" dirty="0">
                <a:solidFill>
                  <a:srgbClr val="0000FF"/>
                </a:solidFill>
              </a:rPr>
              <a:t>토요일 포함</a:t>
            </a:r>
            <a:r>
              <a:rPr lang="en-US" altLang="ko-KR" sz="1150" b="1" dirty="0">
                <a:solidFill>
                  <a:srgbClr val="0000FF"/>
                </a:solidFill>
              </a:rPr>
              <a:t>) </a:t>
            </a:r>
            <a:r>
              <a:rPr lang="ko-KR" altLang="en-US" sz="1150" b="1" dirty="0">
                <a:solidFill>
                  <a:srgbClr val="0000FF"/>
                </a:solidFill>
              </a:rPr>
              <a:t>제외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] (</a:t>
            </a:r>
            <a:r>
              <a:rPr lang="ko-KR" altLang="en-US" sz="1150" b="1" dirty="0" err="1">
                <a:solidFill>
                  <a:srgbClr val="0000FF"/>
                </a:solidFill>
              </a:rPr>
              <a:t>최종학기</a:t>
            </a:r>
            <a:r>
              <a:rPr lang="ko-KR" altLang="en-US" sz="1150" b="1" dirty="0">
                <a:solidFill>
                  <a:srgbClr val="0000FF"/>
                </a:solidFill>
              </a:rPr>
              <a:t> 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취</a:t>
            </a:r>
            <a:r>
              <a:rPr lang="en-US" altLang="ko-KR" sz="1150" b="1" dirty="0">
                <a:solidFill>
                  <a:srgbClr val="0000FF"/>
                </a:solidFill>
              </a:rPr>
              <a:t>/</a:t>
            </a:r>
            <a:r>
              <a:rPr lang="ko-KR" altLang="en-US" sz="1150" b="1" dirty="0" smtClean="0">
                <a:solidFill>
                  <a:srgbClr val="0000FF"/>
                </a:solidFill>
              </a:rPr>
              <a:t>창업은 </a:t>
            </a:r>
            <a:r>
              <a:rPr lang="ko-KR" altLang="en-US" sz="1150" b="1" dirty="0">
                <a:solidFill>
                  <a:srgbClr val="0000FF"/>
                </a:solidFill>
              </a:rPr>
              <a:t>사유발생일로부터 </a:t>
            </a:r>
            <a:r>
              <a:rPr lang="en-US" altLang="ko-KR" sz="1150" b="1" dirty="0">
                <a:solidFill>
                  <a:srgbClr val="0000FF"/>
                </a:solidFill>
              </a:rPr>
              <a:t>14</a:t>
            </a:r>
            <a:r>
              <a:rPr lang="ko-KR" altLang="en-US" sz="1150" b="1" dirty="0">
                <a:solidFill>
                  <a:srgbClr val="0000FF"/>
                </a:solidFill>
              </a:rPr>
              <a:t>일 이내</a:t>
            </a:r>
            <a:r>
              <a:rPr lang="en-US" altLang="ko-KR" sz="115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접수 불가 설명 후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+mn-ea"/>
              </a:rPr>
              <a:t>□ 체크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반려사유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기간만료에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의한 반려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일괄적용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반려 클릭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395536" y="471614"/>
            <a:ext cx="9144000" cy="4109514"/>
            <a:chOff x="395536" y="471614"/>
            <a:chExt cx="9144000" cy="4109514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395536" y="471614"/>
              <a:ext cx="9144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/>
            </a:p>
          </p:txBody>
        </p:sp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21" t="12662" b="11200"/>
            <a:stretch/>
          </p:blipFill>
          <p:spPr>
            <a:xfrm>
              <a:off x="467544" y="512565"/>
              <a:ext cx="8424936" cy="4068563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26024" y="2015216"/>
              <a:ext cx="7848872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258952" y="2331296"/>
              <a:ext cx="3816424" cy="944896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7478696" y="3841792"/>
              <a:ext cx="412792" cy="270448"/>
            </a:xfrm>
            <a:prstGeom prst="rect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4-2-2. 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교학행정팀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접수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67544" y="4797152"/>
            <a:ext cx="8424936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증빙서류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검토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신청내용에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부합한 증빙서류 검토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+mn-ea"/>
              </a:rPr>
              <a:t>신청학생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□ 체크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접수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위∙변조 행위 관련 검토 철저 요청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  </a:t>
            </a:r>
            <a:r>
              <a:rPr lang="ko-KR" altLang="ko-KR" sz="1200" b="1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반려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유고결석 신청 삭제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필요 시 신청부터 다시 진행해야 함  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/ 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+mn-ea"/>
              </a:rPr>
              <a:t>접수취소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200" b="1" dirty="0" smtClean="0">
                <a:solidFill>
                  <a:schemeClr val="tx1"/>
                </a:solidFill>
                <a:latin typeface="+mn-ea"/>
              </a:rPr>
              <a:t>접수만 취소되며 신청데이터는 유지 </a:t>
            </a:r>
            <a:endParaRPr lang="en-US" altLang="ko-KR" sz="12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2.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출력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버튼 클릭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과목별 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  <a:latin typeface="+mn-ea"/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출력 </a:t>
            </a:r>
            <a:r>
              <a:rPr lang="ko-KR" altLang="en-US" sz="1400" b="1" dirty="0">
                <a:solidFill>
                  <a:schemeClr val="tx1"/>
                </a:solidFill>
                <a:ea typeface="맑은 고딕"/>
              </a:rPr>
              <a:t>▶</a:t>
            </a:r>
            <a:r>
              <a:rPr lang="ko-KR" altLang="en-US" sz="1400" b="1" dirty="0" smtClean="0">
                <a:solidFill>
                  <a:schemeClr val="tx1"/>
                </a:solidFill>
                <a:latin typeface="+mn-ea"/>
              </a:rPr>
              <a:t> 학생에게 배부</a:t>
            </a:r>
            <a:endParaRPr lang="en-US" altLang="ko-KR" sz="1400" b="1" dirty="0" smtClean="0">
              <a:solidFill>
                <a:schemeClr val="tx1"/>
              </a:solidFill>
              <a:latin typeface="+mn-ea"/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rgbClr val="0000FF"/>
                </a:solidFill>
                <a:latin typeface="+mn-ea"/>
              </a:rPr>
              <a:t>3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. 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담당 </a:t>
            </a:r>
            <a:r>
              <a:rPr lang="ko-KR" altLang="en-US" sz="1400" b="1" dirty="0" err="1">
                <a:solidFill>
                  <a:srgbClr val="0000FF"/>
                </a:solidFill>
                <a:latin typeface="+mn-ea"/>
              </a:rPr>
              <a:t>교∙강사</a:t>
            </a:r>
            <a:r>
              <a:rPr lang="ko-KR" altLang="en-US" sz="1400" b="1" dirty="0">
                <a:solidFill>
                  <a:srgbClr val="0000FF"/>
                </a:solidFill>
                <a:latin typeface="+mn-ea"/>
              </a:rPr>
              <a:t> 대면 제출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안내 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대면 제출 및 수업 지도 받아야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최종 인정됨을 안내 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5536" y="47161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87701792" descr="EMB0000173028d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345"/>
            <a:ext cx="8496944" cy="391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8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교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맑은 고딕"/>
                <a:ea typeface="맑은 고딕"/>
              </a:rPr>
              <a:t>∙강사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 승인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229200"/>
            <a:ext cx="842493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학생의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제출 받음 </a:t>
            </a:r>
            <a:r>
              <a:rPr lang="ko-KR" altLang="ko-KR" sz="1400" b="1" dirty="0" smtClean="0">
                <a:solidFill>
                  <a:schemeClr val="tx1"/>
                </a:solidFill>
              </a:rPr>
              <a:t>▶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수업결손에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400" b="1" dirty="0">
                <a:solidFill>
                  <a:srgbClr val="0000FF"/>
                </a:solidFill>
              </a:rPr>
              <a:t>따른 과제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시험 등의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수업지도</a:t>
            </a:r>
            <a:r>
              <a:rPr lang="ko-KR" altLang="en-US" sz="1400" b="1" dirty="0">
                <a:solidFill>
                  <a:srgbClr val="0000FF"/>
                </a:solidFill>
              </a:rPr>
              <a:t> 또는 평가 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안내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,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 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[SEARCH]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3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[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미승인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명단 중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접수학생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</a:rPr>
              <a:t>□ 체크하고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버튼 클릭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4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.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 보관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811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7701712" descr="EMB0000173028d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6409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2411760" y="618792"/>
            <a:ext cx="698376" cy="3619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62481" y="1730633"/>
            <a:ext cx="698376" cy="3302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79512" y="2923048"/>
            <a:ext cx="698376" cy="28992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69104" y="3867944"/>
            <a:ext cx="69837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832</Words>
  <Application>Microsoft Office PowerPoint</Application>
  <PresentationFormat>화면 슬라이드 쇼(4:3)</PresentationFormat>
  <Paragraphs>130</Paragraphs>
  <Slides>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Windows 사용자</cp:lastModifiedBy>
  <cp:revision>59</cp:revision>
  <dcterms:created xsi:type="dcterms:W3CDTF">2017-08-16T02:27:34Z</dcterms:created>
  <dcterms:modified xsi:type="dcterms:W3CDTF">2018-08-02T05:00:49Z</dcterms:modified>
</cp:coreProperties>
</file>