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375" r:id="rId3"/>
    <p:sldId id="380" r:id="rId4"/>
    <p:sldId id="436" r:id="rId5"/>
    <p:sldId id="435" r:id="rId6"/>
    <p:sldId id="437" r:id="rId7"/>
    <p:sldId id="428" r:id="rId8"/>
    <p:sldId id="429" r:id="rId9"/>
    <p:sldId id="430" r:id="rId10"/>
    <p:sldId id="431" r:id="rId11"/>
    <p:sldId id="440" r:id="rId12"/>
    <p:sldId id="441" r:id="rId13"/>
    <p:sldId id="442" r:id="rId14"/>
    <p:sldId id="433" r:id="rId15"/>
    <p:sldId id="434" r:id="rId1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55"/>
    <a:srgbClr val="0070C0"/>
    <a:srgbClr val="4CB697"/>
    <a:srgbClr val="DEEBF7"/>
    <a:srgbClr val="FFC000"/>
    <a:srgbClr val="338DCD"/>
    <a:srgbClr val="D3EEC2"/>
    <a:srgbClr val="465D66"/>
    <a:srgbClr val="BFCAE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0" autoAdjust="0"/>
    <p:restoredTop sz="95113" autoAdjust="0"/>
  </p:normalViewPr>
  <p:slideViewPr>
    <p:cSldViewPr snapToGrid="0">
      <p:cViewPr varScale="1">
        <p:scale>
          <a:sx n="65" d="100"/>
          <a:sy n="65" d="100"/>
        </p:scale>
        <p:origin x="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7A53213-0393-4DBA-AA85-CEC7E58F667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0FF52B8-9913-43A9-9991-E0D5A2480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66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0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3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4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08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2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0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4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2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78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8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19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4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9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63CB-B610-48C6-8A36-77BC14E28F4B}" type="datetimeFigureOut">
              <a:rPr lang="ko-KR" altLang="en-US" smtClean="0"/>
              <a:t>2023-03-10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arp30@dankook.ac.kr" TargetMode="External"/><Relationship Id="rId4" Type="http://schemas.openxmlformats.org/officeDocument/2006/relationships/hyperlink" Target="mailto:12181186@dankook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485" y="3734941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어학연수 학점인정 신청방법 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33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1" y="0"/>
            <a:ext cx="117157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3200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0973" y="952967"/>
            <a:ext cx="4539367" cy="5018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인턴십기관명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해외인턴십을 이수한 해외 기관을 영문으로 기입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 프로그램명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또는 국문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 후 나오지 않을 경우 직접 공식 명칭을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시작일 및 종료일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근로계약서에 나온 실질적인 인턴십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7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에이전시 혹은 기관 홈페이지 </a:t>
            </a:r>
            <a:r>
              <a:rPr lang="ko-KR" altLang="en-US" sz="17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sz="17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근로계약서는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근무기간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근무시간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하나의 파일만 업로드 가능하니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파일이 여러 개인 경우 하나의 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일로 결합하여 첨부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7.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96E603D-14F0-47A7-B92E-F231DBB5FA19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74CA6C7-1AC3-491F-A007-D00F333766DE}"/>
              </a:ext>
            </a:extLst>
          </p:cNvPr>
          <p:cNvGrpSpPr/>
          <p:nvPr/>
        </p:nvGrpSpPr>
        <p:grpSpPr>
          <a:xfrm>
            <a:off x="4901313" y="952968"/>
            <a:ext cx="6721482" cy="4864358"/>
            <a:chOff x="2922154" y="1095208"/>
            <a:chExt cx="6596866" cy="564624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BDC7AD5-12C0-4A2A-A352-4768EC6DF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37" t="18656" r="34563" b="12495"/>
            <a:stretch/>
          </p:blipFill>
          <p:spPr>
            <a:xfrm>
              <a:off x="2922154" y="1095208"/>
              <a:ext cx="6529456" cy="463822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9A4B36F-A167-4E5F-BB7E-6A1763A77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004" t="65039" r="34151" b="19442"/>
            <a:stretch/>
          </p:blipFill>
          <p:spPr>
            <a:xfrm>
              <a:off x="2946775" y="5695988"/>
              <a:ext cx="6572245" cy="1045465"/>
            </a:xfrm>
            <a:prstGeom prst="rect">
              <a:avLst/>
            </a:prstGeom>
          </p:spPr>
        </p:pic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F75B0A4-9837-49D5-B811-35383622D6FA}"/>
              </a:ext>
            </a:extLst>
          </p:cNvPr>
          <p:cNvSpPr/>
          <p:nvPr/>
        </p:nvSpPr>
        <p:spPr>
          <a:xfrm>
            <a:off x="10560142" y="3226907"/>
            <a:ext cx="41850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06B4969-05A3-4D34-84EC-223C68E1DC90}"/>
              </a:ext>
            </a:extLst>
          </p:cNvPr>
          <p:cNvGrpSpPr/>
          <p:nvPr/>
        </p:nvGrpSpPr>
        <p:grpSpPr>
          <a:xfrm>
            <a:off x="9473527" y="2733402"/>
            <a:ext cx="2380622" cy="493504"/>
            <a:chOff x="357791" y="5390164"/>
            <a:chExt cx="2236155" cy="49350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396C09B-9A9F-4A41-95B3-8F8A08080DAB}"/>
                </a:ext>
              </a:extLst>
            </p:cNvPr>
            <p:cNvSpPr/>
            <p:nvPr/>
          </p:nvSpPr>
          <p:spPr>
            <a:xfrm>
              <a:off x="357791" y="5390164"/>
              <a:ext cx="22361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정보 입력 후 신청 버튼을 클릭</a:t>
              </a:r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14B39F3B-B497-4EC2-8B97-AAF7A7D32450}"/>
                </a:ext>
              </a:extLst>
            </p:cNvPr>
            <p:cNvSpPr/>
            <p:nvPr/>
          </p:nvSpPr>
          <p:spPr>
            <a:xfrm rot="10800000" flipH="1">
              <a:off x="1474493" y="5669436"/>
              <a:ext cx="160132" cy="2142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E28821B-3C99-48D9-9625-8CB1FDCF1FF9}"/>
              </a:ext>
            </a:extLst>
          </p:cNvPr>
          <p:cNvSpPr/>
          <p:nvPr/>
        </p:nvSpPr>
        <p:spPr>
          <a:xfrm>
            <a:off x="10978650" y="3231706"/>
            <a:ext cx="462463" cy="21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445284-20A7-4E11-B278-A6F0F030AF5B}"/>
              </a:ext>
            </a:extLst>
          </p:cNvPr>
          <p:cNvGrpSpPr/>
          <p:nvPr/>
        </p:nvGrpSpPr>
        <p:grpSpPr>
          <a:xfrm>
            <a:off x="8923663" y="3432623"/>
            <a:ext cx="3189857" cy="474156"/>
            <a:chOff x="-461111" y="4825770"/>
            <a:chExt cx="1899855" cy="47415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0CBD2FA-7217-4FD8-A662-AF18DB18BF99}"/>
                </a:ext>
              </a:extLst>
            </p:cNvPr>
            <p:cNvSpPr/>
            <p:nvPr/>
          </p:nvSpPr>
          <p:spPr>
            <a:xfrm>
              <a:off x="-461111" y="4980853"/>
              <a:ext cx="18998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F1D993C5-D5A6-4AA6-B482-259CBF84B5D8}"/>
                </a:ext>
              </a:extLst>
            </p:cNvPr>
            <p:cNvSpPr/>
            <p:nvPr/>
          </p:nvSpPr>
          <p:spPr>
            <a:xfrm>
              <a:off x="842621" y="4825770"/>
              <a:ext cx="97443" cy="2249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6A69D5-F729-444D-AF4C-7A817F3B2A08}"/>
              </a:ext>
            </a:extLst>
          </p:cNvPr>
          <p:cNvSpPr/>
          <p:nvPr/>
        </p:nvSpPr>
        <p:spPr>
          <a:xfrm>
            <a:off x="5581633" y="2733402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69850ED-1E9A-4A01-AFAC-B3537733FB06}"/>
              </a:ext>
            </a:extLst>
          </p:cNvPr>
          <p:cNvSpPr/>
          <p:nvPr/>
        </p:nvSpPr>
        <p:spPr>
          <a:xfrm>
            <a:off x="8927447" y="147830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A6ACF0-4755-4054-887F-DE254EF28899}"/>
              </a:ext>
            </a:extLst>
          </p:cNvPr>
          <p:cNvSpPr/>
          <p:nvPr/>
        </p:nvSpPr>
        <p:spPr>
          <a:xfrm>
            <a:off x="5905105" y="192873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83B256-E6E1-4695-9C91-EE5E47F21434}"/>
              </a:ext>
            </a:extLst>
          </p:cNvPr>
          <p:cNvSpPr/>
          <p:nvPr/>
        </p:nvSpPr>
        <p:spPr>
          <a:xfrm>
            <a:off x="5483457" y="170001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2E765F-EC75-42C4-88BC-EFBFB8ED5C1D}"/>
              </a:ext>
            </a:extLst>
          </p:cNvPr>
          <p:cNvSpPr/>
          <p:nvPr/>
        </p:nvSpPr>
        <p:spPr>
          <a:xfrm>
            <a:off x="5700891" y="150152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7BF9D83-C1A6-4067-A1BF-4FE77C01384D}"/>
              </a:ext>
            </a:extLst>
          </p:cNvPr>
          <p:cNvSpPr/>
          <p:nvPr/>
        </p:nvSpPr>
        <p:spPr>
          <a:xfrm>
            <a:off x="5388099" y="1286674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5B7900-DF8A-44BE-AAAD-77B0D7A76F3D}"/>
              </a:ext>
            </a:extLst>
          </p:cNvPr>
          <p:cNvSpPr/>
          <p:nvPr/>
        </p:nvSpPr>
        <p:spPr>
          <a:xfrm>
            <a:off x="10227523" y="3068988"/>
            <a:ext cx="383438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Helvetica"/>
              </a:rPr>
              <a:t>⑦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37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5258011-C3DE-448F-8BE9-2FB6C3C70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인턴십기관명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본인이 신청한 내용 확인 가능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2.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신청완료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→ 접수완료 → 승인완료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ymbol" panose="020B0502040204020203" pitchFamily="34" charset="0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 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신청을 접수하면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 내용을 확인하고 승인하면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3.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 후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연수기관명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활동확인서 제출 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23024" y="1876771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86925" y="2175248"/>
            <a:ext cx="3047752" cy="497085"/>
            <a:chOff x="699844" y="5212152"/>
            <a:chExt cx="1815219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4" y="5390164"/>
              <a:ext cx="1815219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인턴십</a:t>
              </a:r>
              <a:r>
                <a:rPr kumimoji="0" lang="ko-KR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기관명을 클릭하여 신청내용을 확인합니다</a:t>
              </a: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242381" y="215601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신청상태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승인완료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386774" y="1759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355633" y="1893508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9923809" y="1716443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75608" y="1626125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56665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010" y="6249128"/>
            <a:ext cx="396982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8158DC0-339B-48DA-872E-822B98E2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7" t="10017" r="34140" b="6779"/>
          <a:stretch/>
        </p:blipFill>
        <p:spPr>
          <a:xfrm>
            <a:off x="4799414" y="987136"/>
            <a:ext cx="6889482" cy="484464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51FECD2-326A-4843-8136-F4D4AE4EC852}"/>
              </a:ext>
            </a:extLst>
          </p:cNvPr>
          <p:cNvSpPr/>
          <p:nvPr/>
        </p:nvSpPr>
        <p:spPr>
          <a:xfrm>
            <a:off x="9441803" y="1515923"/>
            <a:ext cx="411670" cy="160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B41ECE-E686-4572-ABCE-490B87045F91}"/>
              </a:ext>
            </a:extLst>
          </p:cNvPr>
          <p:cNvSpPr/>
          <p:nvPr/>
        </p:nvSpPr>
        <p:spPr>
          <a:xfrm>
            <a:off x="8167943" y="4118871"/>
            <a:ext cx="1835965" cy="39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6A63A5-C00A-4449-B9E6-75D49BDD9E16}"/>
              </a:ext>
            </a:extLst>
          </p:cNvPr>
          <p:cNvSpPr/>
          <p:nvPr/>
        </p:nvSpPr>
        <p:spPr>
          <a:xfrm>
            <a:off x="11120734" y="4699877"/>
            <a:ext cx="420499" cy="197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7E2CAE0-3221-406C-ADBF-8094352C7DAA}"/>
              </a:ext>
            </a:extLst>
          </p:cNvPr>
          <p:cNvGrpSpPr/>
          <p:nvPr/>
        </p:nvGrpSpPr>
        <p:grpSpPr>
          <a:xfrm>
            <a:off x="9196529" y="3754713"/>
            <a:ext cx="1049883" cy="431324"/>
            <a:chOff x="902117" y="5390164"/>
            <a:chExt cx="1147502" cy="49110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6FBB0BD-90EA-473E-B4A2-63916521DBE9}"/>
                </a:ext>
              </a:extLst>
            </p:cNvPr>
            <p:cNvSpPr/>
            <p:nvPr/>
          </p:nvSpPr>
          <p:spPr>
            <a:xfrm>
              <a:off x="902117" y="5390164"/>
              <a:ext cx="1147502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 선택</a:t>
              </a: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30A00CF-B541-4C26-9827-0F4750E70D7C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F78D162-967F-4B4B-A6E3-AB575D4FC9ED}"/>
              </a:ext>
            </a:extLst>
          </p:cNvPr>
          <p:cNvGrpSpPr/>
          <p:nvPr/>
        </p:nvGrpSpPr>
        <p:grpSpPr>
          <a:xfrm>
            <a:off x="8326712" y="1048412"/>
            <a:ext cx="2580167" cy="452318"/>
            <a:chOff x="382275" y="5366260"/>
            <a:chExt cx="1771711" cy="51501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24226E4-D30D-492C-BD49-87359D3745A6}"/>
                </a:ext>
              </a:extLst>
            </p:cNvPr>
            <p:cNvSpPr/>
            <p:nvPr/>
          </p:nvSpPr>
          <p:spPr>
            <a:xfrm>
              <a:off x="382275" y="5366260"/>
              <a:ext cx="1771711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활동확인서 제출 가능</a:t>
              </a: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E8FE28AF-BF56-4C6E-A3DD-CE043EFCD349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BA87040-55C9-4BDF-A113-D60C3B82813B}"/>
              </a:ext>
            </a:extLst>
          </p:cNvPr>
          <p:cNvSpPr/>
          <p:nvPr/>
        </p:nvSpPr>
        <p:spPr>
          <a:xfrm>
            <a:off x="7349660" y="3820558"/>
            <a:ext cx="1587513" cy="168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697629D-36F0-4FB8-A4C2-D72F645E0061}"/>
              </a:ext>
            </a:extLst>
          </p:cNvPr>
          <p:cNvGrpSpPr/>
          <p:nvPr/>
        </p:nvGrpSpPr>
        <p:grpSpPr>
          <a:xfrm>
            <a:off x="6922083" y="3429005"/>
            <a:ext cx="2294952" cy="409632"/>
            <a:chOff x="771651" y="4953216"/>
            <a:chExt cx="1354995" cy="466407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FAA9CF5-DA5D-4FD2-ABDC-60557331B3ED}"/>
                </a:ext>
              </a:extLst>
            </p:cNvPr>
            <p:cNvSpPr/>
            <p:nvPr/>
          </p:nvSpPr>
          <p:spPr>
            <a:xfrm>
              <a:off x="771651" y="4953216"/>
              <a:ext cx="1354995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활동확인서 양식을 다운로드</a:t>
              </a:r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A7A4FFE-678F-47F4-B2F1-2719A9564864}"/>
                </a:ext>
              </a:extLst>
            </p:cNvPr>
            <p:cNvSpPr/>
            <p:nvPr/>
          </p:nvSpPr>
          <p:spPr>
            <a:xfrm rot="10800000">
              <a:off x="1732275" y="5272288"/>
              <a:ext cx="85219" cy="14733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9A8774E-DB37-4DC5-8F3A-4C12AC02F453}"/>
              </a:ext>
            </a:extLst>
          </p:cNvPr>
          <p:cNvSpPr/>
          <p:nvPr/>
        </p:nvSpPr>
        <p:spPr>
          <a:xfrm>
            <a:off x="7823656" y="4034945"/>
            <a:ext cx="420499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D714DEF-F09B-4F68-93DB-EEEB4EAAD764}"/>
              </a:ext>
            </a:extLst>
          </p:cNvPr>
          <p:cNvSpPr/>
          <p:nvPr/>
        </p:nvSpPr>
        <p:spPr>
          <a:xfrm>
            <a:off x="10672113" y="451423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9976701-7290-4F0A-BB36-0C95921DE107}"/>
              </a:ext>
            </a:extLst>
          </p:cNvPr>
          <p:cNvSpPr/>
          <p:nvPr/>
        </p:nvSpPr>
        <p:spPr>
          <a:xfrm>
            <a:off x="6919028" y="3627290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619AFA9-6F47-4F42-A09A-3E8EA36764EB}"/>
              </a:ext>
            </a:extLst>
          </p:cNvPr>
          <p:cNvSpPr/>
          <p:nvPr/>
        </p:nvSpPr>
        <p:spPr>
          <a:xfrm>
            <a:off x="8937173" y="1321750"/>
            <a:ext cx="675435" cy="67694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7A0E98E-7622-44ED-AB85-A999B0B770AB}"/>
              </a:ext>
            </a:extLst>
          </p:cNvPr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 확인서 양식 다운로드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인턴활동확인서는 정해진 양식을 다운로드 한 후 본인이 참가한 기관에서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직접 요청하여 발급받아야 함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 및 출입국사실증명서에는 반드시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출입국사실증명서를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확인서에 기재된 연수기간과 상이한 경우 국제처로 문의 바람</a:t>
            </a:r>
            <a:endParaRPr lang="en-US" altLang="ko-KR" sz="1000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24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EEDB794-4497-4A9B-A2DA-D8AF7A9D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활동확인서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795685" y="2208757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609390" y="147965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034266" y="1899691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81875" y="1909360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583733" y="154494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1991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2247" y="1291931"/>
            <a:ext cx="11587503" cy="372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인턴활동확인서 및 출입국사실증명서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인턴십 이수 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해외 인턴 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이수한 </a:t>
            </a:r>
            <a:r>
              <a:rPr lang="ko-KR" altLang="en-US" sz="16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기간을 합산하여 신청 가능합니다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이때 확인서를 하나의 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결합하여 업로드 해주세요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확인서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155883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문의처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C57B89-4630-4DF7-B373-811B1C71BE99}"/>
              </a:ext>
            </a:extLst>
          </p:cNvPr>
          <p:cNvSpPr/>
          <p:nvPr/>
        </p:nvSpPr>
        <p:spPr>
          <a:xfrm>
            <a:off x="1306280" y="1775583"/>
            <a:ext cx="9622972" cy="3386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국 제 처</a:t>
            </a:r>
            <a:endParaRPr lang="en-US" altLang="ko-KR" sz="28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신청 및 제출 마감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: 2023.03.22(</a:t>
            </a:r>
            <a:r>
              <a:rPr lang="ko-KR" altLang="en-US" sz="2400" b="1" u="sng">
                <a:solidFill>
                  <a:srgbClr val="FF0000"/>
                </a:solidFill>
                <a:latin typeface="+mn-ea"/>
              </a:rPr>
              <a:t>수</a:t>
            </a:r>
            <a:r>
              <a:rPr lang="en-US" altLang="ko-KR" sz="2400" b="1" u="sng">
                <a:solidFill>
                  <a:srgbClr val="FF0000"/>
                </a:solidFill>
                <a:latin typeface="+mn-ea"/>
              </a:rPr>
              <a:t>)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15:00</a:t>
            </a:r>
          </a:p>
          <a:p>
            <a:pPr algn="ctr">
              <a:lnSpc>
                <a:spcPct val="150000"/>
              </a:lnSpc>
            </a:pPr>
            <a:endParaRPr lang="en-US" altLang="ko-KR" sz="2400" b="1" u="sng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000" b="1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C703110-EDE0-4464-8999-0D245E7DD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0573"/>
              </p:ext>
            </p:extLst>
          </p:nvPr>
        </p:nvGraphicFramePr>
        <p:xfrm>
          <a:off x="2037794" y="3425788"/>
          <a:ext cx="8128000" cy="13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98348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419674"/>
                    </a:ext>
                  </a:extLst>
                </a:gridCol>
              </a:tblGrid>
              <a:tr h="4500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죽전캠퍼스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천안캠퍼스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904827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국제관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국제교류팀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TEL. 031-8005-2606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j-lt"/>
                          <a:hlinkClick r:id="rId4"/>
                        </a:rPr>
                        <a:t>iliwala@dankook.ac.kr</a:t>
                      </a:r>
                      <a:r>
                        <a:rPr lang="ko-KR" altLang="en-US" sz="1400" b="1" dirty="0">
                          <a:latin typeface="+mj-lt"/>
                        </a:rPr>
                        <a:t> </a:t>
                      </a:r>
                      <a:endParaRPr lang="en-US" altLang="ko-K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인문과학관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국제교육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TEL. 041-550-1701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+mj-lt"/>
                          <a:hlinkClick r:id="rId5"/>
                        </a:rPr>
                        <a:t>sharp30@dankook.ac.kr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6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5F189-BE2F-4393-8567-0F70143A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08" y="956903"/>
            <a:ext cx="7261121" cy="48820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85483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263270" y="5065235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03815" y="473789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003267" y="97038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01645" y="9955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3525398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BED3C6-59A4-4FBE-AC89-E5A76F6AB650}"/>
              </a:ext>
            </a:extLst>
          </p:cNvPr>
          <p:cNvSpPr/>
          <p:nvPr/>
        </p:nvSpPr>
        <p:spPr>
          <a:xfrm>
            <a:off x="5603302" y="2077229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E69F728-F165-4260-94B7-EB8A642C77F9}"/>
              </a:ext>
            </a:extLst>
          </p:cNvPr>
          <p:cNvGrpSpPr/>
          <p:nvPr/>
        </p:nvGrpSpPr>
        <p:grpSpPr>
          <a:xfrm>
            <a:off x="5900035" y="2575160"/>
            <a:ext cx="1569401" cy="497085"/>
            <a:chOff x="699845" y="5212152"/>
            <a:chExt cx="1262251" cy="49708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D549582-B81B-4981-BACC-AADBF9C7CC08}"/>
                </a:ext>
              </a:extLst>
            </p:cNvPr>
            <p:cNvSpPr/>
            <p:nvPr/>
          </p:nvSpPr>
          <p:spPr>
            <a:xfrm>
              <a:off x="699845" y="5390164"/>
              <a:ext cx="1262251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신규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FB4BE4D-1237-4AC4-8026-49326EB179C0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1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7A72E7-C1C1-4807-A230-60418E98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80" y="968299"/>
            <a:ext cx="7068737" cy="4881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교류기관코드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어학연수과정을 이수한 해외 대학을 검색하여 클릭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  <a:r>
              <a:rPr lang="en-US" altLang="ko-KR" sz="105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입력하여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“Dankook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검색해도 나오지 않을 경우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기타기관명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을 클릭하여 직접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사설어학원에서 이수한 과정에 대해서는 학점인정 불가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 err="1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 시작 및 종료 일자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프로그램의 연수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 홈페이지 주소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4D2720-D60D-4093-8F7F-FAE9DF41427E}"/>
              </a:ext>
            </a:extLst>
          </p:cNvPr>
          <p:cNvSpPr/>
          <p:nvPr/>
        </p:nvSpPr>
        <p:spPr>
          <a:xfrm>
            <a:off x="6153966" y="3322304"/>
            <a:ext cx="2494276" cy="309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증명파일은 승인 후 등록 가능합니다</a:t>
            </a:r>
            <a:r>
              <a:rPr lang="en-US" altLang="ko-KR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A877C32-5BAE-44FD-9865-1620E3BBD166}"/>
              </a:ext>
            </a:extLst>
          </p:cNvPr>
          <p:cNvSpPr/>
          <p:nvPr/>
        </p:nvSpPr>
        <p:spPr>
          <a:xfrm>
            <a:off x="6488316" y="185582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81136F3-B1A8-4E0C-9516-91FB690DC8B5}"/>
              </a:ext>
            </a:extLst>
          </p:cNvPr>
          <p:cNvSpPr/>
          <p:nvPr/>
        </p:nvSpPr>
        <p:spPr>
          <a:xfrm>
            <a:off x="6306194" y="206832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2E0B97B-0A68-477B-AF62-5DA25F16FB3A}"/>
              </a:ext>
            </a:extLst>
          </p:cNvPr>
          <p:cNvSpPr/>
          <p:nvPr/>
        </p:nvSpPr>
        <p:spPr>
          <a:xfrm>
            <a:off x="6642679" y="221177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7B52D2-908D-412F-A6A0-29B263239B6F}"/>
              </a:ext>
            </a:extLst>
          </p:cNvPr>
          <p:cNvSpPr/>
          <p:nvPr/>
        </p:nvSpPr>
        <p:spPr>
          <a:xfrm>
            <a:off x="6796350" y="241368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D08350-9546-4577-82CC-21D8C4E8B5D9}"/>
              </a:ext>
            </a:extLst>
          </p:cNvPr>
          <p:cNvSpPr/>
          <p:nvPr/>
        </p:nvSpPr>
        <p:spPr>
          <a:xfrm>
            <a:off x="10696914" y="3040557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7BDABEA-2646-424F-A61E-9EA7B42374B2}"/>
              </a:ext>
            </a:extLst>
          </p:cNvPr>
          <p:cNvGrpSpPr/>
          <p:nvPr/>
        </p:nvGrpSpPr>
        <p:grpSpPr>
          <a:xfrm>
            <a:off x="9289205" y="2871989"/>
            <a:ext cx="2501712" cy="417394"/>
            <a:chOff x="1016614" y="5352723"/>
            <a:chExt cx="1867277" cy="47450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EE8045E-127D-4ED4-A726-5DBCAF53BC92}"/>
                </a:ext>
              </a:extLst>
            </p:cNvPr>
            <p:cNvSpPr/>
            <p:nvPr/>
          </p:nvSpPr>
          <p:spPr>
            <a:xfrm>
              <a:off x="1016614" y="5352723"/>
              <a:ext cx="1867277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어학연수 정보 입력 후 신청 버튼을 클릭</a:t>
              </a: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89D60C6F-EF28-4539-8D0A-35C9CED08B0A}"/>
                </a:ext>
              </a:extLst>
            </p:cNvPr>
            <p:cNvSpPr/>
            <p:nvPr/>
          </p:nvSpPr>
          <p:spPr>
            <a:xfrm rot="10800000">
              <a:off x="2336249" y="561539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71ECDF-4C0F-4CEC-88D6-05F94F28910B}"/>
              </a:ext>
            </a:extLst>
          </p:cNvPr>
          <p:cNvGrpSpPr/>
          <p:nvPr/>
        </p:nvGrpSpPr>
        <p:grpSpPr>
          <a:xfrm>
            <a:off x="8668733" y="3506731"/>
            <a:ext cx="3322726" cy="446359"/>
            <a:chOff x="-228678" y="5367013"/>
            <a:chExt cx="2459772" cy="44635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BDCE02-131C-4DB4-8F78-655CE2FB9D18}"/>
                </a:ext>
              </a:extLst>
            </p:cNvPr>
            <p:cNvSpPr/>
            <p:nvPr/>
          </p:nvSpPr>
          <p:spPr>
            <a:xfrm>
              <a:off x="-228678" y="5532572"/>
              <a:ext cx="2459772" cy="280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FA995AB5-95B9-43D3-8A4C-6ACC892CFC2F}"/>
                </a:ext>
              </a:extLst>
            </p:cNvPr>
            <p:cNvSpPr/>
            <p:nvPr/>
          </p:nvSpPr>
          <p:spPr>
            <a:xfrm>
              <a:off x="1810553" y="5367013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4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신청한 내용 확인 가능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접수완료 → 승인완료 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신청을 접수하면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접수완료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 내용을 확인하고 승인하면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</a:t>
            </a:r>
            <a:br>
              <a:rPr lang="en-US" altLang="ko-KR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후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 등록 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50552" y="2132632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91216" y="2387003"/>
            <a:ext cx="2977362" cy="497085"/>
            <a:chOff x="699845" y="5212152"/>
            <a:chExt cx="1773295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5" y="5390164"/>
              <a:ext cx="177329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연수기관명을 클릭하여 신청내용을 확인합니다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439078" y="245252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신청상태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접수완료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승인완료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442340" y="191032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552330" y="2125180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10113325" y="1941404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42490" y="174558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3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BDFB8D40-0A20-4284-9B9F-5A3085E47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2" t="19380" r="34358" b="11606"/>
          <a:stretch/>
        </p:blipFill>
        <p:spPr>
          <a:xfrm>
            <a:off x="4856167" y="962785"/>
            <a:ext cx="6790689" cy="48353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b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 혹은 수료증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둘 중 하나만 첨부하여도 되나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를 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수료증에 기재된 연수기간과 상이한 경우 국제처로 문의 바람</a:t>
            </a:r>
            <a:endParaRPr lang="en-US" altLang="ko-KR" sz="1000" b="1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 rot="20971586">
            <a:off x="2864789" y="2244446"/>
            <a:ext cx="2208123" cy="1289432"/>
            <a:chOff x="9810103" y="-2970263"/>
            <a:chExt cx="5951148" cy="3981365"/>
          </a:xfrm>
        </p:grpSpPr>
        <p:sp>
          <p:nvSpPr>
            <p:cNvPr id="34" name="타원 33"/>
            <p:cNvSpPr/>
            <p:nvPr/>
          </p:nvSpPr>
          <p:spPr>
            <a:xfrm rot="20814155">
              <a:off x="14936400" y="-2970263"/>
              <a:ext cx="824851" cy="865634"/>
            </a:xfrm>
            <a:prstGeom prst="ellipse">
              <a:avLst/>
            </a:prstGeom>
            <a:solidFill>
              <a:srgbClr val="4CB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prstClr val="white"/>
                  </a:solidFill>
                </a:rPr>
                <a:t>?</a:t>
              </a:r>
              <a:endParaRPr lang="ko-KR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9810103" y="940112"/>
              <a:ext cx="70340" cy="70990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양쪽 모서리가 둥근 사각형 29"/>
          <p:cNvSpPr/>
          <p:nvPr/>
        </p:nvSpPr>
        <p:spPr>
          <a:xfrm>
            <a:off x="4910938" y="2325485"/>
            <a:ext cx="4067806" cy="3095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수료증</a:t>
            </a:r>
            <a:r>
              <a:rPr lang="en-US" altLang="ko-KR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or</a:t>
            </a:r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성적표에 정확한 연수 기간이 명시되지 않은 경우</a:t>
            </a:r>
            <a:endParaRPr lang="en-US" altLang="ko-KR" sz="10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haroni" panose="02010803020104030203" pitchFamily="2" charset="-79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4910940" y="2646628"/>
            <a:ext cx="4067806" cy="73361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이등변 삼각형 31"/>
          <p:cNvSpPr/>
          <p:nvPr/>
        </p:nvSpPr>
        <p:spPr>
          <a:xfrm>
            <a:off x="5064820" y="2156427"/>
            <a:ext cx="213792" cy="16056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3551" y="2617270"/>
            <a:ext cx="427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수료증에 연수 기간이 일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日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단위까지 명시되지 않은 경우에는 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추가 증빙서류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함께 업로드 해야만 학점인정 가능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※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일정이 나와있는 기관 홈페이지 캡쳐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기관 담당자의 확인 문서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연수프로그램 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리플릿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B4DBE21-905D-4E16-BAD5-A99F2821A385}"/>
              </a:ext>
            </a:extLst>
          </p:cNvPr>
          <p:cNvSpPr/>
          <p:nvPr/>
        </p:nvSpPr>
        <p:spPr>
          <a:xfrm>
            <a:off x="9437490" y="1618734"/>
            <a:ext cx="357815" cy="155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9FBFD0-EB5C-48A1-9453-F734ACE6BCDB}"/>
              </a:ext>
            </a:extLst>
          </p:cNvPr>
          <p:cNvSpPr/>
          <p:nvPr/>
        </p:nvSpPr>
        <p:spPr>
          <a:xfrm>
            <a:off x="11113231" y="4366100"/>
            <a:ext cx="405482" cy="191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C6E90B7-5644-424A-81D5-1CAE83736139}"/>
              </a:ext>
            </a:extLst>
          </p:cNvPr>
          <p:cNvGrpSpPr/>
          <p:nvPr/>
        </p:nvGrpSpPr>
        <p:grpSpPr>
          <a:xfrm>
            <a:off x="9123810" y="3243997"/>
            <a:ext cx="1474417" cy="418934"/>
            <a:chOff x="902117" y="5390164"/>
            <a:chExt cx="1001556" cy="49110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6440E16-2DC4-4ACC-A597-9AD87C3D6482}"/>
                </a:ext>
              </a:extLst>
            </p:cNvPr>
            <p:cNvSpPr/>
            <p:nvPr/>
          </p:nvSpPr>
          <p:spPr>
            <a:xfrm>
              <a:off x="902117" y="5390164"/>
              <a:ext cx="100155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증명파일을 선택한다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FA8569E-B880-42F5-8139-F06058708DDB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1DF0B00-54C6-4D0F-B83A-7BF45EA6198D}"/>
              </a:ext>
            </a:extLst>
          </p:cNvPr>
          <p:cNvGrpSpPr/>
          <p:nvPr/>
        </p:nvGrpSpPr>
        <p:grpSpPr>
          <a:xfrm>
            <a:off x="8227642" y="1205338"/>
            <a:ext cx="3345753" cy="417797"/>
            <a:chOff x="245983" y="5390164"/>
            <a:chExt cx="2272736" cy="489773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BD0115C-C8BD-438B-9DAB-575ACC0B9828}"/>
                </a:ext>
              </a:extLst>
            </p:cNvPr>
            <p:cNvSpPr/>
            <p:nvPr/>
          </p:nvSpPr>
          <p:spPr>
            <a:xfrm>
              <a:off x="245983" y="5390164"/>
              <a:ext cx="227273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증명파일 항목을 입력할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수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20AAC61E-490F-466F-ABAA-93A6EBDA3B36}"/>
                </a:ext>
              </a:extLst>
            </p:cNvPr>
            <p:cNvSpPr/>
            <p:nvPr/>
          </p:nvSpPr>
          <p:spPr>
            <a:xfrm rot="10800000">
              <a:off x="1127866" y="5668105"/>
              <a:ext cx="122969" cy="2118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76886E6-3538-4487-B941-76A102DBECD8}"/>
              </a:ext>
            </a:extLst>
          </p:cNvPr>
          <p:cNvSpPr/>
          <p:nvPr/>
        </p:nvSpPr>
        <p:spPr>
          <a:xfrm>
            <a:off x="8227642" y="3684526"/>
            <a:ext cx="1740802" cy="67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BFED952-C268-4E1C-95E5-866037D0F32E}"/>
              </a:ext>
            </a:extLst>
          </p:cNvPr>
          <p:cNvSpPr/>
          <p:nvPr/>
        </p:nvSpPr>
        <p:spPr>
          <a:xfrm>
            <a:off x="8919911" y="1404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25C8078-A639-4113-AB91-818FEEB64843}"/>
              </a:ext>
            </a:extLst>
          </p:cNvPr>
          <p:cNvSpPr/>
          <p:nvPr/>
        </p:nvSpPr>
        <p:spPr>
          <a:xfrm>
            <a:off x="7812152" y="33316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22699F1-8131-4AEE-A634-5902127CE93B}"/>
              </a:ext>
            </a:extLst>
          </p:cNvPr>
          <p:cNvSpPr/>
          <p:nvPr/>
        </p:nvSpPr>
        <p:spPr>
          <a:xfrm>
            <a:off x="10822382" y="4151534"/>
            <a:ext cx="357795" cy="51417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1416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성적표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827911" y="2432590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799246" y="1713939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285424" y="2114449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5A34B17-E6F5-4075-986F-7B29A2F64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8" t="71489" r="34426" b="9453"/>
          <a:stretch/>
        </p:blipFill>
        <p:spPr>
          <a:xfrm>
            <a:off x="4744227" y="3777664"/>
            <a:ext cx="7282970" cy="1522921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95467" y="2114449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646227" y="171565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51F597-64FD-49C5-B20B-5E3BAD5C1AFC}"/>
              </a:ext>
            </a:extLst>
          </p:cNvPr>
          <p:cNvSpPr/>
          <p:nvPr/>
        </p:nvSpPr>
        <p:spPr>
          <a:xfrm>
            <a:off x="4769483" y="3869029"/>
            <a:ext cx="1025389" cy="32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DD40ACF-FBED-4521-93D2-3A2424BF8A45}"/>
              </a:ext>
            </a:extLst>
          </p:cNvPr>
          <p:cNvSpPr/>
          <p:nvPr/>
        </p:nvSpPr>
        <p:spPr>
          <a:xfrm>
            <a:off x="4531304" y="3460628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440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45790" y="1274514"/>
            <a:ext cx="11500417" cy="36719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증명서류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연수기간이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복수기관에서 어학연수과정을 이수한 학생은 각각 따로 신청을 하여 주시기 바랍니다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건당 연수기간을 반영하여 학점인정을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수료증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성적증명서 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5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</a:t>
            </a:r>
            <a:r>
              <a:rPr lang="ko-KR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해외인턴십</a:t>
            </a:r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학점인정 신청안내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A3AB3-9D73-47FA-93CE-8C703843E880}"/>
              </a:ext>
            </a:extLst>
          </p:cNvPr>
          <p:cNvSpPr txBox="1"/>
          <p:nvPr/>
        </p:nvSpPr>
        <p:spPr>
          <a:xfrm>
            <a:off x="9434164" y="3784848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833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00" y="970385"/>
            <a:ext cx="7496355" cy="4852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6200523" y="2192706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15904" y="5275741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22036" y="495426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891788" y="995551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894845" y="81823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8065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EDDC7DF-4835-4274-A001-798F53609297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7589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2514075" tIns="879263" rIns="572025" bIns="2233931" numCol="1" spcCol="1270" anchor="ctr" anchorCtr="0">
        <a:noAutofit/>
      </a:bodyPr>
      <a:lstStyle>
        <a:defPPr algn="ctr" defTabSz="1377950" latinLnBrk="1">
          <a:lnSpc>
            <a:spcPct val="90000"/>
          </a:lnSpc>
          <a:spcBef>
            <a:spcPct val="0"/>
          </a:spcBef>
          <a:spcAft>
            <a:spcPct val="35000"/>
          </a:spcAft>
          <a:defRPr sz="3100" kern="1200"/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1253</Words>
  <Application>Microsoft Office PowerPoint</Application>
  <PresentationFormat>와이드스크린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30" baseType="lpstr">
      <vt:lpstr>Helvetica93-ExtendedBlack</vt:lpstr>
      <vt:lpstr>HY견고딕</vt:lpstr>
      <vt:lpstr>Yoon 윤고딕 530_TT</vt:lpstr>
      <vt:lpstr>Yoon 윤고딕 540_TT</vt:lpstr>
      <vt:lpstr>Yoon 윤고딕 550_TT</vt:lpstr>
      <vt:lpstr>나눔바른고딕</vt:lpstr>
      <vt:lpstr>나눔스퀘어</vt:lpstr>
      <vt:lpstr>나눔스퀘어 Bold</vt:lpstr>
      <vt:lpstr>맑은 고딕</vt:lpstr>
      <vt:lpstr>Aharoni</vt:lpstr>
      <vt:lpstr>Arial</vt:lpstr>
      <vt:lpstr>Helvetica</vt:lpstr>
      <vt:lpstr>Segoe UI 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</dc:creator>
  <cp:lastModifiedBy>user</cp:lastModifiedBy>
  <cp:revision>2001</cp:revision>
  <cp:lastPrinted>2018-02-28T02:49:55Z</cp:lastPrinted>
  <dcterms:created xsi:type="dcterms:W3CDTF">2017-02-15T06:00:01Z</dcterms:created>
  <dcterms:modified xsi:type="dcterms:W3CDTF">2023-03-10T01:37:26Z</dcterms:modified>
</cp:coreProperties>
</file>