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2192000" cy="6858000"/>
  <p:notesSz cx="6797675" cy="9928225"/>
  <p:embeddedFontLst>
    <p:embeddedFont>
      <p:font typeface="1훈막대연필 R" panose="02020603020101020101" pitchFamily="18" charset="-127"/>
      <p:regular r:id="rId3"/>
    </p:embeddedFont>
    <p:embeddedFont>
      <p:font typeface="배달의민족 주아" panose="02020603020101020101" pitchFamily="18" charset="-127"/>
      <p:regular r:id="rId4"/>
    </p:embeddedFont>
    <p:embeddedFont>
      <p:font typeface="맑은 고딕" panose="020B0503020000020004" pitchFamily="50" charset="-127"/>
      <p:regular r:id="rId5"/>
      <p:bold r:id="rId6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9B9"/>
    <a:srgbClr val="FF7C80"/>
    <a:srgbClr val="FF6D70"/>
    <a:srgbClr val="FFC5C6"/>
    <a:srgbClr val="FFABAD"/>
    <a:srgbClr val="FF9B9D"/>
    <a:srgbClr val="BAF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A0EFB-D7E7-42B0-B0DF-BF88218578C2}" type="datetimeFigureOut">
              <a:rPr lang="ko-KR" altLang="en-US" smtClean="0"/>
              <a:t>2018-08-31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9279-C0A4-47D9-BFC7-443C683117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0591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A0EFB-D7E7-42B0-B0DF-BF88218578C2}" type="datetimeFigureOut">
              <a:rPr lang="ko-KR" altLang="en-US" smtClean="0"/>
              <a:t>2018-08-31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9279-C0A4-47D9-BFC7-443C683117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397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A0EFB-D7E7-42B0-B0DF-BF88218578C2}" type="datetimeFigureOut">
              <a:rPr lang="ko-KR" altLang="en-US" smtClean="0"/>
              <a:t>2018-08-31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9279-C0A4-47D9-BFC7-443C683117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553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A0EFB-D7E7-42B0-B0DF-BF88218578C2}" type="datetimeFigureOut">
              <a:rPr lang="ko-KR" altLang="en-US" smtClean="0"/>
              <a:t>2018-08-31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9279-C0A4-47D9-BFC7-443C683117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0362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A0EFB-D7E7-42B0-B0DF-BF88218578C2}" type="datetimeFigureOut">
              <a:rPr lang="ko-KR" altLang="en-US" smtClean="0"/>
              <a:t>2018-08-31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9279-C0A4-47D9-BFC7-443C683117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052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A0EFB-D7E7-42B0-B0DF-BF88218578C2}" type="datetimeFigureOut">
              <a:rPr lang="ko-KR" altLang="en-US" smtClean="0"/>
              <a:t>2018-08-31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9279-C0A4-47D9-BFC7-443C683117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9105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A0EFB-D7E7-42B0-B0DF-BF88218578C2}" type="datetimeFigureOut">
              <a:rPr lang="ko-KR" altLang="en-US" smtClean="0"/>
              <a:t>2018-08-31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9279-C0A4-47D9-BFC7-443C683117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879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A0EFB-D7E7-42B0-B0DF-BF88218578C2}" type="datetimeFigureOut">
              <a:rPr lang="ko-KR" altLang="en-US" smtClean="0"/>
              <a:t>2018-08-31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9279-C0A4-47D9-BFC7-443C683117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8330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A0EFB-D7E7-42B0-B0DF-BF88218578C2}" type="datetimeFigureOut">
              <a:rPr lang="ko-KR" altLang="en-US" smtClean="0"/>
              <a:t>2018-08-31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9279-C0A4-47D9-BFC7-443C683117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9151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A0EFB-D7E7-42B0-B0DF-BF88218578C2}" type="datetimeFigureOut">
              <a:rPr lang="ko-KR" altLang="en-US" smtClean="0"/>
              <a:t>2018-08-31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9279-C0A4-47D9-BFC7-443C683117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098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A0EFB-D7E7-42B0-B0DF-BF88218578C2}" type="datetimeFigureOut">
              <a:rPr lang="ko-KR" altLang="en-US" smtClean="0"/>
              <a:t>2018-08-31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9279-C0A4-47D9-BFC7-443C683117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2563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A0EFB-D7E7-42B0-B0DF-BF88218578C2}" type="datetimeFigureOut">
              <a:rPr lang="ko-KR" altLang="en-US" smtClean="0"/>
              <a:t>2018-08-31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69279-C0A4-47D9-BFC7-443C683117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5922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직사각형 45"/>
          <p:cNvSpPr/>
          <p:nvPr/>
        </p:nvSpPr>
        <p:spPr>
          <a:xfrm>
            <a:off x="-1" y="-13258"/>
            <a:ext cx="12189917" cy="232115"/>
          </a:xfrm>
          <a:prstGeom prst="rect">
            <a:avLst/>
          </a:prstGeom>
          <a:solidFill>
            <a:srgbClr val="FFAB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781300" y="241905"/>
            <a:ext cx="61820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dirty="0" smtClean="0">
                <a:solidFill>
                  <a:srgbClr val="FF7C8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상시 학습컨설팅 신청 </a:t>
            </a:r>
            <a:r>
              <a:rPr lang="ko-KR" altLang="en-US" sz="4000" dirty="0" smtClean="0">
                <a:solidFill>
                  <a:srgbClr val="FFB9B9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가이드</a:t>
            </a:r>
            <a:endParaRPr lang="en-US" altLang="ko-KR" sz="3600" dirty="0" smtClean="0">
              <a:solidFill>
                <a:srgbClr val="FFB9B9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782731" y="1214091"/>
            <a:ext cx="1949450" cy="699085"/>
          </a:xfrm>
          <a:prstGeom prst="roundRect">
            <a:avLst/>
          </a:prstGeom>
          <a:solidFill>
            <a:srgbClr val="FFC5C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1014506" y="1214091"/>
            <a:ext cx="1485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단국대학교 </a:t>
            </a:r>
            <a:r>
              <a:rPr lang="en-US" altLang="ko-KR" sz="2200" dirty="0" smtClean="0">
                <a:solidFill>
                  <a:srgbClr val="FF6D7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PORTAL</a:t>
            </a:r>
            <a:endParaRPr lang="ko-KR" altLang="en-US" sz="2200" dirty="0">
              <a:solidFill>
                <a:srgbClr val="FF6D70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21" name="오른쪽 화살표 20"/>
          <p:cNvSpPr/>
          <p:nvPr/>
        </p:nvSpPr>
        <p:spPr>
          <a:xfrm>
            <a:off x="2963956" y="1328683"/>
            <a:ext cx="431800" cy="469900"/>
          </a:xfrm>
          <a:prstGeom prst="rightArrow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모서리가 둥근 직사각형 21"/>
          <p:cNvSpPr/>
          <p:nvPr/>
        </p:nvSpPr>
        <p:spPr>
          <a:xfrm>
            <a:off x="3627531" y="1209945"/>
            <a:ext cx="1949450" cy="699085"/>
          </a:xfrm>
          <a:prstGeom prst="roundRect">
            <a:avLst/>
          </a:prstGeom>
          <a:solidFill>
            <a:srgbClr val="FFC5C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3810000" y="1356743"/>
            <a:ext cx="16082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200" dirty="0" err="1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웹정보</a:t>
            </a:r>
            <a:endParaRPr lang="ko-KR" altLang="en-US" sz="22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24" name="오른쪽 화살표 23"/>
          <p:cNvSpPr/>
          <p:nvPr/>
        </p:nvSpPr>
        <p:spPr>
          <a:xfrm>
            <a:off x="5830981" y="1328683"/>
            <a:ext cx="431800" cy="469900"/>
          </a:xfrm>
          <a:prstGeom prst="rightArrow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모서리가 둥근 직사각형 24"/>
          <p:cNvSpPr/>
          <p:nvPr/>
        </p:nvSpPr>
        <p:spPr>
          <a:xfrm>
            <a:off x="8840881" y="1209945"/>
            <a:ext cx="1949450" cy="699085"/>
          </a:xfrm>
          <a:prstGeom prst="roundRect">
            <a:avLst/>
          </a:prstGeom>
          <a:solidFill>
            <a:srgbClr val="FFC5C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8815481" y="1370653"/>
            <a:ext cx="2000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교수학습개발센터</a:t>
            </a:r>
            <a:endParaRPr lang="ko-KR" altLang="en-US" sz="20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27" name="오른쪽 화살표 26"/>
          <p:cNvSpPr/>
          <p:nvPr/>
        </p:nvSpPr>
        <p:spPr>
          <a:xfrm>
            <a:off x="8212231" y="1328683"/>
            <a:ext cx="431800" cy="469900"/>
          </a:xfrm>
          <a:prstGeom prst="rightArrow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왼쪽으로 구부러진 화살표 29"/>
          <p:cNvSpPr/>
          <p:nvPr/>
        </p:nvSpPr>
        <p:spPr>
          <a:xfrm>
            <a:off x="10941936" y="1482529"/>
            <a:ext cx="908845" cy="1664113"/>
          </a:xfrm>
          <a:prstGeom prst="curvedLeftArrow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1" name="모서리가 둥근 직사각형 30"/>
          <p:cNvSpPr/>
          <p:nvPr/>
        </p:nvSpPr>
        <p:spPr>
          <a:xfrm>
            <a:off x="5648124" y="2382422"/>
            <a:ext cx="2779212" cy="983026"/>
          </a:xfrm>
          <a:prstGeom prst="roundRect">
            <a:avLst/>
          </a:prstGeom>
          <a:solidFill>
            <a:srgbClr val="FFC5C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5684931" y="2432333"/>
            <a:ext cx="270430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학습컨설팅 신청하기</a:t>
            </a:r>
            <a:endParaRPr lang="en-US" altLang="ko-KR" sz="2000" dirty="0" smtClean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algn="ctr"/>
            <a:r>
              <a:rPr lang="ko-KR" altLang="en-US" sz="16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필요 시 심화학습역량진단검사</a:t>
            </a:r>
            <a:r>
              <a:rPr lang="en-US" altLang="ko-KR" sz="16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(SLT, MST) </a:t>
            </a:r>
            <a:r>
              <a:rPr lang="ko-KR" altLang="en-US" sz="16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가능</a:t>
            </a:r>
            <a:endParaRPr lang="ko-KR" altLang="en-US" sz="16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33" name="왼쪽 화살표 32"/>
          <p:cNvSpPr/>
          <p:nvPr/>
        </p:nvSpPr>
        <p:spPr>
          <a:xfrm>
            <a:off x="5108521" y="2635657"/>
            <a:ext cx="468312" cy="486487"/>
          </a:xfrm>
          <a:prstGeom prst="leftArrow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모서리가 둥근 직사각형 33"/>
          <p:cNvSpPr/>
          <p:nvPr/>
        </p:nvSpPr>
        <p:spPr>
          <a:xfrm>
            <a:off x="3587958" y="2476327"/>
            <a:ext cx="1495895" cy="775570"/>
          </a:xfrm>
          <a:prstGeom prst="roundRect">
            <a:avLst/>
          </a:prstGeom>
          <a:solidFill>
            <a:srgbClr val="FFC5C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3629614" y="2520531"/>
            <a:ext cx="13835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dirty="0" smtClean="0">
                <a:solidFill>
                  <a:srgbClr val="FF6D7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일시 및 장소 </a:t>
            </a:r>
            <a:endParaRPr lang="en-US" altLang="ko-KR" sz="2000" dirty="0" smtClean="0">
              <a:solidFill>
                <a:srgbClr val="FF6D70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algn="ctr"/>
            <a:r>
              <a:rPr lang="ko-KR" altLang="en-US" sz="20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기입 후 저장</a:t>
            </a:r>
            <a:endParaRPr lang="ko-KR" altLang="en-US" sz="20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36" name="왼쪽 화살표 35"/>
          <p:cNvSpPr/>
          <p:nvPr/>
        </p:nvSpPr>
        <p:spPr>
          <a:xfrm>
            <a:off x="3024478" y="2655863"/>
            <a:ext cx="468312" cy="486487"/>
          </a:xfrm>
          <a:prstGeom prst="leftArrow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모서리가 둥근 직사각형 38"/>
          <p:cNvSpPr/>
          <p:nvPr/>
        </p:nvSpPr>
        <p:spPr>
          <a:xfrm>
            <a:off x="298743" y="2317150"/>
            <a:ext cx="2665214" cy="1219200"/>
          </a:xfrm>
          <a:prstGeom prst="roundRect">
            <a:avLst/>
          </a:prstGeom>
          <a:solidFill>
            <a:srgbClr val="FFC5C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TextBox 39"/>
          <p:cNvSpPr txBox="1"/>
          <p:nvPr/>
        </p:nvSpPr>
        <p:spPr>
          <a:xfrm>
            <a:off x="329103" y="2447035"/>
            <a:ext cx="2749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담당교수님과 조율하여</a:t>
            </a:r>
            <a:endParaRPr lang="en-US" altLang="ko-KR" sz="2000" dirty="0" smtClean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algn="ctr"/>
            <a:r>
              <a:rPr lang="ko-KR" altLang="en-US" sz="2000" dirty="0" smtClean="0">
                <a:solidFill>
                  <a:srgbClr val="FF6D7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최종 컨설팅 일정 확정 </a:t>
            </a:r>
            <a:r>
              <a:rPr lang="ko-KR" altLang="en-US" sz="20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후 </a:t>
            </a:r>
            <a:endParaRPr lang="en-US" altLang="ko-KR" sz="2000" dirty="0" smtClean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algn="ctr"/>
            <a:r>
              <a:rPr lang="ko-KR" altLang="en-US" sz="20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학습컨설팅 진행 </a:t>
            </a:r>
            <a:endParaRPr lang="en-US" altLang="ko-KR" sz="2000" dirty="0" smtClean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pic>
        <p:nvPicPr>
          <p:cNvPr id="42" name="그림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9740" y="6161369"/>
            <a:ext cx="2178048" cy="436529"/>
          </a:xfrm>
          <a:prstGeom prst="rect">
            <a:avLst/>
          </a:prstGeom>
        </p:spPr>
      </p:pic>
      <p:sp>
        <p:nvSpPr>
          <p:cNvPr id="43" name="이등변 삼각형 42"/>
          <p:cNvSpPr/>
          <p:nvPr/>
        </p:nvSpPr>
        <p:spPr>
          <a:xfrm rot="18948176">
            <a:off x="-320017" y="-83522"/>
            <a:ext cx="948988" cy="466374"/>
          </a:xfrm>
          <a:prstGeom prst="triangle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직사각형 46"/>
          <p:cNvSpPr/>
          <p:nvPr/>
        </p:nvSpPr>
        <p:spPr>
          <a:xfrm>
            <a:off x="0" y="6625885"/>
            <a:ext cx="12189917" cy="232115"/>
          </a:xfrm>
          <a:prstGeom prst="rect">
            <a:avLst/>
          </a:prstGeom>
          <a:solidFill>
            <a:srgbClr val="FFAB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이등변 삼각형 47"/>
          <p:cNvSpPr/>
          <p:nvPr/>
        </p:nvSpPr>
        <p:spPr>
          <a:xfrm rot="8094496">
            <a:off x="11560226" y="6459097"/>
            <a:ext cx="948988" cy="466374"/>
          </a:xfrm>
          <a:prstGeom prst="triangle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FFC5C6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491" y="4061443"/>
            <a:ext cx="3016674" cy="3073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89377">
            <a:off x="8394101" y="3894262"/>
            <a:ext cx="616444" cy="6164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70331" y="4016383"/>
            <a:ext cx="7091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rgbClr val="FF7C8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학습컨설팅을</a:t>
            </a:r>
            <a:r>
              <a:rPr lang="ko-KR" altLang="en-US" sz="2800" dirty="0" smtClean="0">
                <a:solidFill>
                  <a:srgbClr val="FF7C80"/>
                </a:solidFill>
                <a:latin typeface="1훈막대연필 R" panose="02020603020101020101" pitchFamily="18" charset="-127"/>
                <a:ea typeface="1훈막대연필 R" panose="02020603020101020101" pitchFamily="18" charset="-127"/>
              </a:rPr>
              <a:t> </a:t>
            </a:r>
            <a:r>
              <a:rPr lang="ko-KR" altLang="en-US" sz="2800" dirty="0" smtClean="0">
                <a:solidFill>
                  <a:srgbClr val="FF7C8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받으면 어떤 점이 좋은가요</a:t>
            </a:r>
            <a:endParaRPr lang="ko-KR" altLang="en-US" sz="2800" dirty="0">
              <a:solidFill>
                <a:srgbClr val="FF7C80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3170331" y="4525606"/>
            <a:ext cx="5643363" cy="45719"/>
          </a:xfrm>
          <a:prstGeom prst="rect">
            <a:avLst/>
          </a:prstGeom>
          <a:solidFill>
            <a:srgbClr val="FF6D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1704">
            <a:off x="8483587" y="-90551"/>
            <a:ext cx="1231629" cy="123162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129003" y="4794352"/>
            <a:ext cx="608618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컨설팅 대상자의 수요에 맞추어 다양한 학습역량진단검사를 </a:t>
            </a:r>
            <a:endParaRPr lang="en-US" altLang="ko-KR" sz="20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ko-KR" altLang="en-US" sz="20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실시하므로 </a:t>
            </a:r>
            <a:r>
              <a:rPr lang="ko-KR" altLang="en-US" sz="2200" dirty="0" smtClean="0">
                <a:solidFill>
                  <a:srgbClr val="FF6D7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재학생의 학업적응과 학습성과 향상</a:t>
            </a:r>
            <a:r>
              <a:rPr lang="ko-KR" altLang="en-US" sz="20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에</a:t>
            </a:r>
            <a:r>
              <a:rPr lang="ko-KR" altLang="en-US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20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도움이 되며 </a:t>
            </a:r>
            <a:r>
              <a:rPr lang="ko-KR" altLang="en-US" sz="2200" dirty="0" smtClean="0">
                <a:solidFill>
                  <a:srgbClr val="FF6D7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학습자의 개인적 특성을 반영한 맞춤형 학습컨설팅</a:t>
            </a:r>
            <a:r>
              <a:rPr lang="ko-KR" altLang="en-US" sz="20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을 </a:t>
            </a:r>
            <a:endParaRPr lang="en-US" altLang="ko-KR" sz="2000" dirty="0" smtClean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ko-KR" altLang="en-US" sz="20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제공하여 학습자의 학업적 측면은 물론 학교생활에도 도움이 됩니다</a:t>
            </a:r>
            <a:r>
              <a:rPr lang="en-US" altLang="ko-KR" sz="20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 </a:t>
            </a:r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05020">
            <a:off x="2705277" y="3456295"/>
            <a:ext cx="1190005" cy="1190005"/>
          </a:xfrm>
          <a:prstGeom prst="rect">
            <a:avLst/>
          </a:prstGeom>
        </p:spPr>
      </p:pic>
      <p:pic>
        <p:nvPicPr>
          <p:cNvPr id="37" name="그림 3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0809" y="4216002"/>
            <a:ext cx="1703778" cy="170377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539552" y="269657"/>
            <a:ext cx="3667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>
                <a:solidFill>
                  <a:srgbClr val="FF7C8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                       문의</a:t>
            </a:r>
            <a:r>
              <a:rPr lang="en-US" altLang="ko-KR" sz="1400" dirty="0" smtClean="0">
                <a:solidFill>
                  <a:srgbClr val="FF7C8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: [</a:t>
            </a:r>
            <a:r>
              <a:rPr lang="ko-KR" altLang="en-US" sz="1400" dirty="0" smtClean="0">
                <a:solidFill>
                  <a:srgbClr val="FF7C8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죽전</a:t>
            </a:r>
            <a:r>
              <a:rPr lang="en-US" altLang="ko-KR" sz="1400" dirty="0" smtClean="0">
                <a:solidFill>
                  <a:srgbClr val="FF7C8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]</a:t>
            </a:r>
            <a:r>
              <a:rPr lang="ko-KR" altLang="en-US" sz="1400" dirty="0" smtClean="0">
                <a:solidFill>
                  <a:srgbClr val="FF7C8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☎ </a:t>
            </a:r>
            <a:r>
              <a:rPr lang="en-US" altLang="ko-KR" sz="1400" dirty="0" smtClean="0">
                <a:solidFill>
                  <a:srgbClr val="FF7C8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031-8005-2447</a:t>
            </a:r>
          </a:p>
          <a:p>
            <a:pPr algn="ctr"/>
            <a:r>
              <a:rPr lang="en-US" altLang="ko-KR" sz="1400" dirty="0" smtClean="0">
                <a:solidFill>
                  <a:srgbClr val="FF7C8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                            [</a:t>
            </a:r>
            <a:r>
              <a:rPr lang="ko-KR" altLang="en-US" sz="1400" dirty="0" smtClean="0">
                <a:solidFill>
                  <a:srgbClr val="FF7C8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천안</a:t>
            </a:r>
            <a:r>
              <a:rPr lang="en-US" altLang="ko-KR" sz="1400" dirty="0" smtClean="0">
                <a:solidFill>
                  <a:srgbClr val="FF7C8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] </a:t>
            </a:r>
            <a:r>
              <a:rPr lang="ko-KR" altLang="en-US" sz="1400" dirty="0" smtClean="0">
                <a:solidFill>
                  <a:srgbClr val="FF7C8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☎ </a:t>
            </a:r>
            <a:r>
              <a:rPr lang="en-US" altLang="ko-KR" sz="1400" dirty="0" smtClean="0">
                <a:solidFill>
                  <a:srgbClr val="FF7C8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041-550-1737 </a:t>
            </a:r>
          </a:p>
        </p:txBody>
      </p:sp>
      <p:pic>
        <p:nvPicPr>
          <p:cNvPr id="38" name="그림 3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37874">
            <a:off x="5955392" y="2997415"/>
            <a:ext cx="459732" cy="612977"/>
          </a:xfrm>
          <a:prstGeom prst="rect">
            <a:avLst/>
          </a:prstGeom>
        </p:spPr>
      </p:pic>
      <p:sp>
        <p:nvSpPr>
          <p:cNvPr id="44" name="직사각형 43"/>
          <p:cNvSpPr/>
          <p:nvPr/>
        </p:nvSpPr>
        <p:spPr>
          <a:xfrm>
            <a:off x="4152901" y="3528056"/>
            <a:ext cx="3635932" cy="275096"/>
          </a:xfrm>
          <a:prstGeom prst="rect">
            <a:avLst/>
          </a:prstGeom>
          <a:noFill/>
          <a:ln w="38100">
            <a:solidFill>
              <a:srgbClr val="FF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3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SLT(</a:t>
            </a:r>
            <a:r>
              <a:rPr lang="ko-KR" altLang="en-US" sz="13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자기조절</a:t>
            </a:r>
            <a:r>
              <a:rPr lang="en-US" altLang="ko-KR" sz="13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13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학습검사</a:t>
            </a:r>
            <a:r>
              <a:rPr lang="en-US" altLang="ko-KR" sz="13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), MST(</a:t>
            </a:r>
            <a:r>
              <a:rPr lang="ko-KR" altLang="en-US" sz="13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학습동기유형검사</a:t>
            </a:r>
            <a:r>
              <a:rPr lang="en-US" altLang="ko-KR" sz="13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)</a:t>
            </a:r>
            <a:endParaRPr lang="ko-KR" altLang="en-US" sz="13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52" name="모서리가 둥근 직사각형 51"/>
          <p:cNvSpPr/>
          <p:nvPr/>
        </p:nvSpPr>
        <p:spPr>
          <a:xfrm>
            <a:off x="9108421" y="2541214"/>
            <a:ext cx="1768535" cy="699085"/>
          </a:xfrm>
          <a:prstGeom prst="roundRect">
            <a:avLst/>
          </a:prstGeom>
          <a:solidFill>
            <a:srgbClr val="FFC5C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TextBox 52"/>
          <p:cNvSpPr txBox="1"/>
          <p:nvPr/>
        </p:nvSpPr>
        <p:spPr>
          <a:xfrm>
            <a:off x="9087735" y="2587120"/>
            <a:ext cx="18146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학습능력향상</a:t>
            </a:r>
            <a:endParaRPr lang="en-US" altLang="ko-KR" sz="2000" dirty="0" smtClean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algn="ctr"/>
            <a:r>
              <a:rPr lang="ko-KR" altLang="en-US" sz="20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프로그램</a:t>
            </a:r>
            <a:endParaRPr lang="ko-KR" altLang="en-US" sz="20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54" name="왼쪽 화살표 53"/>
          <p:cNvSpPr/>
          <p:nvPr/>
        </p:nvSpPr>
        <p:spPr>
          <a:xfrm>
            <a:off x="8522626" y="2660155"/>
            <a:ext cx="468312" cy="486487"/>
          </a:xfrm>
          <a:prstGeom prst="leftArrow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모서리가 둥근 직사각형 44"/>
          <p:cNvSpPr/>
          <p:nvPr/>
        </p:nvSpPr>
        <p:spPr>
          <a:xfrm>
            <a:off x="6437241" y="1208465"/>
            <a:ext cx="1590840" cy="699085"/>
          </a:xfrm>
          <a:prstGeom prst="roundRect">
            <a:avLst/>
          </a:prstGeom>
          <a:solidFill>
            <a:srgbClr val="FFC5C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TextBox 48"/>
          <p:cNvSpPr txBox="1"/>
          <p:nvPr/>
        </p:nvSpPr>
        <p:spPr>
          <a:xfrm>
            <a:off x="6421185" y="1368671"/>
            <a:ext cx="1632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부속행정</a:t>
            </a:r>
            <a:endParaRPr lang="ko-KR" altLang="en-US" sz="20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3430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93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1훈막대연필 R</vt:lpstr>
      <vt:lpstr>배달의민족 주아</vt:lpstr>
      <vt:lpstr>Arial</vt:lpstr>
      <vt:lpstr>맑은 고딕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DB400T2A</dc:creator>
  <cp:lastModifiedBy>DB400T2A</cp:lastModifiedBy>
  <cp:revision>40</cp:revision>
  <cp:lastPrinted>2018-03-05T08:05:19Z</cp:lastPrinted>
  <dcterms:created xsi:type="dcterms:W3CDTF">2017-08-21T00:40:05Z</dcterms:created>
  <dcterms:modified xsi:type="dcterms:W3CDTF">2018-08-31T04:43:14Z</dcterms:modified>
</cp:coreProperties>
</file>