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5"/>
  </p:handoutMasterIdLst>
  <p:sldIdLst>
    <p:sldId id="272" r:id="rId2"/>
    <p:sldId id="257" r:id="rId3"/>
    <p:sldId id="273" r:id="rId4"/>
    <p:sldId id="274" r:id="rId5"/>
    <p:sldId id="275" r:id="rId6"/>
    <p:sldId id="285" r:id="rId7"/>
    <p:sldId id="277" r:id="rId8"/>
    <p:sldId id="278" r:id="rId9"/>
    <p:sldId id="279" r:id="rId10"/>
    <p:sldId id="280" r:id="rId11"/>
    <p:sldId id="282" r:id="rId12"/>
    <p:sldId id="284" r:id="rId13"/>
    <p:sldId id="283" r:id="rId14"/>
  </p:sldIdLst>
  <p:sldSz cx="9144000" cy="6858000" type="screen4x3"/>
  <p:notesSz cx="6761163" cy="99425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6A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8" autoAdjust="0"/>
  </p:normalViewPr>
  <p:slideViewPr>
    <p:cSldViewPr>
      <p:cViewPr varScale="1">
        <p:scale>
          <a:sx n="114" d="100"/>
          <a:sy n="114" d="100"/>
        </p:scale>
        <p:origin x="152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6879F-D167-40AB-80BE-7DBBDA0FB6BF}" type="datetimeFigureOut">
              <a:rPr lang="ko-KR" altLang="en-US" smtClean="0"/>
              <a:t>2019-11-25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87BFC-57D1-4B80-B84A-983A624C05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9039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F998-4EF8-44FD-BA35-0CF06AA7BC10}" type="datetimeFigureOut">
              <a:rPr lang="ko-KR" altLang="en-US" smtClean="0"/>
              <a:pPr/>
              <a:t>2019-11-25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E27D-6CA2-4D31-9798-6617845F88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F998-4EF8-44FD-BA35-0CF06AA7BC10}" type="datetimeFigureOut">
              <a:rPr lang="ko-KR" altLang="en-US" smtClean="0"/>
              <a:pPr/>
              <a:t>2019-11-25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E27D-6CA2-4D31-9798-6617845F88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F998-4EF8-44FD-BA35-0CF06AA7BC10}" type="datetimeFigureOut">
              <a:rPr lang="ko-KR" altLang="en-US" smtClean="0"/>
              <a:pPr/>
              <a:t>2019-11-25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E27D-6CA2-4D31-9798-6617845F88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F998-4EF8-44FD-BA35-0CF06AA7BC10}" type="datetimeFigureOut">
              <a:rPr lang="ko-KR" altLang="en-US" smtClean="0"/>
              <a:pPr/>
              <a:t>2019-11-25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E27D-6CA2-4D31-9798-6617845F88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F998-4EF8-44FD-BA35-0CF06AA7BC10}" type="datetimeFigureOut">
              <a:rPr lang="ko-KR" altLang="en-US" smtClean="0"/>
              <a:pPr/>
              <a:t>2019-11-25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E27D-6CA2-4D31-9798-6617845F88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F998-4EF8-44FD-BA35-0CF06AA7BC10}" type="datetimeFigureOut">
              <a:rPr lang="ko-KR" altLang="en-US" smtClean="0"/>
              <a:pPr/>
              <a:t>2019-11-25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E27D-6CA2-4D31-9798-6617845F88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F998-4EF8-44FD-BA35-0CF06AA7BC10}" type="datetimeFigureOut">
              <a:rPr lang="ko-KR" altLang="en-US" smtClean="0"/>
              <a:pPr/>
              <a:t>2019-11-25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E27D-6CA2-4D31-9798-6617845F88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F998-4EF8-44FD-BA35-0CF06AA7BC10}" type="datetimeFigureOut">
              <a:rPr lang="ko-KR" altLang="en-US" smtClean="0"/>
              <a:pPr/>
              <a:t>2019-11-25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E27D-6CA2-4D31-9798-6617845F88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F998-4EF8-44FD-BA35-0CF06AA7BC10}" type="datetimeFigureOut">
              <a:rPr lang="ko-KR" altLang="en-US" smtClean="0"/>
              <a:pPr/>
              <a:t>2019-11-25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E27D-6CA2-4D31-9798-6617845F88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F998-4EF8-44FD-BA35-0CF06AA7BC10}" type="datetimeFigureOut">
              <a:rPr lang="ko-KR" altLang="en-US" smtClean="0"/>
              <a:pPr/>
              <a:t>2019-11-25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E27D-6CA2-4D31-9798-6617845F88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F998-4EF8-44FD-BA35-0CF06AA7BC10}" type="datetimeFigureOut">
              <a:rPr lang="ko-KR" altLang="en-US" smtClean="0"/>
              <a:pPr/>
              <a:t>2019-11-25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E27D-6CA2-4D31-9798-6617845F88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2F998-4EF8-44FD-BA35-0CF06AA7BC10}" type="datetimeFigureOut">
              <a:rPr lang="ko-KR" altLang="en-US" smtClean="0"/>
              <a:pPr/>
              <a:t>2019-11-25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2E27D-6CA2-4D31-9798-6617845F88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484784"/>
            <a:ext cx="8229600" cy="2448272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ea typeface="휴먼엑스포" pitchFamily="18" charset="-127"/>
              </a:rPr>
              <a:t>2019-2</a:t>
            </a:r>
            <a:r>
              <a:rPr lang="ko-KR" altLang="en-US" sz="4000" dirty="0" smtClean="0">
                <a:ea typeface="휴먼엑스포" pitchFamily="18" charset="-127"/>
              </a:rPr>
              <a:t>학기 기말고사</a:t>
            </a: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r>
              <a:rPr lang="ko-KR" altLang="en-US" dirty="0" smtClean="0">
                <a:ea typeface="휴먼엑스포" pitchFamily="18" charset="-127"/>
              </a:rPr>
              <a:t>성적 입력 및 공시 절차</a:t>
            </a: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66018" y="4797152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교무처 </a:t>
            </a:r>
            <a:r>
              <a:rPr kumimoji="0" lang="ko-KR" alt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학사팀</a:t>
            </a:r>
            <a:endParaRPr kumimoji="0" lang="ko-KR" alt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253545" y="620401"/>
            <a:ext cx="8568952" cy="4341049"/>
            <a:chOff x="253545" y="620401"/>
            <a:chExt cx="8568952" cy="4341049"/>
          </a:xfrm>
        </p:grpSpPr>
        <p:grpSp>
          <p:nvGrpSpPr>
            <p:cNvPr id="4" name="그룹 3"/>
            <p:cNvGrpSpPr/>
            <p:nvPr/>
          </p:nvGrpSpPr>
          <p:grpSpPr>
            <a:xfrm>
              <a:off x="253545" y="620401"/>
              <a:ext cx="8568952" cy="4341049"/>
              <a:chOff x="253545" y="620401"/>
              <a:chExt cx="8568952" cy="4341049"/>
            </a:xfrm>
          </p:grpSpPr>
          <p:pic>
            <p:nvPicPr>
              <p:cNvPr id="4097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3545" y="620401"/>
                <a:ext cx="8568952" cy="4320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" name="직사각형 1"/>
              <p:cNvSpPr/>
              <p:nvPr/>
            </p:nvSpPr>
            <p:spPr>
              <a:xfrm flipH="1" flipV="1">
                <a:off x="4358001" y="4709422"/>
                <a:ext cx="334687" cy="995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사각형 7"/>
              <p:cNvSpPr/>
              <p:nvPr/>
            </p:nvSpPr>
            <p:spPr>
              <a:xfrm flipH="1" flipV="1">
                <a:off x="4358001" y="4861888"/>
                <a:ext cx="334687" cy="995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직사각형 10"/>
              <p:cNvSpPr/>
              <p:nvPr/>
            </p:nvSpPr>
            <p:spPr>
              <a:xfrm flipH="1" flipV="1">
                <a:off x="3883963" y="4703209"/>
                <a:ext cx="334687" cy="995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직사각형 11"/>
              <p:cNvSpPr/>
              <p:nvPr/>
            </p:nvSpPr>
            <p:spPr>
              <a:xfrm flipH="1" flipV="1">
                <a:off x="3883963" y="4850871"/>
                <a:ext cx="334687" cy="995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" name="직사각형 4"/>
            <p:cNvSpPr/>
            <p:nvPr/>
          </p:nvSpPr>
          <p:spPr>
            <a:xfrm>
              <a:off x="2987824" y="1484784"/>
              <a:ext cx="471472" cy="1016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4380035" y="1340768"/>
              <a:ext cx="806159" cy="69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6116752" y="1196752"/>
              <a:ext cx="471472" cy="1016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2987824" y="1195055"/>
              <a:ext cx="471472" cy="1016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4604584" y="1175202"/>
              <a:ext cx="471472" cy="1016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제목 1"/>
          <p:cNvSpPr txBox="1">
            <a:spLocks/>
          </p:cNvSpPr>
          <p:nvPr/>
        </p:nvSpPr>
        <p:spPr>
          <a:xfrm>
            <a:off x="157783" y="159467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[9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최종성적 전송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49282" y="3765157"/>
            <a:ext cx="181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0000FF"/>
                </a:solidFill>
                <a:latin typeface="맑은 고딕"/>
                <a:ea typeface="맑은 고딕"/>
              </a:rPr>
              <a:t>① 전송버튼 클릭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  <p:sp>
        <p:nvSpPr>
          <p:cNvPr id="46" name="타원 45"/>
          <p:cNvSpPr/>
          <p:nvPr/>
        </p:nvSpPr>
        <p:spPr>
          <a:xfrm>
            <a:off x="3911756" y="4062519"/>
            <a:ext cx="613589" cy="27870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/>
          <p:cNvSpPr/>
          <p:nvPr/>
        </p:nvSpPr>
        <p:spPr>
          <a:xfrm>
            <a:off x="395536" y="5013176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 </a:t>
            </a:r>
            <a:r>
              <a:rPr lang="en-US" altLang="ko-KR" sz="1400" b="1" dirty="0" smtClean="0">
                <a:latin typeface="+mn-ea"/>
              </a:rPr>
              <a:t>① </a:t>
            </a:r>
            <a:r>
              <a:rPr lang="ko-KR" altLang="en-US" sz="1400" b="1" dirty="0" smtClean="0">
                <a:latin typeface="+mn-ea"/>
              </a:rPr>
              <a:t>최종성적 확정 시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전송버튼 클릭하여 최종성적 </a:t>
            </a:r>
            <a:r>
              <a:rPr lang="ko-KR" altLang="en-US" sz="1400" b="1" dirty="0" err="1" smtClean="0">
                <a:latin typeface="+mn-ea"/>
              </a:rPr>
              <a:t>학사팀에</a:t>
            </a:r>
            <a:r>
              <a:rPr lang="ko-KR" altLang="en-US" sz="1400" b="1" dirty="0" smtClean="0">
                <a:latin typeface="+mn-ea"/>
              </a:rPr>
              <a:t> 전송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(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성적평가표 날인 및 제출절차 생략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)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  - </a:t>
            </a:r>
            <a:r>
              <a:rPr lang="ko-KR" altLang="en-US" sz="1400" b="1" dirty="0" smtClean="0">
                <a:latin typeface="+mn-ea"/>
              </a:rPr>
              <a:t>강의계획서 </a:t>
            </a:r>
            <a:r>
              <a:rPr lang="ko-KR" altLang="en-US" sz="1400" b="1" dirty="0" err="1" smtClean="0">
                <a:latin typeface="+mn-ea"/>
              </a:rPr>
              <a:t>평가기준별로</a:t>
            </a:r>
            <a:r>
              <a:rPr lang="ko-KR" altLang="en-US" sz="1400" b="1" dirty="0" smtClean="0">
                <a:latin typeface="+mn-ea"/>
              </a:rPr>
              <a:t> 필히 성적 입력해야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전송 가능함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en-US" altLang="ko-KR" sz="1400" b="1" dirty="0" smtClean="0">
                <a:latin typeface="+mn-ea"/>
                <a:hlinkClick r:id="rId3" action="ppaction://hlinksldjump"/>
              </a:rPr>
              <a:t>[</a:t>
            </a:r>
            <a:r>
              <a:rPr lang="ko-KR" altLang="en-US" sz="1400" b="1" dirty="0" smtClean="0">
                <a:latin typeface="+mn-ea"/>
                <a:hlinkClick r:id="rId3" action="ppaction://hlinksldjump"/>
              </a:rPr>
              <a:t>참조</a:t>
            </a:r>
            <a:r>
              <a:rPr lang="en-US" altLang="ko-KR" sz="1400" b="1" dirty="0" smtClean="0">
                <a:latin typeface="+mn-ea"/>
                <a:hlinkClick r:id="rId3" action="ppaction://hlinksldjump"/>
              </a:rPr>
              <a:t>3]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참고</a:t>
            </a:r>
            <a:r>
              <a:rPr lang="en-US" altLang="ko-KR" sz="1400" b="1" dirty="0" smtClean="0">
                <a:latin typeface="+mn-ea"/>
              </a:rPr>
              <a:t>)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    </a:t>
            </a:r>
            <a:r>
              <a:rPr lang="en-US" altLang="ko-KR" sz="1400" b="1" dirty="0" smtClean="0">
                <a:latin typeface="+mn-ea"/>
              </a:rPr>
              <a:t>- </a:t>
            </a:r>
            <a:r>
              <a:rPr lang="ko-KR" altLang="en-US" sz="1400" b="1" dirty="0" smtClean="0">
                <a:latin typeface="+mn-ea"/>
              </a:rPr>
              <a:t>성적공시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smtClean="0">
                <a:latin typeface="+mn-ea"/>
              </a:rPr>
              <a:t>확인</a:t>
            </a:r>
            <a:r>
              <a:rPr lang="en-US" altLang="ko-KR" sz="1400" b="1" dirty="0" smtClean="0">
                <a:latin typeface="+mn-ea"/>
              </a:rPr>
              <a:t>)</a:t>
            </a:r>
            <a:r>
              <a:rPr lang="ko-KR" altLang="en-US" sz="1400" b="1" dirty="0" smtClean="0">
                <a:latin typeface="+mn-ea"/>
              </a:rPr>
              <a:t>기간 이후에는 성적 정정 불가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  - </a:t>
            </a:r>
            <a:r>
              <a:rPr lang="ko-KR" altLang="en-US" sz="1400" b="1" dirty="0" smtClean="0">
                <a:latin typeface="+mn-ea"/>
              </a:rPr>
              <a:t>최종성적 전송기한 </a:t>
            </a:r>
            <a:r>
              <a:rPr lang="en-US" altLang="ko-KR" sz="1400" b="1" dirty="0" smtClean="0">
                <a:latin typeface="+mn-ea"/>
              </a:rPr>
              <a:t>: 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2020. 1. 2(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목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) 14:00</a:t>
            </a:r>
            <a:r>
              <a:rPr lang="ko-KR" altLang="en-US" sz="1400" b="1" dirty="0" smtClean="0">
                <a:latin typeface="+mn-ea"/>
              </a:rPr>
              <a:t>까지</a:t>
            </a:r>
            <a:endParaRPr lang="en-US" altLang="ko-KR" sz="1400" b="1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/>
          <a:srcRect l="19573" t="32622" r="3066" b="55727"/>
          <a:stretch>
            <a:fillRect/>
          </a:stretch>
        </p:blipFill>
        <p:spPr bwMode="auto">
          <a:xfrm>
            <a:off x="395536" y="4261052"/>
            <a:ext cx="82809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157782" y="159467"/>
            <a:ext cx="3838153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lang="ko-KR" altLang="en-US" sz="1500" b="1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참조</a:t>
            </a:r>
            <a:r>
              <a:rPr lang="en-US" altLang="ko-KR" sz="1500" b="1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1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엑셀양식다운 예시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0850" y="2364902"/>
            <a:ext cx="83596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▶</a:t>
            </a:r>
            <a:r>
              <a:rPr lang="ko-KR" altLang="en-US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점수만 입력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그 외 양식 수정 시 업로드 오류 발생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+mn-ea"/>
              </a:rPr>
              <a:t>▶ </a:t>
            </a:r>
            <a:r>
              <a:rPr lang="ko-KR" altLang="en-US" sz="1400" b="1" dirty="0" err="1" smtClean="0">
                <a:latin typeface="+mn-ea"/>
              </a:rPr>
              <a:t>웹정보시스템에</a:t>
            </a:r>
            <a:r>
              <a:rPr lang="ko-KR" altLang="en-US" sz="1400" b="1" dirty="0" smtClean="0">
                <a:latin typeface="+mn-ea"/>
              </a:rPr>
              <a:t> 기 입력된 중간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과제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출석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기타점수는 다운로드 시 엑셀양식에 표시됨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+mn-ea"/>
              </a:rPr>
              <a:t>▶ 중간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기말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과제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출석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기타점수는 </a:t>
            </a:r>
            <a:r>
              <a:rPr lang="en-US" altLang="ko-KR" sz="1400" b="1" dirty="0" smtClean="0">
                <a:latin typeface="+mn-ea"/>
              </a:rPr>
              <a:t>100</a:t>
            </a:r>
            <a:r>
              <a:rPr lang="ko-KR" altLang="en-US" sz="1400" b="1" dirty="0" smtClean="0">
                <a:latin typeface="+mn-ea"/>
              </a:rPr>
              <a:t>점 만점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smtClean="0">
                <a:latin typeface="+mn-ea"/>
              </a:rPr>
              <a:t>소수점 둘째 자리까지 가능</a:t>
            </a:r>
            <a:r>
              <a:rPr lang="en-US" altLang="ko-KR" sz="1400" b="1" dirty="0" smtClean="0">
                <a:latin typeface="+mn-ea"/>
              </a:rPr>
              <a:t>)</a:t>
            </a:r>
            <a:r>
              <a:rPr lang="ko-KR" altLang="en-US" sz="1400" b="1" dirty="0" smtClean="0">
                <a:latin typeface="+mn-ea"/>
              </a:rPr>
              <a:t>으로 입력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+mn-ea"/>
              </a:rPr>
              <a:t>▶ 최종점수는 </a:t>
            </a:r>
            <a:r>
              <a:rPr lang="en-US" altLang="ko-KR" sz="1400" b="1" dirty="0" smtClean="0">
                <a:latin typeface="+mn-ea"/>
              </a:rPr>
              <a:t>100</a:t>
            </a:r>
            <a:r>
              <a:rPr lang="ko-KR" altLang="en-US" sz="1400" b="1" dirty="0" smtClean="0">
                <a:latin typeface="+mn-ea"/>
              </a:rPr>
              <a:t>점 만점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smtClean="0">
                <a:latin typeface="+mn-ea"/>
              </a:rPr>
              <a:t>정수</a:t>
            </a:r>
            <a:r>
              <a:rPr lang="en-US" altLang="ko-KR" sz="1400" b="1" dirty="0" smtClean="0">
                <a:latin typeface="+mn-ea"/>
              </a:rPr>
              <a:t>)</a:t>
            </a:r>
            <a:r>
              <a:rPr lang="ko-KR" altLang="en-US" sz="1400" b="1" dirty="0" smtClean="0">
                <a:latin typeface="+mn-ea"/>
              </a:rPr>
              <a:t>으로 입력</a:t>
            </a:r>
            <a:endParaRPr lang="ko-KR" altLang="en-US" sz="1400" b="1" dirty="0"/>
          </a:p>
        </p:txBody>
      </p:sp>
      <p:grpSp>
        <p:nvGrpSpPr>
          <p:cNvPr id="17" name="그룹 16"/>
          <p:cNvGrpSpPr/>
          <p:nvPr/>
        </p:nvGrpSpPr>
        <p:grpSpPr>
          <a:xfrm>
            <a:off x="395536" y="652732"/>
            <a:ext cx="8352928" cy="1784178"/>
            <a:chOff x="395536" y="3140968"/>
            <a:chExt cx="8352928" cy="1784178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b="69357"/>
            <a:stretch>
              <a:fillRect/>
            </a:stretch>
          </p:blipFill>
          <p:spPr bwMode="auto">
            <a:xfrm>
              <a:off x="395536" y="3140968"/>
              <a:ext cx="8352928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타원 7"/>
            <p:cNvSpPr/>
            <p:nvPr/>
          </p:nvSpPr>
          <p:spPr>
            <a:xfrm>
              <a:off x="999593" y="3995733"/>
              <a:ext cx="504056" cy="92008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2734476" y="4005064"/>
              <a:ext cx="504056" cy="92008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374638" y="2099132"/>
            <a:ext cx="553998" cy="5760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맑은 고딕"/>
                <a:ea typeface="맑은 고딕"/>
              </a:rPr>
              <a:t>∙∙</a:t>
            </a:r>
            <a:r>
              <a:rPr lang="ko-KR" altLang="en-US" sz="2400" dirty="0" smtClean="0"/>
              <a:t>∙</a:t>
            </a:r>
            <a:endParaRPr lang="ko-KR" altLang="en-US" sz="2400" dirty="0"/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160850" y="3861048"/>
            <a:ext cx="3838153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lang="ko-KR" altLang="en-US" sz="1500" b="1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참조</a:t>
            </a:r>
            <a:r>
              <a:rPr lang="en-US" altLang="ko-KR" sz="1500" b="1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2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입력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TIP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952937" y="4511760"/>
            <a:ext cx="1142797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모서리가 둥근 직사각형 26"/>
          <p:cNvSpPr/>
          <p:nvPr/>
        </p:nvSpPr>
        <p:spPr>
          <a:xfrm>
            <a:off x="5220072" y="4295736"/>
            <a:ext cx="1142797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258211" y="5097155"/>
            <a:ext cx="87222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+mn-ea"/>
              </a:rPr>
              <a:t>▶ 상대 </a:t>
            </a:r>
            <a:r>
              <a:rPr lang="en-US" altLang="ko-KR" sz="1400" b="1" dirty="0" smtClean="0">
                <a:latin typeface="+mn-ea"/>
              </a:rPr>
              <a:t>or </a:t>
            </a:r>
            <a:r>
              <a:rPr lang="ko-KR" altLang="en-US" sz="1400" b="1" dirty="0" smtClean="0">
                <a:latin typeface="+mn-ea"/>
              </a:rPr>
              <a:t>특별평가 등급</a:t>
            </a:r>
            <a:r>
              <a:rPr lang="en-US" altLang="ko-KR" sz="1400" b="1" dirty="0" smtClean="0">
                <a:latin typeface="+mn-ea"/>
              </a:rPr>
              <a:t>(A~F)</a:t>
            </a:r>
            <a:r>
              <a:rPr lang="ko-KR" altLang="en-US" sz="1400" b="1" dirty="0" smtClean="0">
                <a:latin typeface="+mn-ea"/>
              </a:rPr>
              <a:t>별 누적인원 적용 시 정렬순서를 </a:t>
            </a:r>
            <a:r>
              <a:rPr lang="en-US" altLang="ko-KR" sz="1400" b="1" dirty="0" smtClean="0">
                <a:latin typeface="+mn-ea"/>
              </a:rPr>
              <a:t>“</a:t>
            </a:r>
            <a:r>
              <a:rPr lang="ko-KR" altLang="en-US" sz="1400" b="1" dirty="0" smtClean="0">
                <a:latin typeface="+mn-ea"/>
              </a:rPr>
              <a:t>환산점수순</a:t>
            </a:r>
            <a:r>
              <a:rPr lang="en-US" altLang="ko-KR" sz="1400" b="1" dirty="0" smtClean="0">
                <a:latin typeface="+mn-ea"/>
              </a:rPr>
              <a:t>”</a:t>
            </a:r>
            <a:r>
              <a:rPr lang="ko-KR" altLang="en-US" sz="1400" b="1" dirty="0" smtClean="0">
                <a:latin typeface="+mn-ea"/>
              </a:rPr>
              <a:t>으로 선택하면 순위별로 정렬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+mn-ea"/>
              </a:rPr>
              <a:t>▶ 환산점수 기준으로 상대 </a:t>
            </a:r>
            <a:r>
              <a:rPr lang="en-US" altLang="ko-KR" sz="1400" b="1" dirty="0" smtClean="0">
                <a:latin typeface="+mn-ea"/>
              </a:rPr>
              <a:t>or </a:t>
            </a:r>
            <a:r>
              <a:rPr lang="ko-KR" altLang="en-US" sz="1400" b="1" dirty="0" smtClean="0">
                <a:latin typeface="+mn-ea"/>
              </a:rPr>
              <a:t>특별평가 등급</a:t>
            </a:r>
            <a:r>
              <a:rPr lang="en-US" altLang="ko-KR" sz="1400" b="1" dirty="0" smtClean="0">
                <a:latin typeface="+mn-ea"/>
              </a:rPr>
              <a:t>(A~F)</a:t>
            </a:r>
            <a:r>
              <a:rPr lang="ko-KR" altLang="en-US" sz="1400" b="1" dirty="0" smtClean="0">
                <a:latin typeface="+mn-ea"/>
              </a:rPr>
              <a:t>별 누적인원수 적용되었으면 </a:t>
            </a:r>
            <a:r>
              <a:rPr lang="en-US" altLang="ko-KR" sz="1400" b="1" dirty="0" smtClean="0">
                <a:latin typeface="+mn-ea"/>
              </a:rPr>
              <a:t>“</a:t>
            </a:r>
            <a:r>
              <a:rPr lang="ko-KR" altLang="en-US" sz="1400" b="1" dirty="0" smtClean="0">
                <a:latin typeface="+mn-ea"/>
              </a:rPr>
              <a:t>환산</a:t>
            </a:r>
            <a:r>
              <a:rPr lang="ko-KR" altLang="en-US" sz="1400" b="1" dirty="0" smtClean="0">
                <a:latin typeface="맑은 고딕"/>
                <a:ea typeface="맑은 고딕"/>
              </a:rPr>
              <a:t>→최종성적 반영</a:t>
            </a:r>
            <a:r>
              <a:rPr lang="en-US" altLang="ko-KR" sz="1400" b="1" dirty="0" smtClean="0">
                <a:latin typeface="맑은 고딕"/>
                <a:ea typeface="맑은 고딕"/>
              </a:rPr>
              <a:t>”      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맑은 고딕"/>
                <a:ea typeface="맑은 고딕"/>
              </a:rPr>
              <a:t>    </a:t>
            </a:r>
            <a:r>
              <a:rPr lang="ko-KR" altLang="en-US" sz="1400" b="1" dirty="0" smtClean="0">
                <a:latin typeface="맑은 고딕"/>
                <a:ea typeface="맑은 고딕"/>
              </a:rPr>
              <a:t>선택 시 환산점수가 최종점수로 그대로 반영됨</a:t>
            </a:r>
            <a:r>
              <a:rPr lang="en-US" altLang="ko-KR" sz="1400" b="1" dirty="0" smtClean="0">
                <a:latin typeface="맑은 고딕"/>
                <a:ea typeface="맑은 고딕"/>
              </a:rPr>
              <a:t>(</a:t>
            </a:r>
            <a:r>
              <a:rPr lang="ko-KR" altLang="en-US" sz="1400" b="1" dirty="0" smtClean="0">
                <a:latin typeface="맑은 고딕"/>
                <a:ea typeface="맑은 고딕"/>
              </a:rPr>
              <a:t>단</a:t>
            </a:r>
            <a:r>
              <a:rPr lang="en-US" altLang="ko-KR" sz="1400" b="1" dirty="0" smtClean="0">
                <a:latin typeface="맑은 고딕"/>
                <a:ea typeface="맑은 고딕"/>
              </a:rPr>
              <a:t>, </a:t>
            </a:r>
            <a:r>
              <a:rPr lang="ko-KR" altLang="en-US" sz="1400" b="1" dirty="0" smtClean="0">
                <a:latin typeface="맑은 고딕"/>
                <a:ea typeface="맑은 고딕"/>
              </a:rPr>
              <a:t>소수점 이하는 반올림되어 표기</a:t>
            </a:r>
            <a:r>
              <a:rPr lang="en-US" altLang="ko-KR" sz="1400" b="1" dirty="0" smtClean="0">
                <a:latin typeface="맑은 고딕"/>
                <a:ea typeface="맑은 고딕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+mn-ea"/>
              </a:rPr>
              <a:t>▶ 엑셀양식에 누적인원수 적용하여 입력 후 일괄 업로드 가능</a:t>
            </a:r>
            <a:endParaRPr lang="ko-KR" altLang="en-US" sz="1400" dirty="0"/>
          </a:p>
        </p:txBody>
      </p:sp>
      <p:sp>
        <p:nvSpPr>
          <p:cNvPr id="31" name="모서리가 둥근 직사각형 30"/>
          <p:cNvSpPr/>
          <p:nvPr/>
        </p:nvSpPr>
        <p:spPr>
          <a:xfrm>
            <a:off x="4490661" y="4293096"/>
            <a:ext cx="692087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실행 단추: 돌아가기 18">
            <a:hlinkClick r:id="" action="ppaction://hlinkshowjump?jump=lastslideviewed" highlightClick="1"/>
          </p:cNvPr>
          <p:cNvSpPr/>
          <p:nvPr/>
        </p:nvSpPr>
        <p:spPr>
          <a:xfrm>
            <a:off x="8244408" y="6165304"/>
            <a:ext cx="576064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오각형 20"/>
          <p:cNvSpPr/>
          <p:nvPr/>
        </p:nvSpPr>
        <p:spPr>
          <a:xfrm>
            <a:off x="7380312" y="6165304"/>
            <a:ext cx="792088" cy="504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smtClean="0"/>
              <a:t>마지막</a:t>
            </a:r>
            <a:endParaRPr lang="en-US" altLang="ko-KR" sz="900" dirty="0" smtClean="0"/>
          </a:p>
          <a:p>
            <a:r>
              <a:rPr lang="ko-KR" altLang="en-US" sz="900" dirty="0" smtClean="0"/>
              <a:t>슬라이드</a:t>
            </a:r>
            <a:endParaRPr lang="en-US" altLang="ko-KR" sz="900" dirty="0" smtClean="0"/>
          </a:p>
          <a:p>
            <a:r>
              <a:rPr lang="ko-KR" altLang="en-US" sz="900" dirty="0" smtClean="0"/>
              <a:t>돌아가기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57782" y="159467"/>
            <a:ext cx="3838153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lang="ko-KR" altLang="en-US" sz="1500" b="1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참조</a:t>
            </a:r>
            <a:r>
              <a:rPr lang="en-US" altLang="ko-KR" sz="1500" b="1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3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5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평가기준별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필수입력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0850" y="2727211"/>
            <a:ext cx="835962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+mn-ea"/>
              </a:rPr>
              <a:t>▶ 강의계획서 </a:t>
            </a:r>
            <a:r>
              <a:rPr lang="ko-KR" altLang="en-US" sz="1400" b="1" dirty="0" err="1" smtClean="0">
                <a:latin typeface="+mn-ea"/>
              </a:rPr>
              <a:t>평가기준별로</a:t>
            </a:r>
            <a:r>
              <a:rPr lang="ko-KR" altLang="en-US" sz="1400" b="1" dirty="0" smtClean="0">
                <a:latin typeface="+mn-ea"/>
              </a:rPr>
              <a:t> 성적이 </a:t>
            </a:r>
            <a:r>
              <a:rPr lang="ko-KR" altLang="en-US" sz="1400" b="1" dirty="0" err="1" smtClean="0">
                <a:latin typeface="+mn-ea"/>
              </a:rPr>
              <a:t>미입력된</a:t>
            </a:r>
            <a:r>
              <a:rPr lang="ko-KR" altLang="en-US" sz="1400" b="1" dirty="0" smtClean="0">
                <a:latin typeface="+mn-ea"/>
              </a:rPr>
              <a:t> 학생이 있을 경우 저장을 클릭하면 왼쪽메시지가 표시됨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+mn-ea"/>
              </a:rPr>
              <a:t>▶ 저장은 계속 가능하되 </a:t>
            </a:r>
            <a:r>
              <a:rPr lang="ko-KR" altLang="en-US" sz="1400" b="1" dirty="0" err="1" smtClean="0">
                <a:latin typeface="+mn-ea"/>
              </a:rPr>
              <a:t>미입력</a:t>
            </a:r>
            <a:r>
              <a:rPr lang="ko-KR" altLang="en-US" sz="1400" b="1" dirty="0" smtClean="0">
                <a:latin typeface="+mn-ea"/>
              </a:rPr>
              <a:t> 항목은       표시 </a:t>
            </a:r>
            <a:r>
              <a:rPr lang="en-US" altLang="ko-KR" sz="1400" b="1" dirty="0" smtClean="0">
                <a:latin typeface="+mn-ea"/>
                <a:ea typeface="맑은 고딕"/>
              </a:rPr>
              <a:t>→ </a:t>
            </a:r>
            <a:r>
              <a:rPr lang="ko-KR" altLang="en-US" sz="1400" b="1" dirty="0" smtClean="0">
                <a:latin typeface="+mn-ea"/>
                <a:ea typeface="맑은 고딕"/>
              </a:rPr>
              <a:t>전부 입력완료 시 오른쪽메시지 표시됨</a:t>
            </a: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+mn-ea"/>
              </a:rPr>
              <a:t>▶ </a:t>
            </a:r>
            <a:r>
              <a:rPr lang="ko-KR" altLang="en-US" sz="1400" b="1" dirty="0" err="1" smtClean="0">
                <a:latin typeface="+mn-ea"/>
              </a:rPr>
              <a:t>미입력</a:t>
            </a:r>
            <a:r>
              <a:rPr lang="ko-KR" altLang="en-US" sz="1400" b="1" dirty="0" smtClean="0">
                <a:latin typeface="+mn-ea"/>
              </a:rPr>
              <a:t> 항목이 있을 경우 공시 및 제출 불가</a:t>
            </a:r>
            <a:endParaRPr lang="ko-KR" altLang="en-US" sz="1400" b="1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/>
          <a:srcRect l="51746" t="92518" r="44215" b="4803"/>
          <a:stretch>
            <a:fillRect/>
          </a:stretch>
        </p:blipFill>
        <p:spPr bwMode="auto">
          <a:xfrm>
            <a:off x="3562672" y="3187623"/>
            <a:ext cx="298579" cy="14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3" cstate="print"/>
          <a:srcRect l="37979" t="42327" r="36756" b="40509"/>
          <a:stretch>
            <a:fillRect/>
          </a:stretch>
        </p:blipFill>
        <p:spPr bwMode="auto">
          <a:xfrm>
            <a:off x="539552" y="4365104"/>
            <a:ext cx="2592288" cy="140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3275856" y="4365104"/>
            <a:ext cx="518457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u="sng" dirty="0" smtClean="0">
                <a:solidFill>
                  <a:srgbClr val="FF0000"/>
                </a:solidFill>
                <a:latin typeface="+mn-ea"/>
                <a:ea typeface="맑은 고딕"/>
              </a:rPr>
              <a:t>※</a:t>
            </a:r>
            <a:r>
              <a:rPr lang="ko-KR" altLang="en-US" sz="1400" b="1" u="sng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z="1400" b="1" u="sng" dirty="0" err="1" smtClean="0">
                <a:solidFill>
                  <a:srgbClr val="FF0000"/>
                </a:solidFill>
                <a:latin typeface="+mn-ea"/>
              </a:rPr>
              <a:t>미입력</a:t>
            </a:r>
            <a:r>
              <a:rPr lang="ko-KR" altLang="en-US" sz="1400" b="1" u="sng" dirty="0" smtClean="0">
                <a:solidFill>
                  <a:srgbClr val="FF0000"/>
                </a:solidFill>
                <a:latin typeface="+mn-ea"/>
              </a:rPr>
              <a:t> 항목이 있을 경우 성적공시 및 </a:t>
            </a:r>
            <a:r>
              <a:rPr lang="ko-KR" altLang="en-US" sz="1400" b="1" u="sng" dirty="0" err="1" smtClean="0">
                <a:solidFill>
                  <a:srgbClr val="FF0000"/>
                </a:solidFill>
                <a:latin typeface="+mn-ea"/>
              </a:rPr>
              <a:t>제출용출력</a:t>
            </a:r>
            <a:r>
              <a:rPr lang="ko-KR" altLang="en-US" sz="1400" b="1" u="sng" dirty="0" smtClean="0">
                <a:solidFill>
                  <a:srgbClr val="FF0000"/>
                </a:solidFill>
                <a:latin typeface="+mn-ea"/>
              </a:rPr>
              <a:t> 클릭하면        </a:t>
            </a:r>
            <a:endParaRPr lang="en-US" altLang="ko-KR" sz="1400" b="1" u="sng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FF0000"/>
                </a:solidFill>
                <a:latin typeface="+mn-ea"/>
              </a:rPr>
              <a:t>   </a:t>
            </a:r>
            <a:r>
              <a:rPr lang="ko-KR" altLang="en-US" sz="1400" b="1" u="sng" dirty="0" smtClean="0">
                <a:solidFill>
                  <a:srgbClr val="FF0000"/>
                </a:solidFill>
                <a:latin typeface="+mn-ea"/>
              </a:rPr>
              <a:t>왼쪽메시지가 표시되며 공시 및 제출 불가</a:t>
            </a:r>
            <a:endParaRPr lang="en-US" altLang="ko-KR" sz="1400" b="1" u="sng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FF0000"/>
                </a:solidFill>
                <a:latin typeface="+mn-ea"/>
              </a:rPr>
              <a:t>   </a:t>
            </a:r>
            <a:r>
              <a:rPr lang="ko-KR" altLang="en-US" sz="1400" b="1" u="sng" dirty="0" smtClean="0">
                <a:solidFill>
                  <a:srgbClr val="FF0000"/>
                </a:solidFill>
                <a:latin typeface="+mn-ea"/>
              </a:rPr>
              <a:t>필히 입력기간 내에 </a:t>
            </a:r>
            <a:r>
              <a:rPr lang="ko-KR" altLang="en-US" sz="1400" b="1" u="sng" dirty="0" err="1" smtClean="0">
                <a:solidFill>
                  <a:srgbClr val="FF0000"/>
                </a:solidFill>
                <a:latin typeface="+mn-ea"/>
              </a:rPr>
              <a:t>평가기준별로</a:t>
            </a:r>
            <a:r>
              <a:rPr lang="ko-KR" altLang="en-US" sz="1400" b="1" u="sng" dirty="0" smtClean="0">
                <a:solidFill>
                  <a:srgbClr val="FF0000"/>
                </a:solidFill>
                <a:latin typeface="+mn-ea"/>
              </a:rPr>
              <a:t> 전부 입력 필수</a:t>
            </a:r>
            <a:r>
              <a:rPr lang="ko-KR" altLang="en-US" sz="1400" b="1" dirty="0" smtClean="0">
                <a:solidFill>
                  <a:srgbClr val="FF0000"/>
                </a:solidFill>
                <a:latin typeface="+mn-ea"/>
              </a:rPr>
              <a:t> </a:t>
            </a:r>
            <a:endParaRPr lang="en-US" altLang="ko-KR" sz="1400" b="1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6" name="실행 단추: 돌아가기 25">
            <a:hlinkClick r:id="" action="ppaction://hlinkshowjump?jump=lastslideviewed" highlightClick="1"/>
          </p:cNvPr>
          <p:cNvSpPr/>
          <p:nvPr/>
        </p:nvSpPr>
        <p:spPr>
          <a:xfrm>
            <a:off x="8244408" y="6165304"/>
            <a:ext cx="576064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오각형 26"/>
          <p:cNvSpPr/>
          <p:nvPr/>
        </p:nvSpPr>
        <p:spPr>
          <a:xfrm>
            <a:off x="7380312" y="6165304"/>
            <a:ext cx="792088" cy="504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smtClean="0"/>
              <a:t>마지막</a:t>
            </a:r>
            <a:endParaRPr lang="en-US" altLang="ko-KR" sz="900" dirty="0" smtClean="0"/>
          </a:p>
          <a:p>
            <a:r>
              <a:rPr lang="ko-KR" altLang="en-US" sz="900" dirty="0" smtClean="0"/>
              <a:t>슬라이드</a:t>
            </a:r>
            <a:endParaRPr lang="en-US" altLang="ko-KR" sz="900" dirty="0" smtClean="0"/>
          </a:p>
          <a:p>
            <a:r>
              <a:rPr lang="ko-KR" altLang="en-US" sz="900" dirty="0" smtClean="0"/>
              <a:t>돌아가기</a:t>
            </a:r>
          </a:p>
        </p:txBody>
      </p:sp>
      <p:grpSp>
        <p:nvGrpSpPr>
          <p:cNvPr id="50" name="그룹 49"/>
          <p:cNvGrpSpPr/>
          <p:nvPr/>
        </p:nvGrpSpPr>
        <p:grpSpPr>
          <a:xfrm>
            <a:off x="425353" y="568558"/>
            <a:ext cx="8489759" cy="2234277"/>
            <a:chOff x="425353" y="568558"/>
            <a:chExt cx="8489759" cy="2234277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5353" y="568558"/>
              <a:ext cx="6867525" cy="2219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4367" t="60379" r="37985" b="19820"/>
            <a:stretch>
              <a:fillRect/>
            </a:stretch>
          </p:blipFill>
          <p:spPr bwMode="auto">
            <a:xfrm>
              <a:off x="876960" y="650911"/>
              <a:ext cx="2782956" cy="1103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모서리가 둥근 직사각형 42"/>
            <p:cNvSpPr/>
            <p:nvPr/>
          </p:nvSpPr>
          <p:spPr>
            <a:xfrm>
              <a:off x="872295" y="665313"/>
              <a:ext cx="2782958" cy="1103243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모서리가 둥근 직사각형 43"/>
            <p:cNvSpPr/>
            <p:nvPr/>
          </p:nvSpPr>
          <p:spPr>
            <a:xfrm>
              <a:off x="3227870" y="2196548"/>
              <a:ext cx="2381538" cy="60628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40597" t="42527" r="39441" b="40348"/>
            <a:stretch>
              <a:fillRect/>
            </a:stretch>
          </p:blipFill>
          <p:spPr bwMode="auto">
            <a:xfrm>
              <a:off x="7236296" y="836712"/>
              <a:ext cx="1678816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오른쪽 화살표 35"/>
            <p:cNvSpPr/>
            <p:nvPr/>
          </p:nvSpPr>
          <p:spPr>
            <a:xfrm>
              <a:off x="6660232" y="1268760"/>
              <a:ext cx="360040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1746" t="92518" r="44215" b="4803"/>
            <a:stretch>
              <a:fillRect/>
            </a:stretch>
          </p:blipFill>
          <p:spPr bwMode="auto">
            <a:xfrm>
              <a:off x="4611756" y="2594721"/>
              <a:ext cx="298579" cy="149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57783" y="159467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학생용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기말고사 성적공시 및 정정신청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1968" r="2822" b="6280"/>
          <a:stretch>
            <a:fillRect/>
          </a:stretch>
        </p:blipFill>
        <p:spPr bwMode="auto">
          <a:xfrm>
            <a:off x="395536" y="620688"/>
            <a:ext cx="8352928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17501" r="2507" b="6305"/>
          <a:stretch>
            <a:fillRect/>
          </a:stretch>
        </p:blipFill>
        <p:spPr bwMode="auto">
          <a:xfrm>
            <a:off x="395536" y="3573016"/>
            <a:ext cx="83529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타원 21"/>
          <p:cNvSpPr/>
          <p:nvPr/>
        </p:nvSpPr>
        <p:spPr>
          <a:xfrm>
            <a:off x="404867" y="2934275"/>
            <a:ext cx="1296144" cy="21602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404867" y="6067943"/>
            <a:ext cx="1296144" cy="21602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2123728" y="4437112"/>
            <a:ext cx="64807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 공시된 성적에 이의가 있는 경우 신청사유 입력 후 저장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- 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이의신청기간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[12.26.(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목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) ~ 12.29.(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일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) 24:00]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내 신청</a:t>
            </a:r>
            <a:endParaRPr lang="en-US" altLang="ko-KR" sz="1400" b="1" dirty="0" smtClean="0">
              <a:latin typeface="+mn-ea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2123728" y="5426640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 진행상태에 따라 </a:t>
            </a:r>
            <a:r>
              <a:rPr lang="ko-KR" altLang="en-US" sz="1400" b="1" dirty="0" err="1" smtClean="0">
                <a:latin typeface="+mn-ea"/>
              </a:rPr>
              <a:t>미답변</a:t>
            </a:r>
            <a:r>
              <a:rPr lang="ko-KR" altLang="en-US" sz="1400" b="1" dirty="0" smtClean="0">
                <a:latin typeface="+mn-ea"/>
              </a:rPr>
              <a:t> </a:t>
            </a:r>
            <a:r>
              <a:rPr lang="en-US" altLang="ko-KR" sz="1400" b="1" dirty="0" smtClean="0">
                <a:latin typeface="+mn-ea"/>
                <a:ea typeface="맑은 고딕"/>
              </a:rPr>
              <a:t>⇒ </a:t>
            </a:r>
            <a:r>
              <a:rPr lang="ko-KR" altLang="en-US" sz="1400" b="1" dirty="0" smtClean="0">
                <a:latin typeface="+mn-ea"/>
                <a:ea typeface="맑은 고딕"/>
              </a:rPr>
              <a:t>답변완료</a:t>
            </a:r>
            <a:r>
              <a:rPr lang="en-US" altLang="ko-KR" sz="1400" b="1" dirty="0" smtClean="0">
                <a:latin typeface="+mn-ea"/>
                <a:ea typeface="맑은 고딕"/>
              </a:rPr>
              <a:t>(</a:t>
            </a:r>
            <a:r>
              <a:rPr lang="ko-KR" altLang="en-US" sz="1400" b="1" dirty="0" smtClean="0">
                <a:latin typeface="+mn-ea"/>
                <a:ea typeface="맑은 고딕"/>
              </a:rPr>
              <a:t>성적정정</a:t>
            </a:r>
            <a:r>
              <a:rPr lang="en-US" altLang="ko-KR" sz="1400" b="1" dirty="0" smtClean="0">
                <a:latin typeface="+mn-ea"/>
                <a:ea typeface="맑은 고딕"/>
              </a:rPr>
              <a:t>) or </a:t>
            </a:r>
            <a:r>
              <a:rPr lang="ko-KR" altLang="en-US" sz="1400" b="1" dirty="0" smtClean="0">
                <a:latin typeface="+mn-ea"/>
                <a:ea typeface="맑은 고딕"/>
              </a:rPr>
              <a:t>답변완료</a:t>
            </a:r>
            <a:r>
              <a:rPr lang="en-US" altLang="ko-KR" sz="1400" b="1" dirty="0" smtClean="0">
                <a:latin typeface="+mn-ea"/>
                <a:ea typeface="맑은 고딕"/>
              </a:rPr>
              <a:t>(</a:t>
            </a:r>
            <a:r>
              <a:rPr lang="ko-KR" altLang="en-US" sz="1400" b="1" dirty="0" err="1" smtClean="0">
                <a:latin typeface="+mn-ea"/>
                <a:ea typeface="맑은 고딕"/>
              </a:rPr>
              <a:t>성적미정정</a:t>
            </a:r>
            <a:r>
              <a:rPr lang="en-US" altLang="ko-KR" sz="1400" b="1" dirty="0" smtClean="0">
                <a:latin typeface="+mn-ea"/>
                <a:ea typeface="맑은 고딕"/>
              </a:rPr>
              <a:t>)</a:t>
            </a:r>
            <a:r>
              <a:rPr lang="ko-KR" altLang="en-US" sz="1400" b="1" dirty="0" smtClean="0">
                <a:latin typeface="+mn-ea"/>
                <a:ea typeface="맑은 고딕"/>
              </a:rPr>
              <a:t>으로</a:t>
            </a:r>
            <a:endParaRPr lang="en-US" altLang="ko-KR" sz="1400" b="1" dirty="0" smtClean="0">
              <a:latin typeface="+mn-ea"/>
              <a:ea typeface="맑은 고딕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  <a:ea typeface="맑은 고딕"/>
              </a:rPr>
              <a:t>    </a:t>
            </a:r>
            <a:r>
              <a:rPr lang="ko-KR" altLang="en-US" sz="1400" b="1" dirty="0" smtClean="0">
                <a:latin typeface="+mn-ea"/>
                <a:ea typeface="맑은 고딕"/>
              </a:rPr>
              <a:t>변경</a:t>
            </a:r>
            <a:r>
              <a:rPr lang="ko-KR" altLang="en-US" sz="1400" b="1" dirty="0" smtClean="0">
                <a:latin typeface="+mn-ea"/>
              </a:rPr>
              <a:t>되며 상세답변은 답변내용 확인</a:t>
            </a:r>
            <a:endParaRPr lang="en-US" altLang="ko-KR" sz="1400" b="1" dirty="0" smtClean="0">
              <a:latin typeface="+mn-ea"/>
              <a:ea typeface="맑은 고딕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123728" y="1700808"/>
            <a:ext cx="655272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 해당학기 본인의 성적을 </a:t>
            </a:r>
            <a:r>
              <a:rPr lang="ko-KR" altLang="en-US" sz="1400" b="1" dirty="0" err="1" smtClean="0">
                <a:latin typeface="+mn-ea"/>
              </a:rPr>
              <a:t>교과목별로</a:t>
            </a:r>
            <a:r>
              <a:rPr lang="ko-KR" altLang="en-US" sz="1400" b="1" dirty="0" smtClean="0">
                <a:latin typeface="+mn-ea"/>
              </a:rPr>
              <a:t> 확인함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- 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성적공시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(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입력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)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기간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[12.9.(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월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) ~ 12.25.(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수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) 24:00]</a:t>
            </a:r>
            <a:r>
              <a:rPr lang="ko-KR" altLang="en-US" sz="1400" b="1" dirty="0" smtClean="0">
                <a:latin typeface="+mn-ea"/>
              </a:rPr>
              <a:t>에 강의평가를 마친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경우 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  </a:t>
            </a:r>
            <a:r>
              <a:rPr lang="ko-KR" altLang="en-US" sz="1400" b="1" dirty="0" err="1" smtClean="0">
                <a:latin typeface="+mn-ea"/>
              </a:rPr>
              <a:t>담당교강사가</a:t>
            </a:r>
            <a:r>
              <a:rPr lang="ko-KR" altLang="en-US" sz="1400" b="1" dirty="0" smtClean="0">
                <a:latin typeface="+mn-ea"/>
              </a:rPr>
              <a:t> </a:t>
            </a:r>
            <a:r>
              <a:rPr lang="ko-KR" altLang="en-US" sz="1400" b="1" dirty="0" err="1" smtClean="0">
                <a:latin typeface="+mn-ea"/>
              </a:rPr>
              <a:t>성적공시한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과목에 한해 성적확인 가능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- 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성적공시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(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확인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)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기간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[12.26.(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목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) ~ 12.30.(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월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) 24:00]</a:t>
            </a:r>
            <a:r>
              <a:rPr lang="ko-KR" altLang="en-US" sz="1400" b="1" dirty="0" smtClean="0">
                <a:latin typeface="+mn-ea"/>
              </a:rPr>
              <a:t>에는 강의평가와 상관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  </a:t>
            </a:r>
            <a:r>
              <a:rPr lang="ko-KR" altLang="en-US" sz="1400" b="1" dirty="0" smtClean="0">
                <a:latin typeface="+mn-ea"/>
              </a:rPr>
              <a:t>없이 성적확인 가능</a:t>
            </a:r>
            <a:endParaRPr lang="en-US" altLang="ko-KR" sz="1400" b="1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표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930202"/>
              </p:ext>
            </p:extLst>
          </p:nvPr>
        </p:nvGraphicFramePr>
        <p:xfrm>
          <a:off x="371872" y="588644"/>
          <a:ext cx="6576392" cy="5792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4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4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824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학생</a:t>
                      </a:r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교</a:t>
                      </a:r>
                      <a:r>
                        <a:rPr lang="en-US" altLang="ko-KR" sz="1200" dirty="0" smtClean="0"/>
                        <a:t>/</a:t>
                      </a:r>
                      <a:r>
                        <a:rPr lang="ko-KR" altLang="en-US" sz="1200" dirty="0" smtClean="0"/>
                        <a:t>강사</a:t>
                      </a:r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단과대학</a:t>
                      </a:r>
                      <a:endParaRPr lang="en-US" altLang="ko-KR" sz="1200" dirty="0" smtClean="0"/>
                    </a:p>
                    <a:p>
                      <a:pPr algn="ctr" latinLnBrk="1"/>
                      <a:r>
                        <a:rPr lang="en-US" altLang="ko-KR" sz="1050" dirty="0" smtClean="0"/>
                        <a:t>[</a:t>
                      </a:r>
                      <a:r>
                        <a:rPr lang="ko-KR" altLang="en-US" sz="1050" dirty="0" err="1" smtClean="0"/>
                        <a:t>교학행정팀</a:t>
                      </a:r>
                      <a:r>
                        <a:rPr lang="en-US" altLang="ko-KR" sz="1050" dirty="0" smtClean="0"/>
                        <a:t>/</a:t>
                      </a:r>
                      <a:r>
                        <a:rPr lang="ko-KR" altLang="en-US" sz="1050" dirty="0" smtClean="0"/>
                        <a:t>학과</a:t>
                      </a:r>
                      <a:r>
                        <a:rPr lang="en-US" altLang="ko-KR" sz="1050" dirty="0" smtClean="0"/>
                        <a:t>(</a:t>
                      </a:r>
                      <a:r>
                        <a:rPr lang="ko-KR" altLang="en-US" sz="1050" dirty="0" smtClean="0"/>
                        <a:t>전공</a:t>
                      </a:r>
                      <a:r>
                        <a:rPr lang="en-US" altLang="ko-KR" sz="1050" dirty="0" smtClean="0"/>
                        <a:t>)]</a:t>
                      </a:r>
                      <a:endParaRPr lang="ko-KR" alt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/>
                        <a:t>학사팀</a:t>
                      </a:r>
                      <a:endParaRPr lang="ko-KR" alt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443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4" name="직선 연결선 3"/>
          <p:cNvCxnSpPr/>
          <p:nvPr/>
        </p:nvCxnSpPr>
        <p:spPr>
          <a:xfrm>
            <a:off x="7236296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7236296" y="5445224"/>
            <a:ext cx="19077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2124460" y="1629156"/>
            <a:ext cx="1209675" cy="36036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과제물</a:t>
            </a:r>
            <a:r>
              <a:rPr kumimoji="0" lang="en-US" altLang="ko-KR" sz="1000" b="1" dirty="0">
                <a:solidFill>
                  <a:schemeClr val="tx1"/>
                </a:solidFill>
                <a:latin typeface="+mj-ea"/>
                <a:ea typeface="+mj-ea"/>
              </a:rPr>
              <a:t>/</a:t>
            </a: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기타</a:t>
            </a:r>
            <a:endParaRPr kumimoji="0"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성적입력</a:t>
            </a:r>
            <a:endParaRPr kumimoji="0"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124460" y="2361406"/>
            <a:ext cx="1208088" cy="36036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중간고사 </a:t>
            </a:r>
            <a:endParaRPr kumimoji="0" lang="en-US" altLang="ko-KR" sz="10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 smtClean="0">
                <a:solidFill>
                  <a:schemeClr val="tx1"/>
                </a:solidFill>
                <a:latin typeface="+mj-ea"/>
                <a:ea typeface="+mj-ea"/>
              </a:rPr>
              <a:t>성적입력</a:t>
            </a:r>
            <a:endParaRPr kumimoji="0" lang="ko-KR" altLang="en-US" sz="1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124460" y="3084324"/>
            <a:ext cx="1209675" cy="36036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최종성적입력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638197" y="3083605"/>
            <a:ext cx="1100138" cy="36036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개인별 </a:t>
            </a:r>
            <a:endParaRPr kumimoji="0" lang="en-US" altLang="ko-KR" sz="10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 smtClean="0">
                <a:solidFill>
                  <a:schemeClr val="tx1"/>
                </a:solidFill>
                <a:latin typeface="+mj-ea"/>
                <a:ea typeface="+mj-ea"/>
              </a:rPr>
              <a:t>학기성적 </a:t>
            </a: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조회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639785" y="3790303"/>
            <a:ext cx="1098550" cy="36036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성적 정정신청</a:t>
            </a:r>
            <a:endParaRPr kumimoji="0"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124460" y="3796994"/>
            <a:ext cx="1208088" cy="36036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성적 정정신청</a:t>
            </a:r>
            <a:endParaRPr kumimoji="0"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답변</a:t>
            </a:r>
            <a:endParaRPr kumimoji="0"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29" name="AutoShape 23"/>
          <p:cNvCxnSpPr>
            <a:cxnSpLocks noChangeShapeType="1"/>
            <a:stCxn id="13" idx="2"/>
            <a:endCxn id="14" idx="0"/>
          </p:cNvCxnSpPr>
          <p:nvPr/>
        </p:nvCxnSpPr>
        <p:spPr bwMode="auto">
          <a:xfrm flipH="1">
            <a:off x="2728504" y="1989519"/>
            <a:ext cx="794" cy="3718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0" name="AutoShape 23"/>
          <p:cNvCxnSpPr>
            <a:cxnSpLocks noChangeShapeType="1"/>
            <a:stCxn id="14" idx="2"/>
            <a:endCxn id="15" idx="0"/>
          </p:cNvCxnSpPr>
          <p:nvPr/>
        </p:nvCxnSpPr>
        <p:spPr bwMode="auto">
          <a:xfrm>
            <a:off x="2728504" y="2721768"/>
            <a:ext cx="794" cy="362556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3" name="AutoShape 23"/>
          <p:cNvCxnSpPr>
            <a:cxnSpLocks noChangeShapeType="1"/>
            <a:stCxn id="15" idx="1"/>
            <a:endCxn id="16" idx="3"/>
          </p:cNvCxnSpPr>
          <p:nvPr/>
        </p:nvCxnSpPr>
        <p:spPr bwMode="auto">
          <a:xfrm rot="10800000">
            <a:off x="1738336" y="3263786"/>
            <a:ext cx="386125" cy="72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4" name="AutoShape 23"/>
          <p:cNvCxnSpPr>
            <a:cxnSpLocks noChangeShapeType="1"/>
            <a:stCxn id="16" idx="2"/>
            <a:endCxn id="24" idx="0"/>
          </p:cNvCxnSpPr>
          <p:nvPr/>
        </p:nvCxnSpPr>
        <p:spPr bwMode="auto">
          <a:xfrm>
            <a:off x="1188266" y="3443967"/>
            <a:ext cx="794" cy="346336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5" name="AutoShape 23"/>
          <p:cNvCxnSpPr>
            <a:cxnSpLocks noChangeShapeType="1"/>
            <a:stCxn id="24" idx="3"/>
            <a:endCxn id="26" idx="1"/>
          </p:cNvCxnSpPr>
          <p:nvPr/>
        </p:nvCxnSpPr>
        <p:spPr bwMode="auto">
          <a:xfrm>
            <a:off x="1738335" y="3970485"/>
            <a:ext cx="386125" cy="6691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7" name="순서도: 판단 83"/>
          <p:cNvSpPr>
            <a:spLocks noChangeArrowheads="1"/>
          </p:cNvSpPr>
          <p:nvPr/>
        </p:nvSpPr>
        <p:spPr bwMode="auto">
          <a:xfrm>
            <a:off x="2305504" y="4504193"/>
            <a:ext cx="827943" cy="383512"/>
          </a:xfrm>
          <a:prstGeom prst="flowChartDecision">
            <a:avLst/>
          </a:prstGeom>
          <a:solidFill>
            <a:srgbClr val="FFFF99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800" b="1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2438496" y="4519368"/>
            <a:ext cx="577604" cy="36971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1pPr>
            <a:lvl2pPr marL="742950" indent="-285750" eaLnBrk="0" hangingPunct="0"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2pPr>
            <a:lvl3pPr marL="1143000" indent="-228600" eaLnBrk="0" hangingPunct="0"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3pPr>
            <a:lvl4pPr marL="1600200" indent="-228600" eaLnBrk="0" hangingPunct="0"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4pPr>
            <a:lvl5pPr marL="2057400" indent="-228600" eaLnBrk="0" hangingPunct="0"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900" b="1" dirty="0" smtClean="0">
                <a:solidFill>
                  <a:schemeClr val="tx1"/>
                </a:solidFill>
                <a:latin typeface="+mj-ea"/>
                <a:ea typeface="+mj-ea"/>
              </a:rPr>
              <a:t>성적</a:t>
            </a:r>
            <a:endParaRPr lang="en-US" altLang="ko-KR" sz="9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900" b="1" dirty="0" smtClean="0">
                <a:solidFill>
                  <a:schemeClr val="tx1"/>
                </a:solidFill>
                <a:latin typeface="+mj-ea"/>
                <a:ea typeface="+mj-ea"/>
              </a:rPr>
              <a:t>정정</a:t>
            </a:r>
            <a:endParaRPr lang="ko-KR" altLang="en-US" sz="9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9" name="TextBox 85"/>
          <p:cNvSpPr txBox="1">
            <a:spLocks noChangeArrowheads="1"/>
          </p:cNvSpPr>
          <p:nvPr/>
        </p:nvSpPr>
        <p:spPr bwMode="auto">
          <a:xfrm>
            <a:off x="3098824" y="4406915"/>
            <a:ext cx="3930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000" b="1" dirty="0">
                <a:latin typeface="+mj-ea"/>
                <a:ea typeface="+mj-ea"/>
              </a:rPr>
              <a:t>Yes</a:t>
            </a:r>
            <a:endParaRPr kumimoji="0" lang="ko-KR" altLang="en-US" sz="1000" b="1" dirty="0">
              <a:latin typeface="+mj-ea"/>
              <a:ea typeface="+mj-ea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638197" y="1629156"/>
            <a:ext cx="1100138" cy="36036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과제</a:t>
            </a:r>
            <a:r>
              <a:rPr kumimoji="0" lang="en-US" altLang="ko-KR" sz="1000" b="1" dirty="0">
                <a:solidFill>
                  <a:schemeClr val="tx1"/>
                </a:solidFill>
                <a:latin typeface="+mj-ea"/>
                <a:ea typeface="+mj-ea"/>
              </a:rPr>
              <a:t>/</a:t>
            </a: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기타</a:t>
            </a:r>
            <a:endParaRPr kumimoji="0"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성적조회</a:t>
            </a:r>
            <a:endParaRPr kumimoji="0"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638197" y="2361406"/>
            <a:ext cx="1100138" cy="36036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중간고사</a:t>
            </a:r>
            <a:endParaRPr kumimoji="0"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성적조회</a:t>
            </a:r>
            <a:endParaRPr kumimoji="0"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47" name="AutoShape 23"/>
          <p:cNvCxnSpPr>
            <a:cxnSpLocks noChangeShapeType="1"/>
            <a:stCxn id="13" idx="1"/>
            <a:endCxn id="45" idx="3"/>
          </p:cNvCxnSpPr>
          <p:nvPr/>
        </p:nvCxnSpPr>
        <p:spPr bwMode="auto">
          <a:xfrm flipH="1">
            <a:off x="1738335" y="1809338"/>
            <a:ext cx="3861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8" name="AutoShape 23"/>
          <p:cNvCxnSpPr>
            <a:cxnSpLocks noChangeShapeType="1"/>
            <a:stCxn id="14" idx="1"/>
            <a:endCxn id="46" idx="3"/>
          </p:cNvCxnSpPr>
          <p:nvPr/>
        </p:nvCxnSpPr>
        <p:spPr bwMode="auto">
          <a:xfrm flipH="1">
            <a:off x="1738335" y="2541587"/>
            <a:ext cx="3861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61" name="Text Box 97"/>
          <p:cNvSpPr txBox="1">
            <a:spLocks noChangeArrowheads="1"/>
          </p:cNvSpPr>
          <p:nvPr/>
        </p:nvSpPr>
        <p:spPr bwMode="auto">
          <a:xfrm>
            <a:off x="179512" y="125963"/>
            <a:ext cx="2448272" cy="3594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tabLst>
                <a:tab pos="95250" algn="l"/>
              </a:tabLst>
            </a:pPr>
            <a:r>
              <a:rPr lang="ko-KR" altLang="en-US" sz="1400" b="1" dirty="0" smtClean="0">
                <a:latin typeface="+mn-ea"/>
              </a:rPr>
              <a:t>성적공시 프로세스 </a:t>
            </a:r>
            <a:r>
              <a:rPr lang="ko-KR" altLang="en-US" sz="1400" b="1" dirty="0">
                <a:latin typeface="+mn-ea"/>
              </a:rPr>
              <a:t>흐름도</a:t>
            </a:r>
            <a:endParaRPr lang="en-US" altLang="ko-KR" sz="1200" b="1" dirty="0">
              <a:latin typeface="+mn-ea"/>
            </a:endParaRPr>
          </a:p>
        </p:txBody>
      </p:sp>
      <p:cxnSp>
        <p:nvCxnSpPr>
          <p:cNvPr id="68" name="꺾인 연결선 67"/>
          <p:cNvCxnSpPr>
            <a:stCxn id="37" idx="3"/>
            <a:endCxn id="15" idx="3"/>
          </p:cNvCxnSpPr>
          <p:nvPr/>
        </p:nvCxnSpPr>
        <p:spPr>
          <a:xfrm flipV="1">
            <a:off x="3133447" y="3264506"/>
            <a:ext cx="200688" cy="1431443"/>
          </a:xfrm>
          <a:prstGeom prst="bentConnector3">
            <a:avLst>
              <a:gd name="adj1" fmla="val 213908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직사각형 69"/>
          <p:cNvSpPr/>
          <p:nvPr/>
        </p:nvSpPr>
        <p:spPr>
          <a:xfrm>
            <a:off x="2107680" y="5225698"/>
            <a:ext cx="1240184" cy="50755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solidFill>
                  <a:schemeClr val="tx1"/>
                </a:solidFill>
                <a:latin typeface="+mj-ea"/>
                <a:ea typeface="+mj-ea"/>
              </a:rPr>
              <a:t>“</a:t>
            </a:r>
            <a:r>
              <a:rPr kumimoji="0" lang="ko-KR" altLang="en-US" sz="1000" b="1" dirty="0" smtClean="0">
                <a:solidFill>
                  <a:schemeClr val="tx1"/>
                </a:solidFill>
                <a:latin typeface="+mj-ea"/>
                <a:ea typeface="+mj-ea"/>
              </a:rPr>
              <a:t>전송</a:t>
            </a:r>
            <a:r>
              <a:rPr kumimoji="0" lang="en-US" altLang="ko-KR" sz="1000" b="1" dirty="0" smtClean="0">
                <a:solidFill>
                  <a:schemeClr val="tx1"/>
                </a:solidFill>
                <a:latin typeface="+mj-ea"/>
                <a:ea typeface="+mj-ea"/>
              </a:rPr>
              <a:t>”</a:t>
            </a:r>
            <a:r>
              <a:rPr kumimoji="0" lang="ko-KR" altLang="en-US" sz="1000" b="1" dirty="0" smtClean="0">
                <a:solidFill>
                  <a:schemeClr val="tx1"/>
                </a:solidFill>
                <a:latin typeface="+mj-ea"/>
                <a:ea typeface="+mj-ea"/>
              </a:rPr>
              <a:t> 클릭</a:t>
            </a:r>
            <a:r>
              <a:rPr kumimoji="0" lang="en-US" altLang="ko-KR" sz="1000" b="1" dirty="0" smtClean="0">
                <a:solidFill>
                  <a:schemeClr val="tx1"/>
                </a:solidFill>
                <a:latin typeface="+mj-ea"/>
                <a:ea typeface="+mj-ea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 smtClean="0">
                <a:solidFill>
                  <a:schemeClr val="tx1"/>
                </a:solidFill>
                <a:latin typeface="+mj-ea"/>
                <a:ea typeface="+mj-ea"/>
              </a:rPr>
              <a:t>성적평가 </a:t>
            </a:r>
            <a:r>
              <a:rPr kumimoji="0" lang="ko-KR" altLang="en-US" sz="1000" b="1" dirty="0" err="1" smtClean="0">
                <a:solidFill>
                  <a:schemeClr val="tx1"/>
                </a:solidFill>
                <a:latin typeface="+mj-ea"/>
                <a:ea typeface="+mj-ea"/>
              </a:rPr>
              <a:t>원자료</a:t>
            </a:r>
            <a:endParaRPr kumimoji="0" lang="en-US" altLang="ko-KR" sz="10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dirty="0" smtClean="0">
                <a:solidFill>
                  <a:schemeClr val="tx1"/>
                </a:solidFill>
                <a:latin typeface="+mj-ea"/>
                <a:ea typeface="+mj-ea"/>
              </a:rPr>
              <a:t>제출</a:t>
            </a:r>
            <a:endParaRPr kumimoji="0"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75" name="꺾인 연결선 74"/>
          <p:cNvCxnSpPr>
            <a:stCxn id="26" idx="2"/>
            <a:endCxn id="38" idx="0"/>
          </p:cNvCxnSpPr>
          <p:nvPr/>
        </p:nvCxnSpPr>
        <p:spPr>
          <a:xfrm rot="5400000">
            <a:off x="2546896" y="4337759"/>
            <a:ext cx="362011" cy="120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85"/>
          <p:cNvSpPr txBox="1">
            <a:spLocks noChangeArrowheads="1"/>
          </p:cNvSpPr>
          <p:nvPr/>
        </p:nvSpPr>
        <p:spPr bwMode="auto">
          <a:xfrm>
            <a:off x="2790462" y="4859046"/>
            <a:ext cx="3674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000" b="1" dirty="0" smtClean="0">
                <a:latin typeface="+mj-ea"/>
                <a:ea typeface="+mj-ea"/>
              </a:rPr>
              <a:t>No</a:t>
            </a:r>
            <a:endParaRPr kumimoji="0" lang="ko-KR" altLang="en-US" sz="1000" b="1" dirty="0">
              <a:latin typeface="+mj-ea"/>
              <a:ea typeface="+mj-ea"/>
            </a:endParaRPr>
          </a:p>
        </p:txBody>
      </p:sp>
      <p:sp>
        <p:nvSpPr>
          <p:cNvPr id="78" name="직사각형 77"/>
          <p:cNvSpPr/>
          <p:nvPr/>
        </p:nvSpPr>
        <p:spPr>
          <a:xfrm>
            <a:off x="3923928" y="5227232"/>
            <a:ext cx="1208088" cy="50437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 smtClean="0">
                <a:solidFill>
                  <a:schemeClr val="tx1"/>
                </a:solidFill>
                <a:latin typeface="+mj-ea"/>
                <a:ea typeface="+mj-ea"/>
              </a:rPr>
              <a:t>성적평가 </a:t>
            </a:r>
            <a:r>
              <a:rPr kumimoji="0" lang="ko-KR" altLang="en-US" sz="1000" b="1" dirty="0" err="1" smtClean="0">
                <a:solidFill>
                  <a:schemeClr val="tx1"/>
                </a:solidFill>
                <a:latin typeface="+mj-ea"/>
                <a:ea typeface="+mj-ea"/>
              </a:rPr>
              <a:t>원자료</a:t>
            </a:r>
            <a:r>
              <a:rPr kumimoji="0" lang="ko-KR" altLang="en-US" sz="1000" b="1" dirty="0" smtClean="0">
                <a:solidFill>
                  <a:schemeClr val="tx1"/>
                </a:solidFill>
                <a:latin typeface="+mj-ea"/>
                <a:ea typeface="+mj-ea"/>
              </a:rPr>
              <a:t> 보관</a:t>
            </a:r>
            <a:r>
              <a:rPr kumimoji="0" lang="en-US" altLang="ko-KR" sz="1000" b="1" dirty="0" smtClean="0">
                <a:solidFill>
                  <a:schemeClr val="tx1"/>
                </a:solidFill>
                <a:latin typeface="+mj-ea"/>
                <a:ea typeface="+mj-ea"/>
              </a:rPr>
              <a:t>(10</a:t>
            </a:r>
            <a:r>
              <a:rPr kumimoji="0" lang="ko-KR" altLang="en-US" sz="1000" b="1" dirty="0" smtClean="0">
                <a:solidFill>
                  <a:schemeClr val="tx1"/>
                </a:solidFill>
                <a:latin typeface="+mj-ea"/>
                <a:ea typeface="+mj-ea"/>
              </a:rPr>
              <a:t>년간 보관</a:t>
            </a:r>
            <a:r>
              <a:rPr kumimoji="0" lang="en-US" altLang="ko-KR" sz="1000" b="1" dirty="0" smtClean="0">
                <a:solidFill>
                  <a:schemeClr val="tx1"/>
                </a:solidFill>
                <a:latin typeface="+mj-ea"/>
                <a:ea typeface="+mj-ea"/>
              </a:rPr>
              <a:t>)</a:t>
            </a:r>
            <a:endParaRPr kumimoji="0"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5476034" y="5229278"/>
            <a:ext cx="1328214" cy="50397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dirty="0" smtClean="0">
                <a:solidFill>
                  <a:schemeClr val="tx1"/>
                </a:solidFill>
                <a:latin typeface="+mj-ea"/>
                <a:ea typeface="+mj-ea"/>
              </a:rPr>
              <a:t>전송된 성적 관리</a:t>
            </a:r>
            <a:endParaRPr lang="en-US" altLang="ko-KR" sz="10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dirty="0" smtClean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ko-KR" altLang="en-US" sz="1000" b="1" dirty="0" smtClean="0">
                <a:solidFill>
                  <a:schemeClr val="tx1"/>
                </a:solidFill>
                <a:latin typeface="+mj-ea"/>
                <a:ea typeface="+mj-ea"/>
              </a:rPr>
              <a:t>데이터 관리</a:t>
            </a:r>
            <a:r>
              <a:rPr lang="en-US" altLang="ko-KR" sz="1000" b="1" dirty="0" smtClean="0">
                <a:solidFill>
                  <a:schemeClr val="tx1"/>
                </a:solidFill>
                <a:latin typeface="+mj-ea"/>
                <a:ea typeface="+mj-ea"/>
              </a:rPr>
              <a:t>)</a:t>
            </a:r>
          </a:p>
        </p:txBody>
      </p:sp>
      <p:cxnSp>
        <p:nvCxnSpPr>
          <p:cNvPr id="81" name="직선 화살표 연결선 80"/>
          <p:cNvCxnSpPr>
            <a:stCxn id="70" idx="3"/>
            <a:endCxn id="78" idx="1"/>
          </p:cNvCxnSpPr>
          <p:nvPr/>
        </p:nvCxnSpPr>
        <p:spPr>
          <a:xfrm flipV="1">
            <a:off x="3347864" y="5479422"/>
            <a:ext cx="576064" cy="5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AutoShape 9"/>
          <p:cNvSpPr>
            <a:spLocks noChangeArrowheads="1"/>
          </p:cNvSpPr>
          <p:nvPr/>
        </p:nvSpPr>
        <p:spPr bwMode="auto">
          <a:xfrm>
            <a:off x="5749454" y="1196752"/>
            <a:ext cx="766762" cy="215900"/>
          </a:xfrm>
          <a:prstGeom prst="flowChartTerminator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kumimoji="0" lang="ko-KR" altLang="en-US" sz="1000" b="1" dirty="0" smtClean="0">
                <a:solidFill>
                  <a:srgbClr val="000000"/>
                </a:solidFill>
                <a:latin typeface="+mj-lt"/>
                <a:ea typeface="+mj-ea"/>
              </a:rPr>
              <a:t>시작</a:t>
            </a:r>
            <a:r>
              <a:rPr kumimoji="0" lang="en-US" altLang="ko-KR" sz="1000" b="1" dirty="0" smtClean="0">
                <a:solidFill>
                  <a:srgbClr val="000000"/>
                </a:solidFill>
                <a:latin typeface="+mj-lt"/>
                <a:ea typeface="+mj-ea"/>
              </a:rPr>
              <a:t>(</a:t>
            </a:r>
            <a:r>
              <a:rPr kumimoji="0" lang="ko-KR" altLang="en-US" sz="1000" b="1" dirty="0" smtClean="0">
                <a:solidFill>
                  <a:srgbClr val="000000"/>
                </a:solidFill>
                <a:latin typeface="+mj-lt"/>
                <a:ea typeface="+mj-ea"/>
              </a:rPr>
              <a:t>안내</a:t>
            </a:r>
            <a:r>
              <a:rPr kumimoji="0" lang="en-US" altLang="ko-KR" sz="1000" b="1" dirty="0" smtClean="0">
                <a:solidFill>
                  <a:srgbClr val="000000"/>
                </a:solidFill>
                <a:latin typeface="+mj-lt"/>
                <a:ea typeface="+mj-ea"/>
              </a:rPr>
              <a:t>)</a:t>
            </a:r>
            <a:endParaRPr kumimoji="0" lang="ko-KR" altLang="en-US" sz="1000" b="1" dirty="0">
              <a:solidFill>
                <a:srgbClr val="000000"/>
              </a:solidFill>
              <a:latin typeface="+mj-lt"/>
              <a:ea typeface="+mj-ea"/>
            </a:endParaRPr>
          </a:p>
        </p:txBody>
      </p:sp>
      <p:cxnSp>
        <p:nvCxnSpPr>
          <p:cNvPr id="86" name="AutoShape 23"/>
          <p:cNvCxnSpPr>
            <a:cxnSpLocks noChangeShapeType="1"/>
            <a:stCxn id="85" idx="1"/>
            <a:endCxn id="13" idx="0"/>
          </p:cNvCxnSpPr>
          <p:nvPr/>
        </p:nvCxnSpPr>
        <p:spPr bwMode="auto">
          <a:xfrm rot="10800000" flipV="1">
            <a:off x="2729298" y="1304702"/>
            <a:ext cx="3020156" cy="324454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88" name="AutoShape 9"/>
          <p:cNvSpPr>
            <a:spLocks noChangeArrowheads="1"/>
          </p:cNvSpPr>
          <p:nvPr/>
        </p:nvSpPr>
        <p:spPr bwMode="auto">
          <a:xfrm>
            <a:off x="5761452" y="5949404"/>
            <a:ext cx="766762" cy="215900"/>
          </a:xfrm>
          <a:prstGeom prst="flowChartTerminator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kumimoji="0" lang="ko-KR" altLang="en-US" sz="1000" b="1" dirty="0">
                <a:solidFill>
                  <a:srgbClr val="000000"/>
                </a:solidFill>
                <a:latin typeface="+mj-lt"/>
                <a:ea typeface="+mj-ea"/>
              </a:rPr>
              <a:t>종료</a:t>
            </a:r>
          </a:p>
        </p:txBody>
      </p:sp>
      <p:cxnSp>
        <p:nvCxnSpPr>
          <p:cNvPr id="89" name="AutoShape 23"/>
          <p:cNvCxnSpPr>
            <a:cxnSpLocks noChangeShapeType="1"/>
            <a:stCxn id="79" idx="2"/>
            <a:endCxn id="88" idx="0"/>
          </p:cNvCxnSpPr>
          <p:nvPr/>
        </p:nvCxnSpPr>
        <p:spPr bwMode="auto">
          <a:xfrm>
            <a:off x="6140141" y="5733256"/>
            <a:ext cx="4692" cy="216148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91" name="Text Box 10"/>
          <p:cNvSpPr txBox="1">
            <a:spLocks noChangeArrowheads="1"/>
          </p:cNvSpPr>
          <p:nvPr/>
        </p:nvSpPr>
        <p:spPr bwMode="auto">
          <a:xfrm>
            <a:off x="7236296" y="404664"/>
            <a:ext cx="190770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just">
              <a:spcBef>
                <a:spcPct val="50000"/>
              </a:spcBef>
              <a:buFont typeface="맑은 고딕" pitchFamily="50" charset="-127"/>
              <a:buAutoNum type="arabicParenR"/>
            </a:pPr>
            <a:r>
              <a:rPr lang="ko-KR" altLang="en-US" sz="900" dirty="0">
                <a:solidFill>
                  <a:srgbClr val="000000"/>
                </a:solidFill>
                <a:latin typeface="+mn-ea"/>
              </a:rPr>
              <a:t>학기가 시작하면 과제</a:t>
            </a:r>
            <a:r>
              <a:rPr lang="en-US" altLang="ko-KR" sz="900" dirty="0">
                <a:solidFill>
                  <a:srgbClr val="000000"/>
                </a:solidFill>
                <a:latin typeface="+mn-ea"/>
              </a:rPr>
              <a:t>/</a:t>
            </a:r>
            <a:r>
              <a:rPr lang="ko-KR" altLang="en-US" sz="900" dirty="0">
                <a:solidFill>
                  <a:srgbClr val="000000"/>
                </a:solidFill>
                <a:latin typeface="+mn-ea"/>
              </a:rPr>
              <a:t>기타성적입력이 시작되고 중간고사 기간이 되면 중간고사 성적을 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입력한다</a:t>
            </a:r>
            <a:r>
              <a:rPr lang="en-US" altLang="ko-KR" sz="900" dirty="0">
                <a:solidFill>
                  <a:srgbClr val="000000"/>
                </a:solidFill>
                <a:latin typeface="+mn-ea"/>
              </a:rPr>
              <a:t>.</a:t>
            </a:r>
          </a:p>
          <a:p>
            <a:pPr marL="228600" indent="-228600" algn="just">
              <a:spcBef>
                <a:spcPct val="50000"/>
              </a:spcBef>
              <a:buFont typeface="맑은 고딕" pitchFamily="50" charset="-127"/>
              <a:buAutoNum type="arabicParenR"/>
            </a:pPr>
            <a:r>
              <a:rPr lang="ko-KR" altLang="en-US" sz="900" dirty="0">
                <a:solidFill>
                  <a:srgbClr val="000000"/>
                </a:solidFill>
                <a:latin typeface="+mn-ea"/>
              </a:rPr>
              <a:t>과제</a:t>
            </a:r>
            <a:r>
              <a:rPr lang="en-US" altLang="ko-KR" sz="900" dirty="0">
                <a:solidFill>
                  <a:srgbClr val="000000"/>
                </a:solidFill>
                <a:latin typeface="+mn-ea"/>
              </a:rPr>
              <a:t>/</a:t>
            </a:r>
            <a:r>
              <a:rPr lang="ko-KR" altLang="en-US" sz="900" dirty="0">
                <a:solidFill>
                  <a:srgbClr val="000000"/>
                </a:solidFill>
                <a:latin typeface="+mn-ea"/>
              </a:rPr>
              <a:t>기타 점수와 중간고사 점수입력 후 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교</a:t>
            </a:r>
            <a:r>
              <a:rPr lang="en-US" altLang="ko-KR" sz="900" dirty="0" smtClean="0">
                <a:solidFill>
                  <a:srgbClr val="000000"/>
                </a:solidFill>
                <a:latin typeface="+mn-ea"/>
              </a:rPr>
              <a:t>/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강사가 </a:t>
            </a:r>
            <a:r>
              <a:rPr lang="ko-KR" altLang="en-US" sz="900" dirty="0">
                <a:solidFill>
                  <a:srgbClr val="000000"/>
                </a:solidFill>
                <a:latin typeface="+mn-ea"/>
              </a:rPr>
              <a:t>공시처리를 하면 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학생의 성적이 조회 </a:t>
            </a:r>
            <a:r>
              <a:rPr lang="ko-KR" altLang="en-US" sz="900" dirty="0">
                <a:solidFill>
                  <a:srgbClr val="000000"/>
                </a:solidFill>
                <a:latin typeface="+mn-ea"/>
              </a:rPr>
              <a:t>가능하다</a:t>
            </a:r>
            <a:r>
              <a:rPr lang="en-US" altLang="ko-KR" sz="900" dirty="0">
                <a:solidFill>
                  <a:srgbClr val="000000"/>
                </a:solidFill>
                <a:latin typeface="+mn-ea"/>
              </a:rPr>
              <a:t>.</a:t>
            </a:r>
          </a:p>
          <a:p>
            <a:pPr marL="228600" indent="-228600" algn="just">
              <a:spcBef>
                <a:spcPct val="50000"/>
              </a:spcBef>
              <a:buFont typeface="맑은 고딕" pitchFamily="50" charset="-127"/>
              <a:buAutoNum type="arabicParenR"/>
            </a:pP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최종성적입력기간에 기 입력한 과제</a:t>
            </a:r>
            <a:r>
              <a:rPr lang="en-US" altLang="ko-KR" sz="900" dirty="0">
                <a:solidFill>
                  <a:srgbClr val="000000"/>
                </a:solidFill>
                <a:latin typeface="+mn-ea"/>
              </a:rPr>
              <a:t>/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기타성적과 중간고사 성적이 </a:t>
            </a:r>
            <a:r>
              <a:rPr lang="ko-KR" altLang="en-US" sz="900" dirty="0">
                <a:solidFill>
                  <a:srgbClr val="000000"/>
                </a:solidFill>
                <a:latin typeface="+mn-ea"/>
              </a:rPr>
              <a:t>최종성적입력 프로그램에 반영된다</a:t>
            </a:r>
            <a:r>
              <a:rPr lang="en-US" altLang="ko-KR" sz="900" dirty="0">
                <a:solidFill>
                  <a:srgbClr val="000000"/>
                </a:solidFill>
                <a:latin typeface="+mn-ea"/>
              </a:rPr>
              <a:t>.</a:t>
            </a:r>
          </a:p>
          <a:p>
            <a:pPr marL="228600" indent="-228600" algn="just">
              <a:spcBef>
                <a:spcPct val="50000"/>
              </a:spcBef>
              <a:buFont typeface="맑은 고딕" pitchFamily="50" charset="-127"/>
              <a:buAutoNum type="arabicParenR"/>
            </a:pPr>
            <a:r>
              <a:rPr lang="ko-KR" altLang="en-US" sz="900" dirty="0">
                <a:solidFill>
                  <a:srgbClr val="000000"/>
                </a:solidFill>
                <a:latin typeface="+mn-ea"/>
              </a:rPr>
              <a:t>최종성적이 입력되면 학생은 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학기성적 조회 및 성적 </a:t>
            </a:r>
            <a:r>
              <a:rPr lang="ko-KR" altLang="en-US" sz="900" dirty="0">
                <a:solidFill>
                  <a:srgbClr val="000000"/>
                </a:solidFill>
                <a:latin typeface="+mn-ea"/>
              </a:rPr>
              <a:t>정정신청이 가능하다</a:t>
            </a:r>
            <a:r>
              <a:rPr lang="en-US" altLang="ko-KR" sz="900" dirty="0">
                <a:solidFill>
                  <a:srgbClr val="000000"/>
                </a:solidFill>
                <a:latin typeface="+mn-ea"/>
              </a:rPr>
              <a:t>.</a:t>
            </a:r>
          </a:p>
          <a:p>
            <a:pPr marL="228600" indent="-228600" algn="just">
              <a:spcBef>
                <a:spcPct val="50000"/>
              </a:spcBef>
              <a:buFont typeface="맑은 고딕" pitchFamily="50" charset="-127"/>
              <a:buAutoNum type="arabicParenR"/>
            </a:pPr>
            <a:r>
              <a:rPr lang="ko-KR" altLang="en-US" sz="900" dirty="0">
                <a:solidFill>
                  <a:srgbClr val="000000"/>
                </a:solidFill>
                <a:latin typeface="+mn-ea"/>
              </a:rPr>
              <a:t>성적정정신청이 되면 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교</a:t>
            </a:r>
            <a:r>
              <a:rPr lang="en-US" altLang="ko-KR" sz="900" dirty="0" smtClean="0">
                <a:solidFill>
                  <a:srgbClr val="000000"/>
                </a:solidFill>
                <a:latin typeface="+mn-ea"/>
              </a:rPr>
              <a:t>/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강사는 </a:t>
            </a:r>
            <a:r>
              <a:rPr lang="ko-KR" altLang="en-US" sz="900" dirty="0">
                <a:solidFill>
                  <a:srgbClr val="000000"/>
                </a:solidFill>
                <a:latin typeface="+mn-ea"/>
              </a:rPr>
              <a:t>해당 요청을 확인 후 성적정정이 필요하면 최종성적입력 프로그램에서 성적정정 처리를 한다</a:t>
            </a:r>
            <a:r>
              <a:rPr lang="en-US" altLang="ko-KR" sz="900" dirty="0">
                <a:solidFill>
                  <a:srgbClr val="000000"/>
                </a:solidFill>
                <a:latin typeface="+mn-ea"/>
              </a:rPr>
              <a:t>.</a:t>
            </a:r>
          </a:p>
          <a:p>
            <a:pPr marL="228600" indent="-228600" algn="just">
              <a:spcBef>
                <a:spcPct val="50000"/>
              </a:spcBef>
              <a:buFont typeface="맑은 고딕" pitchFamily="50" charset="-127"/>
              <a:buAutoNum type="arabicParenR"/>
            </a:pP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성적공시가 </a:t>
            </a:r>
            <a:r>
              <a:rPr lang="ko-KR" altLang="en-US" sz="900" dirty="0">
                <a:solidFill>
                  <a:srgbClr val="000000"/>
                </a:solidFill>
                <a:latin typeface="+mn-ea"/>
              </a:rPr>
              <a:t>끝나면 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교</a:t>
            </a:r>
            <a:r>
              <a:rPr lang="en-US" altLang="ko-KR" sz="900" dirty="0" smtClean="0">
                <a:solidFill>
                  <a:srgbClr val="000000"/>
                </a:solidFill>
                <a:latin typeface="+mn-ea"/>
              </a:rPr>
              <a:t>/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강사는 </a:t>
            </a:r>
            <a:r>
              <a:rPr lang="en-US" altLang="ko-KR" sz="900" dirty="0" smtClean="0">
                <a:solidFill>
                  <a:srgbClr val="000000"/>
                </a:solidFill>
                <a:latin typeface="+mn-ea"/>
              </a:rPr>
              <a:t>“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전송</a:t>
            </a:r>
            <a:r>
              <a:rPr lang="en-US" altLang="ko-KR" sz="900" dirty="0" smtClean="0">
                <a:solidFill>
                  <a:srgbClr val="000000"/>
                </a:solidFill>
                <a:latin typeface="+mn-ea"/>
              </a:rPr>
              <a:t>”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버튼을 클릭하여 성적을 확정하고</a:t>
            </a:r>
            <a:r>
              <a:rPr lang="en-US" altLang="ko-KR" sz="900" dirty="0" smtClean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성적평가 </a:t>
            </a:r>
            <a:r>
              <a:rPr lang="ko-KR" altLang="en-US" sz="900" dirty="0" err="1" smtClean="0">
                <a:solidFill>
                  <a:srgbClr val="000000"/>
                </a:solidFill>
                <a:latin typeface="+mn-ea"/>
              </a:rPr>
              <a:t>원자료를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 정리하여 </a:t>
            </a:r>
            <a:r>
              <a:rPr lang="ko-KR" altLang="en-US" sz="900" dirty="0" err="1" smtClean="0">
                <a:solidFill>
                  <a:srgbClr val="000000"/>
                </a:solidFill>
                <a:latin typeface="+mn-ea"/>
              </a:rPr>
              <a:t>교학행정팀에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 제출한다</a:t>
            </a:r>
            <a:r>
              <a:rPr lang="en-US" altLang="ko-KR" sz="900" dirty="0" smtClean="0">
                <a:solidFill>
                  <a:srgbClr val="000000"/>
                </a:solidFill>
                <a:latin typeface="+mn-ea"/>
              </a:rPr>
              <a:t>. (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성적평가표 </a:t>
            </a:r>
            <a:r>
              <a:rPr lang="en-US" altLang="ko-KR" sz="900" dirty="0" smtClean="0">
                <a:solidFill>
                  <a:srgbClr val="000000"/>
                </a:solidFill>
                <a:latin typeface="+mn-ea"/>
              </a:rPr>
              <a:t/>
            </a:r>
            <a:br>
              <a:rPr lang="en-US" altLang="ko-KR" sz="900" dirty="0" smtClean="0">
                <a:solidFill>
                  <a:srgbClr val="000000"/>
                </a:solidFill>
                <a:latin typeface="+mn-ea"/>
              </a:rPr>
            </a:b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출력물 제출 절차 생략</a:t>
            </a:r>
            <a:r>
              <a:rPr lang="en-US" altLang="ko-KR" sz="900" dirty="0" smtClean="0">
                <a:solidFill>
                  <a:srgbClr val="000000"/>
                </a:solidFill>
                <a:latin typeface="+mn-ea"/>
              </a:rPr>
              <a:t>)</a:t>
            </a:r>
          </a:p>
          <a:p>
            <a:pPr marL="228600" indent="-228600" algn="just">
              <a:spcBef>
                <a:spcPct val="50000"/>
              </a:spcBef>
              <a:buFont typeface="맑은 고딕" pitchFamily="50" charset="-127"/>
              <a:buAutoNum type="arabicParenR"/>
            </a:pP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모든 성적은 </a:t>
            </a:r>
            <a:r>
              <a:rPr lang="en-US" altLang="ko-KR" sz="900" dirty="0" smtClean="0">
                <a:solidFill>
                  <a:srgbClr val="000000"/>
                </a:solidFill>
                <a:latin typeface="+mn-ea"/>
              </a:rPr>
              <a:t>100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점 만점기준으로 입력하되 세부항목별은 소수점 둘째 자리까지 가능하고 최종점수는 정수로 입력한다</a:t>
            </a:r>
            <a:r>
              <a:rPr lang="en-US" altLang="ko-KR" sz="900" dirty="0" smtClean="0">
                <a:solidFill>
                  <a:srgbClr val="000000"/>
                </a:solidFill>
                <a:latin typeface="+mn-ea"/>
              </a:rPr>
              <a:t>.</a:t>
            </a:r>
            <a:endParaRPr lang="en-US" altLang="ko-KR" sz="9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93" name="Text Box 97"/>
          <p:cNvSpPr txBox="1">
            <a:spLocks noChangeArrowheads="1"/>
          </p:cNvSpPr>
          <p:nvPr/>
        </p:nvSpPr>
        <p:spPr bwMode="auto">
          <a:xfrm>
            <a:off x="7956376" y="125963"/>
            <a:ext cx="585396" cy="3594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tabLst>
                <a:tab pos="95250" algn="l"/>
              </a:tabLst>
            </a:pPr>
            <a:r>
              <a:rPr lang="ko-KR" altLang="en-US" sz="1400" b="1" dirty="0" smtClean="0">
                <a:latin typeface="+mn-ea"/>
              </a:rPr>
              <a:t>개요</a:t>
            </a:r>
            <a:endParaRPr lang="en-US" altLang="ko-KR" sz="1400" b="1" dirty="0">
              <a:latin typeface="+mn-ea"/>
            </a:endParaRPr>
          </a:p>
        </p:txBody>
      </p:sp>
      <p:cxnSp>
        <p:nvCxnSpPr>
          <p:cNvPr id="99" name="직선 화살표 연결선 98"/>
          <p:cNvCxnSpPr>
            <a:stCxn id="38" idx="2"/>
            <a:endCxn id="70" idx="0"/>
          </p:cNvCxnSpPr>
          <p:nvPr/>
        </p:nvCxnSpPr>
        <p:spPr>
          <a:xfrm>
            <a:off x="2727298" y="4889085"/>
            <a:ext cx="474" cy="33661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851920" y="4653136"/>
            <a:ext cx="302433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0000FF"/>
                </a:solidFill>
              </a:rPr>
              <a:t>※ 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성적평가표는 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“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전송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”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 클릭으로</a:t>
            </a:r>
            <a:endParaRPr lang="en-US" altLang="ko-KR" sz="1200" b="1" dirty="0" smtClean="0">
              <a:solidFill>
                <a:srgbClr val="0000FF"/>
              </a:solidFill>
            </a:endParaRPr>
          </a:p>
          <a:p>
            <a:r>
              <a:rPr lang="ko-KR" altLang="en-US" sz="1200" b="1" dirty="0" smtClean="0">
                <a:solidFill>
                  <a:srgbClr val="0000FF"/>
                </a:solidFill>
              </a:rPr>
              <a:t>   성적평가표 제출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(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자필서명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)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을 갈음함</a:t>
            </a:r>
            <a:endParaRPr lang="ko-KR" altLang="en-US" sz="1200" b="1" dirty="0">
              <a:solidFill>
                <a:srgbClr val="0000FF"/>
              </a:solidFill>
            </a:endParaRPr>
          </a:p>
        </p:txBody>
      </p:sp>
      <p:cxnSp>
        <p:nvCxnSpPr>
          <p:cNvPr id="71" name="직선 연결선 70"/>
          <p:cNvCxnSpPr>
            <a:stCxn id="78" idx="3"/>
            <a:endCxn id="79" idx="1"/>
          </p:cNvCxnSpPr>
          <p:nvPr/>
        </p:nvCxnSpPr>
        <p:spPr>
          <a:xfrm>
            <a:off x="5132016" y="5479422"/>
            <a:ext cx="344018" cy="184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024336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56799" y="3875234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/>
              <a:t>아이디</a:t>
            </a:r>
            <a:r>
              <a:rPr lang="en-US" altLang="ko-KR" sz="1500" b="1" dirty="0" smtClean="0"/>
              <a:t>/</a:t>
            </a:r>
            <a:r>
              <a:rPr lang="ko-KR" altLang="en-US" sz="1500" b="1" dirty="0" smtClean="0"/>
              <a:t>비밀번호 입력 후 로그인</a:t>
            </a:r>
            <a:r>
              <a:rPr lang="en-US" altLang="ko-KR" sz="1500" b="1" dirty="0" smtClean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4788025" y="3861048"/>
            <a:ext cx="648071" cy="576064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" name="그룹 9"/>
          <p:cNvGrpSpPr/>
          <p:nvPr/>
        </p:nvGrpSpPr>
        <p:grpSpPr>
          <a:xfrm>
            <a:off x="5580112" y="2708920"/>
            <a:ext cx="3121697" cy="2520280"/>
            <a:chOff x="874239" y="2132856"/>
            <a:chExt cx="3121697" cy="33123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66595" b="53925"/>
            <a:stretch>
              <a:fillRect/>
            </a:stretch>
          </p:blipFill>
          <p:spPr bwMode="auto">
            <a:xfrm>
              <a:off x="899592" y="2132856"/>
              <a:ext cx="3096344" cy="331236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9" name="타원 8"/>
            <p:cNvSpPr/>
            <p:nvPr/>
          </p:nvSpPr>
          <p:spPr>
            <a:xfrm>
              <a:off x="874239" y="3573016"/>
              <a:ext cx="1800200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323528" y="5363885"/>
            <a:ext cx="8496944" cy="936104"/>
            <a:chOff x="323528" y="4077072"/>
            <a:chExt cx="8136904" cy="12241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직사각형 13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굽은 화살표 15"/>
          <p:cNvSpPr/>
          <p:nvPr/>
        </p:nvSpPr>
        <p:spPr>
          <a:xfrm rot="16200000">
            <a:off x="4780013" y="4617132"/>
            <a:ext cx="576064" cy="648072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53732" y="4883346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 smtClean="0"/>
              <a:t>웹정보</a:t>
            </a:r>
            <a:r>
              <a:rPr lang="ko-KR" altLang="en-US" sz="1500" b="1" dirty="0" smtClean="0"/>
              <a:t> 선택</a:t>
            </a:r>
            <a:r>
              <a:rPr lang="en-US" altLang="ko-KR" sz="1500" b="1" dirty="0" smtClean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>
                <a:latin typeface="+mj-lt"/>
                <a:ea typeface="+mj-ea"/>
                <a:cs typeface="+mj-cs"/>
              </a:rPr>
              <a:t>최종성적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입력 선택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그룹 19"/>
          <p:cNvGrpSpPr/>
          <p:nvPr/>
        </p:nvGrpSpPr>
        <p:grpSpPr>
          <a:xfrm>
            <a:off x="314197" y="836712"/>
            <a:ext cx="8434267" cy="5328592"/>
            <a:chOff x="314197" y="836712"/>
            <a:chExt cx="8434267" cy="532859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7757" b="45698"/>
            <a:stretch>
              <a:fillRect/>
            </a:stretch>
          </p:blipFill>
          <p:spPr bwMode="auto">
            <a:xfrm>
              <a:off x="395536" y="836712"/>
              <a:ext cx="8352928" cy="5328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직사각형 7"/>
            <p:cNvSpPr/>
            <p:nvPr/>
          </p:nvSpPr>
          <p:spPr>
            <a:xfrm>
              <a:off x="5429404" y="902036"/>
              <a:ext cx="2742995" cy="3099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445668" y="3868518"/>
              <a:ext cx="5904656" cy="225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2643806" y="1211443"/>
              <a:ext cx="873427" cy="60040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314197" y="4134973"/>
              <a:ext cx="1728192" cy="54480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324110" y="5410833"/>
              <a:ext cx="1728192" cy="59444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03848" y="1821573"/>
              <a:ext cx="1728192" cy="320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① 학사정보 선택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38733" y="2542296"/>
              <a:ext cx="1872208" cy="320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④ 입력 교과목 선택 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71600" y="3749995"/>
              <a:ext cx="1728192" cy="320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② 성적관리 선택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79712" y="5319168"/>
              <a:ext cx="2016224" cy="320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③ 최종성적입력 선택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2445668" y="4204870"/>
              <a:ext cx="5904656" cy="225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2445668" y="4543973"/>
              <a:ext cx="5904656" cy="225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2445668" y="4919226"/>
              <a:ext cx="5904656" cy="225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4682108" y="3013179"/>
              <a:ext cx="2736304" cy="232656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 r="1281"/>
          <a:stretch>
            <a:fillRect/>
          </a:stretch>
        </p:blipFill>
        <p:spPr bwMode="auto">
          <a:xfrm>
            <a:off x="285750" y="597768"/>
            <a:ext cx="8462714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157783" y="159467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[5-1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/>
              <a:t>직접 </a:t>
            </a:r>
            <a:r>
              <a:rPr lang="ko-KR" altLang="en-US" sz="1500" b="1" dirty="0" smtClean="0">
                <a:latin typeface="+mj-lt"/>
                <a:ea typeface="+mj-ea"/>
                <a:cs typeface="+mj-cs"/>
              </a:rPr>
              <a:t>기말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성적입력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395536" y="4869160"/>
            <a:ext cx="856895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 </a:t>
            </a:r>
            <a:r>
              <a:rPr lang="en-US" altLang="ko-KR" sz="1400" b="1" dirty="0" smtClean="0">
                <a:latin typeface="+mn-ea"/>
              </a:rPr>
              <a:t>①</a:t>
            </a:r>
            <a:r>
              <a:rPr lang="ko-KR" altLang="en-US" sz="1400" b="1" dirty="0" smtClean="0">
                <a:latin typeface="+mn-ea"/>
              </a:rPr>
              <a:t> 확인사항 필히 숙지 후 진행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→ ② 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100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점 만점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(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소수점 둘째 자리까지 가능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)</a:t>
            </a:r>
            <a:r>
              <a:rPr lang="ko-KR" altLang="en-US" sz="1400" b="1" dirty="0" smtClean="0">
                <a:latin typeface="+mn-ea"/>
              </a:rPr>
              <a:t>으로 입력 </a:t>
            </a:r>
            <a:r>
              <a:rPr lang="ko-KR" altLang="en-US" sz="1400" b="1" dirty="0" smtClean="0"/>
              <a:t>⇔ 엑셀업로드 방식</a:t>
            </a:r>
            <a:r>
              <a:rPr lang="en-US" altLang="ko-KR" sz="1400" b="1" dirty="0" smtClean="0"/>
              <a:t> </a:t>
            </a:r>
            <a:r>
              <a:rPr lang="ko-KR" altLang="en-US" sz="1400" b="1" dirty="0" smtClean="0"/>
              <a:t>입력 시 </a:t>
            </a:r>
            <a:r>
              <a:rPr lang="en-US" altLang="ko-KR" sz="1400" b="1" dirty="0" smtClean="0">
                <a:solidFill>
                  <a:srgbClr val="0000FF"/>
                </a:solidFill>
                <a:hlinkClick r:id="rId3" action="ppaction://hlinksldjump"/>
              </a:rPr>
              <a:t>[5-2</a:t>
            </a:r>
            <a:r>
              <a:rPr lang="ko-KR" altLang="en-US" sz="1400" b="1" dirty="0" smtClean="0">
                <a:solidFill>
                  <a:srgbClr val="0000FF"/>
                </a:solidFill>
                <a:hlinkClick r:id="rId3" action="ppaction://hlinksldjump"/>
              </a:rPr>
              <a:t>단계</a:t>
            </a:r>
            <a:r>
              <a:rPr lang="en-US" altLang="ko-KR" sz="1400" b="1" dirty="0" smtClean="0">
                <a:solidFill>
                  <a:srgbClr val="0000FF"/>
                </a:solidFill>
                <a:hlinkClick r:id="rId3" action="ppaction://hlinksldjump"/>
              </a:rPr>
              <a:t>]</a:t>
            </a:r>
            <a:r>
              <a:rPr lang="ko-KR" altLang="en-US" sz="1400" b="1" dirty="0" smtClean="0"/>
              <a:t>참조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중간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과제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출석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기타 성적도 최종성적입력 프로그램에서 수정 가능하며 강의계획서 </a:t>
            </a:r>
            <a:r>
              <a:rPr lang="ko-KR" altLang="en-US" sz="1400" b="1" dirty="0" err="1" smtClean="0">
                <a:latin typeface="+mn-ea"/>
              </a:rPr>
              <a:t>평가기준별로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  </a:t>
            </a:r>
            <a:r>
              <a:rPr lang="ko-KR" altLang="en-US" sz="1400" b="1" dirty="0" smtClean="0">
                <a:latin typeface="+mn-ea"/>
              </a:rPr>
              <a:t>전부 입력해야 성적공시 및 제출 가능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err="1" smtClean="0">
                <a:latin typeface="+mn-ea"/>
              </a:rPr>
              <a:t>평가기준별</a:t>
            </a:r>
            <a:r>
              <a:rPr lang="ko-KR" altLang="en-US" sz="1400" b="1" dirty="0" smtClean="0">
                <a:latin typeface="+mn-ea"/>
              </a:rPr>
              <a:t> 필수입력 </a:t>
            </a:r>
            <a:r>
              <a:rPr lang="en-US" altLang="ko-KR" sz="1400" b="1" dirty="0" smtClean="0">
                <a:latin typeface="+mn-ea"/>
                <a:hlinkClick r:id="rId4" action="ppaction://hlinksldjump"/>
              </a:rPr>
              <a:t>[</a:t>
            </a:r>
            <a:r>
              <a:rPr lang="ko-KR" altLang="en-US" sz="1400" b="1" dirty="0" smtClean="0">
                <a:latin typeface="+mn-ea"/>
                <a:hlinkClick r:id="rId4" action="ppaction://hlinksldjump"/>
              </a:rPr>
              <a:t>참조</a:t>
            </a:r>
            <a:r>
              <a:rPr lang="en-US" altLang="ko-KR" sz="1400" b="1" dirty="0" smtClean="0">
                <a:latin typeface="+mn-ea"/>
                <a:hlinkClick r:id="rId4" action="ppaction://hlinksldjump"/>
              </a:rPr>
              <a:t>3]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참고</a:t>
            </a:r>
            <a:r>
              <a:rPr lang="en-US" altLang="ko-KR" sz="1400" b="1" dirty="0" smtClean="0">
                <a:latin typeface="+mn-ea"/>
              </a:rPr>
              <a:t>)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 위와 동일한 방법으로 전과목 성적입력 저장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347864" y="456927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0000FF"/>
                </a:solidFill>
                <a:latin typeface="맑은 고딕"/>
                <a:ea typeface="맑은 고딕"/>
              </a:rPr>
              <a:t>① 선택 교과목 정보 확인 및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확인사항 숙지 필수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5027989" y="4374434"/>
            <a:ext cx="310745" cy="7107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1979712" y="962460"/>
            <a:ext cx="6624736" cy="295232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5508104" y="4489375"/>
            <a:ext cx="28083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0000FF"/>
                </a:solidFill>
              </a:rPr>
              <a:t>② </a:t>
            </a:r>
            <a:r>
              <a:rPr lang="ko-KR" altLang="en-US" sz="1400" b="1" dirty="0" err="1" smtClean="0">
                <a:solidFill>
                  <a:srgbClr val="0000FF"/>
                </a:solidFill>
              </a:rPr>
              <a:t>학생별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 기말성적 입력 및 저장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5639" y="4323428"/>
            <a:ext cx="35528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9215"/>
          <a:stretch>
            <a:fillRect/>
          </a:stretch>
        </p:blipFill>
        <p:spPr bwMode="auto">
          <a:xfrm>
            <a:off x="539552" y="476672"/>
            <a:ext cx="847725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157783" y="159467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[5-2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/>
              <a:t>엑셀업로드 </a:t>
            </a:r>
            <a:r>
              <a:rPr lang="ko-KR" altLang="en-US" sz="1500" b="1" dirty="0" smtClean="0">
                <a:latin typeface="+mj-lt"/>
                <a:ea typeface="+mj-ea"/>
                <a:cs typeface="+mj-cs"/>
              </a:rPr>
              <a:t>기말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성적입력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251520" y="4221088"/>
            <a:ext cx="46805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 </a:t>
            </a:r>
            <a:r>
              <a:rPr lang="en-US" altLang="ko-KR" sz="1400" b="1" dirty="0" smtClean="0">
                <a:latin typeface="+mn-ea"/>
              </a:rPr>
              <a:t>① </a:t>
            </a:r>
            <a:r>
              <a:rPr lang="ko-KR" altLang="en-US" sz="1400" b="1" dirty="0" smtClean="0">
                <a:latin typeface="+mn-ea"/>
              </a:rPr>
              <a:t>정보확인 및 확인사항 필히 숙지 후 진행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→ ② </a:t>
            </a:r>
            <a:r>
              <a:rPr lang="ko-KR" altLang="en-US" sz="1400" b="1" dirty="0" smtClean="0">
                <a:latin typeface="+mn-ea"/>
              </a:rPr>
              <a:t>엑셀양식 다운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  <a:hlinkClick r:id="rId4" action="ppaction://hlinksldjump"/>
              </a:rPr>
              <a:t>([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  <a:hlinkClick r:id="rId4" action="ppaction://hlinksldjump"/>
              </a:rPr>
              <a:t>참조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  <a:hlinkClick r:id="rId4" action="ppaction://hlinksldjump"/>
              </a:rPr>
              <a:t>1] 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  <a:hlinkClick r:id="rId4" action="ppaction://hlinksldjump"/>
              </a:rPr>
              <a:t>참고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  <a:hlinkClick r:id="rId4" action="ppaction://hlinksldjump"/>
              </a:rPr>
              <a:t>)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및 양식에 점수 입력</a:t>
            </a:r>
            <a:r>
              <a:rPr lang="en-US" altLang="ko-KR" sz="1400" b="1" dirty="0" smtClean="0">
                <a:latin typeface="+mn-ea"/>
              </a:rPr>
              <a:t> → ③ </a:t>
            </a:r>
            <a:r>
              <a:rPr lang="ko-KR" altLang="en-US" sz="1400" b="1" dirty="0" smtClean="0">
                <a:latin typeface="+mn-ea"/>
              </a:rPr>
              <a:t>엑셀업로드 선택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→ </a:t>
            </a:r>
            <a:r>
              <a:rPr lang="en-US" altLang="ko-KR" sz="1400" b="1" dirty="0" smtClean="0">
                <a:latin typeface="맑은 고딕"/>
                <a:ea typeface="맑은 고딕"/>
              </a:rPr>
              <a:t>④ </a:t>
            </a:r>
            <a:r>
              <a:rPr lang="ko-KR" altLang="en-US" sz="1400" b="1" dirty="0" smtClean="0">
                <a:latin typeface="맑은 고딕"/>
                <a:ea typeface="맑은 고딕"/>
              </a:rPr>
              <a:t>확인사항 필히 숙지 후 진행 </a:t>
            </a:r>
            <a:endParaRPr lang="en-US" altLang="ko-KR" sz="1400" b="1" dirty="0" smtClean="0">
              <a:latin typeface="맑은 고딕"/>
              <a:ea typeface="맑은 고딕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→ </a:t>
            </a:r>
            <a:r>
              <a:rPr lang="en-US" altLang="ko-KR" sz="1400" b="1" dirty="0" smtClean="0">
                <a:latin typeface="맑은 고딕"/>
                <a:ea typeface="맑은 고딕"/>
              </a:rPr>
              <a:t>⑤ </a:t>
            </a:r>
            <a:r>
              <a:rPr lang="ko-KR" altLang="en-US" sz="1400" b="1" dirty="0" smtClean="0">
                <a:latin typeface="맑은 고딕"/>
                <a:ea typeface="맑은 고딕"/>
              </a:rPr>
              <a:t>점수 입력된 해당 파일 선택</a:t>
            </a:r>
            <a:r>
              <a:rPr lang="en-US" altLang="ko-KR" sz="1400" b="1" dirty="0" smtClean="0">
                <a:latin typeface="+mn-ea"/>
              </a:rPr>
              <a:t>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→</a:t>
            </a:r>
            <a:r>
              <a:rPr lang="ko-KR" altLang="en-US" sz="1400" b="1" dirty="0" smtClean="0">
                <a:latin typeface="맑은 고딕"/>
                <a:ea typeface="맑은 고딕"/>
              </a:rPr>
              <a:t> </a:t>
            </a:r>
            <a:r>
              <a:rPr lang="en-US" altLang="ko-KR" sz="1400" b="1" dirty="0" smtClean="0">
                <a:latin typeface="맑은 고딕"/>
                <a:ea typeface="맑은 고딕"/>
              </a:rPr>
              <a:t>⑥ </a:t>
            </a:r>
            <a:r>
              <a:rPr lang="ko-KR" altLang="en-US" sz="1400" b="1" dirty="0" smtClean="0">
                <a:latin typeface="맑은 고딕"/>
                <a:ea typeface="맑은 고딕"/>
              </a:rPr>
              <a:t>업로드 선택</a:t>
            </a:r>
            <a:r>
              <a:rPr lang="en-US" altLang="ko-KR" sz="1400" b="1" dirty="0" smtClean="0">
                <a:latin typeface="맑은 고딕"/>
                <a:ea typeface="맑은 고딕"/>
              </a:rPr>
              <a:t>(</a:t>
            </a:r>
            <a:r>
              <a:rPr lang="ko-KR" altLang="en-US" sz="1400" b="1" dirty="0" err="1" smtClean="0">
                <a:latin typeface="맑은 고딕"/>
                <a:ea typeface="맑은 고딕"/>
              </a:rPr>
              <a:t>자동저장됨</a:t>
            </a:r>
            <a:r>
              <a:rPr lang="en-US" altLang="ko-KR" sz="1400" b="1" dirty="0" smtClean="0">
                <a:latin typeface="맑은 고딕"/>
                <a:ea typeface="맑은 고딕"/>
              </a:rPr>
              <a:t>)</a:t>
            </a:r>
            <a:endParaRPr lang="en-US" altLang="ko-KR" sz="1400" b="1" dirty="0" smtClean="0">
              <a:latin typeface="+mn-ea"/>
            </a:endParaRPr>
          </a:p>
          <a:p>
            <a:pPr>
              <a:spcBef>
                <a:spcPct val="0"/>
              </a:spcBef>
            </a:pPr>
            <a:endParaRPr lang="en-US" altLang="ko-KR" sz="1400" b="1" dirty="0" smtClean="0">
              <a:latin typeface="+mn-ea"/>
            </a:endParaRPr>
          </a:p>
          <a:p>
            <a:pPr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  엑셀 업로드 후 필히 학생리스트에서 성적 내역 확인</a:t>
            </a:r>
            <a:endParaRPr lang="ko-KR" altLang="en-US" sz="1400" dirty="0">
              <a:latin typeface="+mn-ea"/>
            </a:endParaRPr>
          </a:p>
        </p:txBody>
      </p:sp>
      <p:grpSp>
        <p:nvGrpSpPr>
          <p:cNvPr id="40" name="그룹 39"/>
          <p:cNvGrpSpPr/>
          <p:nvPr/>
        </p:nvGrpSpPr>
        <p:grpSpPr>
          <a:xfrm>
            <a:off x="2051720" y="548680"/>
            <a:ext cx="6794105" cy="5688632"/>
            <a:chOff x="2051720" y="548680"/>
            <a:chExt cx="6794105" cy="5688632"/>
          </a:xfrm>
        </p:grpSpPr>
        <p:sp>
          <p:nvSpPr>
            <p:cNvPr id="26" name="타원 25"/>
            <p:cNvSpPr/>
            <p:nvPr/>
          </p:nvSpPr>
          <p:spPr>
            <a:xfrm>
              <a:off x="4624399" y="3861048"/>
              <a:ext cx="658350" cy="23189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5310742" y="3863688"/>
              <a:ext cx="658350" cy="23189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27784" y="3553271"/>
              <a:ext cx="194421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</a:rPr>
                <a:t>② </a:t>
              </a:r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엑셀양식다운 선택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29" name="타원 28"/>
            <p:cNvSpPr/>
            <p:nvPr/>
          </p:nvSpPr>
          <p:spPr>
            <a:xfrm>
              <a:off x="8028384" y="4978734"/>
              <a:ext cx="576064" cy="18460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/>
            <p:cNvSpPr/>
            <p:nvPr/>
          </p:nvSpPr>
          <p:spPr>
            <a:xfrm>
              <a:off x="5122711" y="4966521"/>
              <a:ext cx="2304256" cy="86409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940152" y="3553271"/>
              <a:ext cx="244827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</a:rPr>
                <a:t>③ </a:t>
              </a:r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엑셀업로드 선택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32" name="타원 31"/>
            <p:cNvSpPr/>
            <p:nvPr/>
          </p:nvSpPr>
          <p:spPr>
            <a:xfrm>
              <a:off x="8126333" y="5792617"/>
              <a:ext cx="576064" cy="18460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405665" y="5929535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</a:rPr>
                <a:t>⑥ </a:t>
              </a:r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업로드 선택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76056" y="5829534"/>
              <a:ext cx="24482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</a:rPr>
                <a:t>④ </a:t>
              </a:r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확인사항 숙지 필수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35" name="굽은 화살표 34"/>
            <p:cNvSpPr/>
            <p:nvPr/>
          </p:nvSpPr>
          <p:spPr>
            <a:xfrm rot="10800000">
              <a:off x="4644008" y="4221088"/>
              <a:ext cx="432047" cy="432048"/>
            </a:xfrm>
            <a:prstGeom prst="bentArrow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91880" y="548680"/>
              <a:ext cx="410445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① 선택 교과목 정보 확인 및 </a:t>
              </a:r>
              <a:r>
                <a:rPr lang="ko-KR" altLang="en-US" sz="1400" b="1" dirty="0" smtClean="0">
                  <a:solidFill>
                    <a:srgbClr val="0000FF"/>
                  </a:solidFill>
                </a:rPr>
                <a:t>확인사항 숙지 필수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452320" y="4633391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</a:rPr>
                <a:t>⑤ 파일 </a:t>
              </a:r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선택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38" name="타원 37"/>
            <p:cNvSpPr/>
            <p:nvPr/>
          </p:nvSpPr>
          <p:spPr>
            <a:xfrm>
              <a:off x="2051720" y="1403704"/>
              <a:ext cx="6624736" cy="224132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3915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157782" y="159467"/>
            <a:ext cx="8662689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lang="en-US" altLang="ko-KR" sz="15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6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/>
              <a:t>최종점수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입력                      </a:t>
            </a: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※ </a:t>
            </a:r>
            <a:r>
              <a:rPr kumimoji="0" lang="ko-KR" alt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입력기간</a:t>
            </a: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[</a:t>
            </a:r>
            <a:r>
              <a:rPr lang="en-US" altLang="ko-KR" sz="1200" b="1" dirty="0" smtClean="0">
                <a:solidFill>
                  <a:srgbClr val="FF0000"/>
                </a:solidFill>
                <a:latin typeface="맑은 고딕"/>
                <a:ea typeface="맑은 고딕"/>
                <a:cs typeface="+mj-cs"/>
              </a:rPr>
              <a:t>12</a:t>
            </a: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.9.(</a:t>
            </a: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월</a:t>
            </a: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) </a:t>
            </a:r>
            <a:r>
              <a:rPr kumimoji="0" lang="en-US" altLang="ko-KR" sz="1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~ </a:t>
            </a:r>
            <a:r>
              <a:rPr kumimoji="0" lang="en-US" altLang="ko-KR" sz="1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12.25.(</a:t>
            </a: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수</a:t>
            </a: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) 24:00]</a:t>
            </a: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 </a:t>
            </a:r>
            <a:r>
              <a:rPr kumimoji="0" lang="ko-KR" alt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미준수</a:t>
            </a: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 시 교육업적 평가 반영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395536" y="4710043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 </a:t>
            </a:r>
            <a:r>
              <a:rPr lang="en-US" altLang="ko-KR" sz="1400" b="1" dirty="0" smtClean="0">
                <a:latin typeface="+mn-ea"/>
              </a:rPr>
              <a:t>① </a:t>
            </a:r>
            <a:r>
              <a:rPr lang="ko-KR" altLang="en-US" sz="1400" b="1" dirty="0" smtClean="0">
                <a:latin typeface="+mn-ea"/>
              </a:rPr>
              <a:t>환산점수를 참고하여 최종성적을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100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점 만점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(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정수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)</a:t>
            </a:r>
            <a:r>
              <a:rPr lang="ko-KR" altLang="en-US" sz="1400" b="1" dirty="0" smtClean="0">
                <a:latin typeface="+mn-ea"/>
              </a:rPr>
              <a:t>로 입력하되 </a:t>
            </a:r>
            <a:r>
              <a:rPr lang="ko-KR" altLang="en-US" sz="1400" b="1" dirty="0" err="1" smtClean="0">
                <a:latin typeface="+mn-ea"/>
              </a:rPr>
              <a:t>평가방법별</a:t>
            </a:r>
            <a:r>
              <a:rPr lang="ko-KR" altLang="en-US" sz="1400" b="1" dirty="0" smtClean="0">
                <a:latin typeface="+mn-ea"/>
              </a:rPr>
              <a:t> 비율 범위 내 입력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  - </a:t>
            </a:r>
            <a:r>
              <a:rPr lang="ko-KR" altLang="en-US" sz="1400" b="1" dirty="0" smtClean="0">
                <a:latin typeface="+mn-ea"/>
              </a:rPr>
              <a:t>절대평가</a:t>
            </a:r>
            <a:r>
              <a:rPr lang="en-US" altLang="ko-KR" sz="1400" b="1" dirty="0" smtClean="0">
                <a:latin typeface="+mn-ea"/>
              </a:rPr>
              <a:t>(P/F</a:t>
            </a:r>
            <a:r>
              <a:rPr lang="ko-KR" altLang="en-US" sz="1400" b="1" dirty="0" smtClean="0">
                <a:latin typeface="+mn-ea"/>
              </a:rPr>
              <a:t>평가 포함</a:t>
            </a:r>
            <a:r>
              <a:rPr lang="en-US" altLang="ko-KR" sz="1400" b="1" dirty="0" smtClean="0">
                <a:latin typeface="+mn-ea"/>
              </a:rPr>
              <a:t>) </a:t>
            </a:r>
            <a:r>
              <a:rPr lang="ko-KR" altLang="en-US" sz="1400" b="1" dirty="0" smtClean="0">
                <a:latin typeface="+mn-ea"/>
              </a:rPr>
              <a:t>교과목은 환산점수와 동일한 점수가 최종점수란에 자동 반영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smtClean="0">
                <a:latin typeface="+mn-ea"/>
              </a:rPr>
              <a:t>성적공시 전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    </a:t>
            </a:r>
            <a:r>
              <a:rPr lang="ko-KR" altLang="en-US" sz="1400" b="1" dirty="0" smtClean="0">
                <a:latin typeface="+mn-ea"/>
              </a:rPr>
              <a:t>까지 직접 수정 가능</a:t>
            </a:r>
            <a:r>
              <a:rPr lang="en-US" altLang="ko-KR" sz="1400" b="1" dirty="0" smtClean="0">
                <a:latin typeface="+mn-ea"/>
              </a:rPr>
              <a:t> → ② </a:t>
            </a:r>
            <a:r>
              <a:rPr lang="ko-KR" altLang="en-US" sz="1400" b="1" dirty="0" smtClean="0">
                <a:latin typeface="+mn-ea"/>
              </a:rPr>
              <a:t>입력 후 저장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smtClean="0">
                <a:latin typeface="+mn-ea"/>
              </a:rPr>
              <a:t>절대평가도 저장 필수</a:t>
            </a:r>
            <a:r>
              <a:rPr lang="en-US" altLang="ko-KR" sz="1400" b="1" dirty="0" smtClean="0">
                <a:latin typeface="+mn-ea"/>
              </a:rPr>
              <a:t>)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 평가방법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smtClean="0">
                <a:latin typeface="+mn-ea"/>
              </a:rPr>
              <a:t>상대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특별평가</a:t>
            </a:r>
            <a:r>
              <a:rPr lang="en-US" altLang="ko-KR" sz="1400" b="1" dirty="0" smtClean="0">
                <a:latin typeface="+mn-ea"/>
              </a:rPr>
              <a:t>)</a:t>
            </a:r>
            <a:r>
              <a:rPr lang="ko-KR" altLang="en-US" sz="1400" b="1" dirty="0" smtClean="0">
                <a:latin typeface="+mn-ea"/>
              </a:rPr>
              <a:t>별 누적인원비율 적용을 위한 입력</a:t>
            </a:r>
            <a:r>
              <a:rPr lang="en-US" altLang="ko-KR" sz="1400" b="1" dirty="0" smtClean="0">
                <a:latin typeface="+mn-ea"/>
              </a:rPr>
              <a:t>TIP</a:t>
            </a:r>
            <a:r>
              <a:rPr lang="en-US" altLang="ko-KR" sz="1400" b="1" dirty="0" smtClean="0">
                <a:latin typeface="+mn-ea"/>
                <a:hlinkClick r:id="rId3" action="ppaction://hlinksldjump"/>
              </a:rPr>
              <a:t>[</a:t>
            </a:r>
            <a:r>
              <a:rPr lang="ko-KR" altLang="en-US" sz="1400" b="1" dirty="0" smtClean="0">
                <a:latin typeface="+mn-ea"/>
                <a:hlinkClick r:id="rId3" action="ppaction://hlinksldjump"/>
              </a:rPr>
              <a:t>참조</a:t>
            </a:r>
            <a:r>
              <a:rPr lang="en-US" altLang="ko-KR" sz="1400" b="1" dirty="0" smtClean="0">
                <a:latin typeface="+mn-ea"/>
                <a:hlinkClick r:id="rId3" action="ppaction://hlinksldjump"/>
              </a:rPr>
              <a:t>2]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참고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중간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과제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출석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기타 성적도 최종성적입력 프로그램에서 수정 가능하며 강의계획서 </a:t>
            </a:r>
            <a:r>
              <a:rPr lang="ko-KR" altLang="en-US" sz="1400" b="1" dirty="0" err="1" smtClean="0">
                <a:latin typeface="+mn-ea"/>
              </a:rPr>
              <a:t>평가기준별로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  </a:t>
            </a:r>
            <a:r>
              <a:rPr lang="ko-KR" altLang="en-US" sz="1400" b="1" dirty="0" smtClean="0">
                <a:latin typeface="+mn-ea"/>
              </a:rPr>
              <a:t>전부 입력해야 성적공시 및 제출 가능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err="1" smtClean="0">
                <a:latin typeface="+mn-ea"/>
              </a:rPr>
              <a:t>평가기준별</a:t>
            </a:r>
            <a:r>
              <a:rPr lang="ko-KR" altLang="en-US" sz="1400" b="1" dirty="0" smtClean="0">
                <a:latin typeface="+mn-ea"/>
              </a:rPr>
              <a:t> 필수입력 </a:t>
            </a:r>
            <a:r>
              <a:rPr lang="en-US" altLang="ko-KR" sz="1400" b="1" dirty="0" smtClean="0">
                <a:latin typeface="+mn-ea"/>
                <a:hlinkClick r:id="rId4" action="ppaction://hlinksldjump"/>
              </a:rPr>
              <a:t>[</a:t>
            </a:r>
            <a:r>
              <a:rPr lang="ko-KR" altLang="en-US" sz="1400" b="1" dirty="0" smtClean="0">
                <a:latin typeface="+mn-ea"/>
                <a:hlinkClick r:id="rId4" action="ppaction://hlinksldjump"/>
              </a:rPr>
              <a:t>참조</a:t>
            </a:r>
            <a:r>
              <a:rPr lang="en-US" altLang="ko-KR" sz="1400" b="1" dirty="0" smtClean="0">
                <a:latin typeface="+mn-ea"/>
                <a:hlinkClick r:id="rId4" action="ppaction://hlinksldjump"/>
              </a:rPr>
              <a:t>3]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참고</a:t>
            </a:r>
            <a:r>
              <a:rPr lang="en-US" altLang="ko-KR" sz="1400" b="1" dirty="0" smtClean="0">
                <a:latin typeface="+mn-ea"/>
              </a:rPr>
              <a:t>)</a:t>
            </a:r>
          </a:p>
        </p:txBody>
      </p:sp>
      <p:sp>
        <p:nvSpPr>
          <p:cNvPr id="71" name="모서리가 둥근 직사각형 70"/>
          <p:cNvSpPr/>
          <p:nvPr/>
        </p:nvSpPr>
        <p:spPr>
          <a:xfrm>
            <a:off x="6343325" y="4321743"/>
            <a:ext cx="701418" cy="51976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TextBox 71"/>
          <p:cNvSpPr txBox="1"/>
          <p:nvPr/>
        </p:nvSpPr>
        <p:spPr>
          <a:xfrm>
            <a:off x="7164288" y="4222481"/>
            <a:ext cx="15841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0000FF"/>
                </a:solidFill>
                <a:latin typeface="맑은 고딕"/>
                <a:ea typeface="맑은 고딕"/>
              </a:rPr>
              <a:t>① 최종점수 입력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164288" y="3862441"/>
            <a:ext cx="792088" cy="2866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0000FF"/>
                </a:solidFill>
                <a:latin typeface="맑은 고딕"/>
                <a:ea typeface="맑은 고딕"/>
              </a:rPr>
              <a:t>② 저장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  <p:sp>
        <p:nvSpPr>
          <p:cNvPr id="74" name="타원 73"/>
          <p:cNvSpPr/>
          <p:nvPr/>
        </p:nvSpPr>
        <p:spPr>
          <a:xfrm>
            <a:off x="6641432" y="3898687"/>
            <a:ext cx="441223" cy="33642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3915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157783" y="159467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[7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성적공시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91303" y="370212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0000FF"/>
                </a:solidFill>
                <a:latin typeface="맑은 고딕"/>
                <a:ea typeface="맑은 고딕"/>
              </a:rPr>
              <a:t>① 대조용 출력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43031" y="3720782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smtClean="0">
                <a:solidFill>
                  <a:srgbClr val="0000FF"/>
                </a:solidFill>
                <a:latin typeface="맑은 고딕"/>
                <a:ea typeface="맑은 고딕"/>
              </a:rPr>
              <a:t>② 성적공시 선택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  <p:sp>
        <p:nvSpPr>
          <p:cNvPr id="46" name="타원 45"/>
          <p:cNvSpPr/>
          <p:nvPr/>
        </p:nvSpPr>
        <p:spPr>
          <a:xfrm>
            <a:off x="3458372" y="3927769"/>
            <a:ext cx="613589" cy="27870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/>
          <p:cNvSpPr/>
          <p:nvPr/>
        </p:nvSpPr>
        <p:spPr>
          <a:xfrm>
            <a:off x="2954610" y="3943907"/>
            <a:ext cx="504055" cy="26125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395536" y="4762468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 </a:t>
            </a:r>
            <a:r>
              <a:rPr lang="en-US" altLang="ko-KR" sz="1400" b="1" dirty="0" smtClean="0">
                <a:latin typeface="+mn-ea"/>
              </a:rPr>
              <a:t>① </a:t>
            </a:r>
            <a:r>
              <a:rPr lang="ko-KR" altLang="en-US" sz="1400" b="1" dirty="0" smtClean="0">
                <a:latin typeface="+mn-ea"/>
              </a:rPr>
              <a:t>대조용 출력물과 입력성적 대조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→ ② </a:t>
            </a:r>
            <a:r>
              <a:rPr lang="ko-KR" altLang="en-US" sz="1400" b="1" dirty="0" err="1" smtClean="0">
                <a:solidFill>
                  <a:srgbClr val="FF0000"/>
                </a:solidFill>
                <a:latin typeface="+mn-ea"/>
              </a:rPr>
              <a:t>교과목별</a:t>
            </a:r>
            <a:r>
              <a:rPr lang="ko-KR" altLang="en-US" sz="14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sz="1400" b="1" dirty="0" smtClean="0">
                <a:solidFill>
                  <a:srgbClr val="FF0000"/>
                </a:solidFill>
                <a:latin typeface="+mn-ea"/>
              </a:rPr>
              <a:t>“</a:t>
            </a:r>
            <a:r>
              <a:rPr lang="ko-KR" altLang="en-US" sz="1400" b="1" dirty="0" smtClean="0">
                <a:solidFill>
                  <a:srgbClr val="FF0000"/>
                </a:solidFill>
                <a:latin typeface="+mn-ea"/>
              </a:rPr>
              <a:t>성적공시</a:t>
            </a:r>
            <a:r>
              <a:rPr lang="en-US" altLang="ko-KR" sz="1400" b="1" dirty="0" smtClean="0">
                <a:solidFill>
                  <a:srgbClr val="FF0000"/>
                </a:solidFill>
                <a:latin typeface="+mn-ea"/>
              </a:rPr>
              <a:t>”</a:t>
            </a:r>
            <a:r>
              <a:rPr lang="ko-KR" altLang="en-US" sz="1400" b="1" dirty="0" smtClean="0">
                <a:solidFill>
                  <a:srgbClr val="FF0000"/>
                </a:solidFill>
                <a:latin typeface="+mn-ea"/>
              </a:rPr>
              <a:t> 선택</a:t>
            </a:r>
            <a:endParaRPr lang="en-US" altLang="ko-KR" sz="1400" b="1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     </a:t>
            </a:r>
            <a:r>
              <a:rPr lang="en-US" altLang="ko-KR" sz="1400" b="1" dirty="0" smtClean="0">
                <a:latin typeface="+mn-ea"/>
              </a:rPr>
              <a:t>- </a:t>
            </a:r>
            <a:r>
              <a:rPr lang="ko-KR" altLang="en-US" sz="1400" b="1" dirty="0" smtClean="0">
                <a:latin typeface="+mn-ea"/>
              </a:rPr>
              <a:t>성적공시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smtClean="0">
                <a:latin typeface="+mn-ea"/>
              </a:rPr>
              <a:t>입력</a:t>
            </a:r>
            <a:r>
              <a:rPr lang="en-US" altLang="ko-KR" sz="1400" b="1" dirty="0" smtClean="0">
                <a:latin typeface="+mn-ea"/>
              </a:rPr>
              <a:t>)</a:t>
            </a:r>
            <a:r>
              <a:rPr lang="ko-KR" altLang="en-US" sz="1400" b="1" dirty="0" smtClean="0">
                <a:latin typeface="+mn-ea"/>
              </a:rPr>
              <a:t>기간</a:t>
            </a:r>
            <a:r>
              <a:rPr lang="en-US" altLang="ko-KR" sz="1400" b="1" dirty="0" smtClean="0">
                <a:latin typeface="+mn-ea"/>
              </a:rPr>
              <a:t>[12.9.(</a:t>
            </a:r>
            <a:r>
              <a:rPr lang="ko-KR" altLang="en-US" sz="1400" b="1" dirty="0" smtClean="0">
                <a:latin typeface="+mn-ea"/>
              </a:rPr>
              <a:t>월</a:t>
            </a:r>
            <a:r>
              <a:rPr lang="en-US" altLang="ko-KR" sz="1400" b="1" dirty="0" smtClean="0">
                <a:latin typeface="+mn-ea"/>
              </a:rPr>
              <a:t>) ~ 12.25.(</a:t>
            </a:r>
            <a:r>
              <a:rPr lang="ko-KR" altLang="en-US" sz="1400" b="1" dirty="0" smtClean="0">
                <a:latin typeface="+mn-ea"/>
              </a:rPr>
              <a:t>수</a:t>
            </a:r>
            <a:r>
              <a:rPr lang="en-US" altLang="ko-KR" sz="1400" b="1" dirty="0" smtClean="0">
                <a:latin typeface="+mn-ea"/>
              </a:rPr>
              <a:t>) 24:00]</a:t>
            </a:r>
            <a:r>
              <a:rPr lang="ko-KR" altLang="en-US" sz="1400" b="1" dirty="0" smtClean="0">
                <a:latin typeface="+mn-ea"/>
              </a:rPr>
              <a:t>에는 </a:t>
            </a:r>
            <a:r>
              <a:rPr lang="en-US" altLang="ko-KR" sz="1400" b="1" dirty="0" smtClean="0">
                <a:latin typeface="+mn-ea"/>
              </a:rPr>
              <a:t>“</a:t>
            </a:r>
            <a:r>
              <a:rPr lang="ko-KR" altLang="en-US" sz="1400" b="1" dirty="0" smtClean="0">
                <a:latin typeface="+mn-ea"/>
              </a:rPr>
              <a:t>성적공시</a:t>
            </a:r>
            <a:r>
              <a:rPr lang="en-US" altLang="ko-KR" sz="1400" b="1" dirty="0" smtClean="0">
                <a:latin typeface="+mn-ea"/>
              </a:rPr>
              <a:t>”</a:t>
            </a:r>
            <a:r>
              <a:rPr lang="ko-KR" altLang="en-US" sz="1400" b="1" dirty="0" smtClean="0">
                <a:latin typeface="+mn-ea"/>
              </a:rPr>
              <a:t>를 선택한 경우에만 공시됨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   - </a:t>
            </a:r>
            <a:r>
              <a:rPr lang="ko-KR" altLang="en-US" sz="1400" b="1" dirty="0" smtClean="0">
                <a:latin typeface="+mn-ea"/>
              </a:rPr>
              <a:t>성적공시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smtClean="0">
                <a:latin typeface="+mn-ea"/>
              </a:rPr>
              <a:t>확인</a:t>
            </a:r>
            <a:r>
              <a:rPr lang="en-US" altLang="ko-KR" sz="1400" b="1" dirty="0" smtClean="0">
                <a:latin typeface="+mn-ea"/>
              </a:rPr>
              <a:t>)</a:t>
            </a:r>
            <a:r>
              <a:rPr lang="ko-KR" altLang="en-US" sz="1400" b="1" dirty="0" smtClean="0">
                <a:latin typeface="+mn-ea"/>
              </a:rPr>
              <a:t>기간</a:t>
            </a:r>
            <a:r>
              <a:rPr lang="en-US" altLang="ko-KR" sz="1400" b="1" dirty="0" smtClean="0">
                <a:latin typeface="+mn-ea"/>
              </a:rPr>
              <a:t>[12.26.(</a:t>
            </a:r>
            <a:r>
              <a:rPr lang="ko-KR" altLang="en-US" sz="1400" b="1" dirty="0" smtClean="0">
                <a:latin typeface="+mn-ea"/>
              </a:rPr>
              <a:t>목</a:t>
            </a:r>
            <a:r>
              <a:rPr lang="en-US" altLang="ko-KR" sz="1400" b="1" dirty="0" smtClean="0">
                <a:latin typeface="+mn-ea"/>
              </a:rPr>
              <a:t>) ~ 12.30.(</a:t>
            </a:r>
            <a:r>
              <a:rPr lang="ko-KR" altLang="en-US" sz="1400" b="1" dirty="0" smtClean="0">
                <a:latin typeface="+mn-ea"/>
              </a:rPr>
              <a:t>월</a:t>
            </a:r>
            <a:r>
              <a:rPr lang="en-US" altLang="ko-KR" sz="1400" b="1" dirty="0" smtClean="0">
                <a:latin typeface="+mn-ea"/>
              </a:rPr>
              <a:t>) 24:00]</a:t>
            </a:r>
            <a:r>
              <a:rPr lang="ko-KR" altLang="en-US" sz="1400" b="1" dirty="0" smtClean="0">
                <a:latin typeface="+mn-ea"/>
              </a:rPr>
              <a:t>에는 입력된 성적이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ko-KR" altLang="en-US" sz="1400" b="1" dirty="0" smtClean="0">
                <a:solidFill>
                  <a:srgbClr val="FF0000"/>
                </a:solidFill>
                <a:latin typeface="+mn-ea"/>
              </a:rPr>
              <a:t>자동공시</a:t>
            </a:r>
            <a:r>
              <a:rPr lang="ko-KR" altLang="en-US" sz="1400" b="1" dirty="0" smtClean="0">
                <a:latin typeface="+mn-ea"/>
              </a:rPr>
              <a:t>되므로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     </a:t>
            </a:r>
            <a:r>
              <a:rPr lang="ko-KR" altLang="en-US" sz="1400" b="1" dirty="0" smtClean="0">
                <a:latin typeface="+mn-ea"/>
              </a:rPr>
              <a:t>입력기간 내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반드시 대조까지 완료 요망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   - </a:t>
            </a:r>
            <a:r>
              <a:rPr lang="ko-KR" altLang="en-US" sz="1400" b="1" dirty="0" smtClean="0">
                <a:latin typeface="+mn-ea"/>
              </a:rPr>
              <a:t>강의계획서 </a:t>
            </a:r>
            <a:r>
              <a:rPr lang="ko-KR" altLang="en-US" sz="1400" b="1" dirty="0" err="1" smtClean="0">
                <a:latin typeface="+mn-ea"/>
              </a:rPr>
              <a:t>평가기준별로</a:t>
            </a:r>
            <a:r>
              <a:rPr lang="ko-KR" altLang="en-US" sz="1400" b="1" dirty="0" smtClean="0">
                <a:latin typeface="+mn-ea"/>
              </a:rPr>
              <a:t> 필히 성적 입력해야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성적공시 가능함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en-US" altLang="ko-KR" sz="1400" b="1" dirty="0" smtClean="0">
                <a:latin typeface="+mn-ea"/>
                <a:hlinkClick r:id="rId3" action="ppaction://hlinksldjump"/>
              </a:rPr>
              <a:t>[</a:t>
            </a:r>
            <a:r>
              <a:rPr lang="ko-KR" altLang="en-US" sz="1400" b="1" dirty="0" smtClean="0">
                <a:latin typeface="+mn-ea"/>
                <a:hlinkClick r:id="rId3" action="ppaction://hlinksldjump"/>
              </a:rPr>
              <a:t>참조</a:t>
            </a:r>
            <a:r>
              <a:rPr lang="en-US" altLang="ko-KR" sz="1400" b="1" dirty="0" smtClean="0">
                <a:latin typeface="+mn-ea"/>
                <a:hlinkClick r:id="rId3" action="ppaction://hlinksldjump"/>
              </a:rPr>
              <a:t>3]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참고</a:t>
            </a:r>
            <a:r>
              <a:rPr lang="en-US" altLang="ko-KR" sz="1400" b="1" dirty="0" smtClean="0">
                <a:latin typeface="+mn-ea"/>
              </a:rPr>
              <a:t>)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157782" y="159467"/>
            <a:ext cx="8806705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en-US" altLang="ko-KR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b="1" dirty="0" smtClean="0">
                <a:latin typeface="+mj-lt"/>
                <a:ea typeface="+mj-ea"/>
                <a:cs typeface="+mj-cs"/>
              </a:rPr>
              <a:t>성적공시</a:t>
            </a:r>
            <a:r>
              <a:rPr lang="en-US" altLang="ko-KR" b="1" dirty="0" smtClean="0">
                <a:latin typeface="+mj-lt"/>
                <a:ea typeface="+mj-ea"/>
                <a:cs typeface="+mj-cs"/>
              </a:rPr>
              <a:t>(</a:t>
            </a:r>
            <a:r>
              <a:rPr lang="ko-KR" altLang="en-US" b="1" dirty="0" smtClean="0">
                <a:latin typeface="+mj-lt"/>
                <a:ea typeface="+mj-ea"/>
                <a:cs typeface="+mj-cs"/>
              </a:rPr>
              <a:t>확인</a:t>
            </a:r>
            <a:r>
              <a:rPr lang="en-US" altLang="ko-KR" b="1" dirty="0" smtClean="0">
                <a:latin typeface="+mj-lt"/>
                <a:ea typeface="+mj-ea"/>
                <a:cs typeface="+mj-cs"/>
              </a:rPr>
              <a:t>)</a:t>
            </a:r>
            <a:r>
              <a:rPr lang="ko-KR" altLang="en-US" b="1" dirty="0" smtClean="0">
                <a:latin typeface="+mj-lt"/>
                <a:ea typeface="+mj-ea"/>
                <a:cs typeface="+mj-cs"/>
              </a:rPr>
              <a:t>기간 정정신청</a:t>
            </a:r>
            <a:r>
              <a:rPr lang="en-US" altLang="ko-KR" b="1" dirty="0" smtClean="0">
                <a:latin typeface="+mj-lt"/>
                <a:ea typeface="+mj-ea"/>
                <a:cs typeface="+mj-cs"/>
              </a:rPr>
              <a:t> </a:t>
            </a:r>
            <a:r>
              <a:rPr lang="ko-KR" altLang="en-US" b="1" dirty="0" smtClean="0">
                <a:latin typeface="+mj-lt"/>
                <a:ea typeface="+mj-ea"/>
                <a:cs typeface="+mj-cs"/>
              </a:rPr>
              <a:t>답변입력                             </a:t>
            </a:r>
            <a:r>
              <a:rPr lang="en-US" altLang="ko-KR" sz="17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※ </a:t>
            </a:r>
            <a:r>
              <a:rPr lang="ko-KR" altLang="en-US" sz="17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미답변</a:t>
            </a:r>
            <a:r>
              <a:rPr lang="ko-KR" altLang="en-US" sz="17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시 교육업적 평가 반영</a:t>
            </a:r>
            <a:r>
              <a:rPr lang="ko-KR" altLang="en-US" sz="1700" b="1" dirty="0" smtClean="0">
                <a:latin typeface="+mj-lt"/>
                <a:ea typeface="+mj-ea"/>
                <a:cs typeface="+mj-cs"/>
              </a:rPr>
              <a:t>  </a:t>
            </a:r>
            <a:endParaRPr kumimoji="0" lang="ko-KR" altLang="en-US" sz="17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그룹 14"/>
          <p:cNvGrpSpPr/>
          <p:nvPr/>
        </p:nvGrpSpPr>
        <p:grpSpPr>
          <a:xfrm>
            <a:off x="395536" y="692696"/>
            <a:ext cx="8352928" cy="1718862"/>
            <a:chOff x="395536" y="692696"/>
            <a:chExt cx="8352928" cy="171886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16491" b="43127"/>
            <a:stretch>
              <a:fillRect/>
            </a:stretch>
          </p:blipFill>
          <p:spPr bwMode="auto">
            <a:xfrm>
              <a:off x="395536" y="692696"/>
              <a:ext cx="8352928" cy="1698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직사각형 6"/>
            <p:cNvSpPr/>
            <p:nvPr/>
          </p:nvSpPr>
          <p:spPr>
            <a:xfrm>
              <a:off x="3661249" y="1296752"/>
              <a:ext cx="3719063" cy="74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3661249" y="1439821"/>
              <a:ext cx="3719063" cy="74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3635896" y="1556792"/>
              <a:ext cx="3719063" cy="74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3635896" y="1697969"/>
              <a:ext cx="3719063" cy="74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/>
          </p:nvSpPr>
          <p:spPr>
            <a:xfrm>
              <a:off x="414198" y="2123526"/>
              <a:ext cx="1440160" cy="28803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88024" y="692696"/>
              <a:ext cx="1872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</a:rPr>
                <a:t>② </a:t>
              </a:r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입력 교과목 선택 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13" name="타원 12"/>
            <p:cNvSpPr/>
            <p:nvPr/>
          </p:nvSpPr>
          <p:spPr>
            <a:xfrm>
              <a:off x="4405271" y="1106082"/>
              <a:ext cx="2736304" cy="79208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87624" y="1772816"/>
              <a:ext cx="2808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① 성적 정정신청 답변입력 선택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" name="그룹 29"/>
          <p:cNvGrpSpPr/>
          <p:nvPr/>
        </p:nvGrpSpPr>
        <p:grpSpPr>
          <a:xfrm>
            <a:off x="3907906" y="2100604"/>
            <a:ext cx="5112568" cy="4543403"/>
            <a:chOff x="3779912" y="2100604"/>
            <a:chExt cx="5112568" cy="4543403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t="15783" b="4251"/>
            <a:stretch>
              <a:fillRect/>
            </a:stretch>
          </p:blipFill>
          <p:spPr bwMode="auto">
            <a:xfrm>
              <a:off x="3779912" y="2100604"/>
              <a:ext cx="5004048" cy="4239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직사각형 15"/>
            <p:cNvSpPr/>
            <p:nvPr/>
          </p:nvSpPr>
          <p:spPr>
            <a:xfrm>
              <a:off x="5163139" y="2527580"/>
              <a:ext cx="398311" cy="74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6133927" y="2527580"/>
              <a:ext cx="398311" cy="74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7114046" y="2518249"/>
              <a:ext cx="398311" cy="74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8081730" y="2536911"/>
              <a:ext cx="398311" cy="74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5076056" y="2698642"/>
              <a:ext cx="398311" cy="74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7116686" y="2678287"/>
              <a:ext cx="398311" cy="74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8080783" y="2687618"/>
              <a:ext cx="398311" cy="74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/>
            <p:cNvSpPr/>
            <p:nvPr/>
          </p:nvSpPr>
          <p:spPr>
            <a:xfrm>
              <a:off x="5292080" y="2996952"/>
              <a:ext cx="2736304" cy="165618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52120" y="2617167"/>
              <a:ext cx="2016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③ 정정신청 내용 확인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25" name="타원 24"/>
            <p:cNvSpPr/>
            <p:nvPr/>
          </p:nvSpPr>
          <p:spPr>
            <a:xfrm>
              <a:off x="4644008" y="5059831"/>
              <a:ext cx="4248472" cy="158417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97353" y="4677406"/>
              <a:ext cx="1872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④ 답변작성 및 저장 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7" name="굽은 화살표 26"/>
          <p:cNvSpPr/>
          <p:nvPr/>
        </p:nvSpPr>
        <p:spPr>
          <a:xfrm rot="10800000">
            <a:off x="3150503" y="2204864"/>
            <a:ext cx="648071" cy="576064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2787619"/>
            <a:ext cx="36724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</a:t>
            </a:r>
            <a:r>
              <a:rPr lang="en-US" altLang="ko-KR" sz="1400" b="1" dirty="0" smtClean="0">
                <a:latin typeface="+mn-ea"/>
              </a:rPr>
              <a:t> ② </a:t>
            </a:r>
            <a:r>
              <a:rPr lang="ko-KR" altLang="en-US" sz="1400" b="1" dirty="0" smtClean="0">
                <a:latin typeface="+mn-ea"/>
              </a:rPr>
              <a:t>성적공시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smtClean="0">
                <a:latin typeface="+mn-ea"/>
              </a:rPr>
              <a:t>확인</a:t>
            </a:r>
            <a:r>
              <a:rPr lang="en-US" altLang="ko-KR" sz="1400" b="1" dirty="0" smtClean="0">
                <a:latin typeface="+mn-ea"/>
              </a:rPr>
              <a:t>)</a:t>
            </a:r>
            <a:r>
              <a:rPr lang="ko-KR" altLang="en-US" sz="1400" b="1" dirty="0" smtClean="0">
                <a:latin typeface="+mn-ea"/>
              </a:rPr>
              <a:t>기간에 정정신청건수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      </a:t>
            </a:r>
            <a:r>
              <a:rPr lang="ko-KR" altLang="en-US" sz="1400" b="1" dirty="0" smtClean="0">
                <a:latin typeface="+mn-ea"/>
              </a:rPr>
              <a:t>수시 확인 필요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→ ③ </a:t>
            </a:r>
            <a:r>
              <a:rPr lang="ko-KR" altLang="en-US" sz="1400" b="1" dirty="0" smtClean="0">
                <a:latin typeface="+mn-ea"/>
              </a:rPr>
              <a:t>신청목록에서 </a:t>
            </a:r>
            <a:r>
              <a:rPr lang="ko-KR" altLang="en-US" sz="1400" b="1" dirty="0" err="1" smtClean="0">
                <a:latin typeface="+mn-ea"/>
              </a:rPr>
              <a:t>학생명</a:t>
            </a:r>
            <a:r>
              <a:rPr lang="ko-KR" altLang="en-US" sz="1400" b="1" dirty="0" smtClean="0">
                <a:latin typeface="+mn-ea"/>
              </a:rPr>
              <a:t> 클릭 후 신청              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      </a:t>
            </a:r>
            <a:r>
              <a:rPr lang="ko-KR" altLang="en-US" sz="1400" b="1" dirty="0" smtClean="0">
                <a:latin typeface="+mn-ea"/>
              </a:rPr>
              <a:t>사유 확인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→ </a:t>
            </a:r>
            <a:r>
              <a:rPr lang="en-US" altLang="ko-KR" sz="1400" b="1" dirty="0" smtClean="0">
                <a:latin typeface="맑은 고딕"/>
                <a:ea typeface="맑은 고딕"/>
              </a:rPr>
              <a:t>④ </a:t>
            </a:r>
            <a:r>
              <a:rPr lang="ko-KR" altLang="en-US" sz="1400" b="1" dirty="0" smtClean="0">
                <a:latin typeface="맑은 고딕"/>
                <a:ea typeface="맑은 고딕"/>
              </a:rPr>
              <a:t>답변상태 선택</a:t>
            </a:r>
            <a:r>
              <a:rPr lang="en-US" altLang="ko-KR" sz="1400" b="1" dirty="0" smtClean="0">
                <a:latin typeface="맑은 고딕"/>
                <a:ea typeface="맑은 고딕"/>
              </a:rPr>
              <a:t>(</a:t>
            </a:r>
            <a:r>
              <a:rPr lang="ko-KR" altLang="en-US" sz="1400" b="1" dirty="0" smtClean="0">
                <a:latin typeface="맑은 고딕"/>
                <a:ea typeface="맑은 고딕"/>
              </a:rPr>
              <a:t>답변완료 중 </a:t>
            </a:r>
            <a:r>
              <a:rPr lang="ko-KR" altLang="en-US" sz="1400" b="1" dirty="0" err="1" smtClean="0">
                <a:latin typeface="맑은 고딕"/>
                <a:ea typeface="맑은 고딕"/>
              </a:rPr>
              <a:t>택</a:t>
            </a:r>
            <a:r>
              <a:rPr lang="en-US" altLang="ko-KR" sz="1400" b="1" dirty="0" smtClean="0">
                <a:latin typeface="맑은 고딕"/>
                <a:ea typeface="맑은 고딕"/>
              </a:rPr>
              <a:t>1)</a:t>
            </a:r>
            <a:r>
              <a:rPr lang="ko-KR" altLang="en-US" sz="1400" b="1" dirty="0" smtClean="0">
                <a:latin typeface="맑은 고딕"/>
                <a:ea typeface="맑은 고딕"/>
              </a:rPr>
              <a:t>과 </a:t>
            </a:r>
            <a:endParaRPr lang="en-US" altLang="ko-KR" sz="1400" b="1" dirty="0" smtClean="0">
              <a:latin typeface="맑은 고딕"/>
              <a:ea typeface="맑은 고딕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맑은 고딕"/>
                <a:ea typeface="맑은 고딕"/>
              </a:rPr>
              <a:t>        </a:t>
            </a:r>
            <a:r>
              <a:rPr lang="ko-KR" altLang="en-US" sz="1400" b="1" dirty="0" smtClean="0">
                <a:latin typeface="맑은 고딕"/>
                <a:ea typeface="맑은 고딕"/>
              </a:rPr>
              <a:t>답변내용 작성 후</a:t>
            </a:r>
            <a:r>
              <a:rPr lang="en-US" altLang="ko-KR" sz="1400" b="1" dirty="0" smtClean="0">
                <a:latin typeface="맑은 고딕"/>
                <a:ea typeface="맑은 고딕"/>
              </a:rPr>
              <a:t> </a:t>
            </a:r>
            <a:r>
              <a:rPr lang="ko-KR" altLang="en-US" sz="1400" b="1" dirty="0" smtClean="0">
                <a:latin typeface="맑은 고딕"/>
                <a:ea typeface="맑은 고딕"/>
              </a:rPr>
              <a:t>저장</a:t>
            </a:r>
            <a:endParaRPr lang="en-US" altLang="ko-KR" sz="1400" b="1" dirty="0" smtClean="0">
              <a:latin typeface="맑은 고딕"/>
              <a:ea typeface="맑은 고딕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  - 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성적정정 인정 시 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[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최종성적입력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]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으로</a:t>
            </a:r>
            <a:endParaRPr lang="en-US" altLang="ko-KR" sz="1400" b="1" dirty="0" smtClean="0">
              <a:solidFill>
                <a:srgbClr val="0000FF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    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이동하여 해당 학생 성적정정 후 저장</a:t>
            </a:r>
            <a:endParaRPr lang="en-US" altLang="ko-KR" sz="1400" b="1" dirty="0" smtClean="0">
              <a:solidFill>
                <a:srgbClr val="0000FF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  - 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정정 시에도 등급별 비율 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/ 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제한인원</a:t>
            </a:r>
            <a:endParaRPr lang="en-US" altLang="ko-KR" sz="1400" b="1" dirty="0" smtClean="0">
              <a:solidFill>
                <a:srgbClr val="0000FF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    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내에서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조정 가능</a:t>
            </a:r>
            <a:endParaRPr lang="en-US" altLang="ko-KR" sz="1400" b="1" dirty="0" smtClean="0">
              <a:solidFill>
                <a:srgbClr val="0000FF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3678</TotalTime>
  <Words>1114</Words>
  <Application>Microsoft Office PowerPoint</Application>
  <PresentationFormat>화면 슬라이드 쇼(4:3)</PresentationFormat>
  <Paragraphs>147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7" baseType="lpstr">
      <vt:lpstr>맑은 고딕</vt:lpstr>
      <vt:lpstr>휴먼엑스포</vt:lpstr>
      <vt:lpstr>Arial</vt:lpstr>
      <vt:lpstr>Office 테마</vt:lpstr>
      <vt:lpstr>2019-2학기 기말고사 성적 입력 및 공시 절차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Windows 사용자</cp:lastModifiedBy>
  <cp:revision>289</cp:revision>
  <cp:lastPrinted>2016-12-02T00:59:15Z</cp:lastPrinted>
  <dcterms:created xsi:type="dcterms:W3CDTF">2015-08-21T07:42:56Z</dcterms:created>
  <dcterms:modified xsi:type="dcterms:W3CDTF">2019-11-25T08:23:48Z</dcterms:modified>
</cp:coreProperties>
</file>