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5" r:id="rId4"/>
    <p:sldId id="276" r:id="rId5"/>
    <p:sldId id="277" r:id="rId6"/>
    <p:sldId id="278" r:id="rId7"/>
    <p:sldId id="270" r:id="rId8"/>
    <p:sldId id="271" r:id="rId9"/>
    <p:sldId id="273" r:id="rId10"/>
    <p:sldId id="279" r:id="rId11"/>
  </p:sldIdLst>
  <p:sldSz cx="18288000" cy="10287000"/>
  <p:notesSz cx="10287000" cy="1828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해병대군사학과 사무실" initials="해사" lastIdx="1" clrIdx="0">
    <p:extLst>
      <p:ext uri="{19B8F6BF-5375-455C-9EA6-DF929625EA0E}">
        <p15:presenceInfo xmlns:p15="http://schemas.microsoft.com/office/powerpoint/2012/main" userId="해병대군사학과 사무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FF"/>
    <a:srgbClr val="353E51"/>
    <a:srgbClr val="A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14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827713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12292-523A-44B7-933D-80604D739625}" type="datetimeFigureOut">
              <a:rPr lang="ko-KR" altLang="en-US" smtClean="0"/>
              <a:t>2022-07-06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-342900" y="2286000"/>
            <a:ext cx="10972800" cy="617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028700" y="8801100"/>
            <a:ext cx="8229600" cy="72009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827713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165B5-2425-4763-B07E-FCDC3BFAA7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433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165B5-2425-4763-B07E-FCDC3BFAA7B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8871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8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5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7200" y="5981700"/>
            <a:ext cx="1341120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0" dirty="0" smtClean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단국대학교</a:t>
            </a:r>
            <a:r>
              <a:rPr lang="ko-KR" altLang="en-US" sz="8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80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해병대</a:t>
            </a:r>
            <a:r>
              <a:rPr lang="ko-KR" altLang="en-US" sz="8000" dirty="0" smtClean="0">
                <a:solidFill>
                  <a:schemeClr val="accent3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군사학과</a:t>
            </a:r>
            <a:endParaRPr lang="en-US" altLang="ko-KR" sz="8000" dirty="0" smtClean="0">
              <a:solidFill>
                <a:schemeClr val="accent3">
                  <a:lumMod val="50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1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8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홍보 </a:t>
            </a:r>
            <a:r>
              <a:rPr lang="en-US" altLang="ko-KR" sz="8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PPT</a:t>
            </a:r>
            <a:endParaRPr lang="ko-KR" altLang="en-US" sz="8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288000" cy="5767578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190500"/>
            <a:ext cx="1885950" cy="191452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54400" y="318891"/>
            <a:ext cx="1466850" cy="1657741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675" y="5875451"/>
            <a:ext cx="2066925" cy="316230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4484" y="9190151"/>
            <a:ext cx="18292484" cy="10968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25" name="그룹 1001"/>
          <p:cNvGrpSpPr/>
          <p:nvPr/>
        </p:nvGrpSpPr>
        <p:grpSpPr>
          <a:xfrm>
            <a:off x="6509413" y="1516622"/>
            <a:ext cx="5266888" cy="7252471"/>
            <a:chOff x="6509413" y="1516622"/>
            <a:chExt cx="5266888" cy="7252471"/>
          </a:xfrm>
        </p:grpSpPr>
        <p:grpSp>
          <p:nvGrpSpPr>
            <p:cNvPr id="26" name="그룹 1002"/>
            <p:cNvGrpSpPr/>
            <p:nvPr/>
          </p:nvGrpSpPr>
          <p:grpSpPr>
            <a:xfrm>
              <a:off x="6509413" y="1516622"/>
              <a:ext cx="5266888" cy="7252471"/>
              <a:chOff x="6509413" y="1516622"/>
              <a:chExt cx="5266888" cy="7252471"/>
            </a:xfrm>
          </p:grpSpPr>
          <p:pic>
            <p:nvPicPr>
              <p:cNvPr id="32" name="Object 3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509413" y="1516622"/>
                <a:ext cx="5266888" cy="7252471"/>
              </a:xfrm>
              <a:prstGeom prst="rect">
                <a:avLst/>
              </a:prstGeom>
            </p:spPr>
          </p:pic>
        </p:grpSp>
        <p:grpSp>
          <p:nvGrpSpPr>
            <p:cNvPr id="30" name="그룹 1003"/>
            <p:cNvGrpSpPr/>
            <p:nvPr/>
          </p:nvGrpSpPr>
          <p:grpSpPr>
            <a:xfrm>
              <a:off x="6627805" y="1615843"/>
              <a:ext cx="5030105" cy="4931957"/>
              <a:chOff x="6627805" y="1615843"/>
              <a:chExt cx="5030105" cy="4931957"/>
            </a:xfrm>
          </p:grpSpPr>
          <p:pic>
            <p:nvPicPr>
              <p:cNvPr id="31" name="Object 6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627805" y="1615843"/>
                <a:ext cx="5030105" cy="4931957"/>
              </a:xfrm>
              <a:prstGeom prst="rect">
                <a:avLst/>
              </a:prstGeom>
            </p:spPr>
          </p:pic>
        </p:grpSp>
      </p:grpSp>
      <p:pic>
        <p:nvPicPr>
          <p:cNvPr id="33" name="Object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26433" y="6680416"/>
            <a:ext cx="3344981" cy="1257467"/>
          </a:xfrm>
          <a:prstGeom prst="rect">
            <a:avLst/>
          </a:prstGeom>
        </p:spPr>
      </p:pic>
      <p:pic>
        <p:nvPicPr>
          <p:cNvPr id="34" name="Object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9385" y="8100337"/>
            <a:ext cx="1437005" cy="587176"/>
          </a:xfrm>
          <a:prstGeom prst="rect">
            <a:avLst/>
          </a:prstGeom>
        </p:spPr>
      </p:pic>
      <p:pic>
        <p:nvPicPr>
          <p:cNvPr id="35" name="그림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9400" y="1608604"/>
            <a:ext cx="5028510" cy="502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79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" name="그룹 1003"/>
          <p:cNvGrpSpPr/>
          <p:nvPr/>
        </p:nvGrpSpPr>
        <p:grpSpPr>
          <a:xfrm>
            <a:off x="1897983" y="7687516"/>
            <a:ext cx="644212" cy="44509"/>
            <a:chOff x="1245722" y="6924745"/>
            <a:chExt cx="644212" cy="44509"/>
          </a:xfrm>
        </p:grpSpPr>
        <p:pic>
          <p:nvPicPr>
            <p:cNvPr id="15" name="Object 1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-13500000">
              <a:off x="1245722" y="6924745"/>
              <a:ext cx="644212" cy="44509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6108342" y="7687516"/>
            <a:ext cx="644212" cy="44509"/>
            <a:chOff x="5456081" y="6924745"/>
            <a:chExt cx="644212" cy="44509"/>
          </a:xfrm>
        </p:grpSpPr>
        <p:pic>
          <p:nvPicPr>
            <p:cNvPr id="19" name="Object 1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-13500000">
              <a:off x="5456081" y="6924745"/>
              <a:ext cx="644212" cy="44509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10363814" y="7687516"/>
            <a:ext cx="644212" cy="44509"/>
            <a:chOff x="9711553" y="6924745"/>
            <a:chExt cx="644212" cy="44509"/>
          </a:xfrm>
        </p:grpSpPr>
        <p:pic>
          <p:nvPicPr>
            <p:cNvPr id="23" name="Object 2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-13500000">
              <a:off x="9711553" y="6924745"/>
              <a:ext cx="644212" cy="44509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14773899" y="7687516"/>
            <a:ext cx="644212" cy="44509"/>
            <a:chOff x="14121638" y="6924745"/>
            <a:chExt cx="644212" cy="44509"/>
          </a:xfrm>
        </p:grpSpPr>
        <p:pic>
          <p:nvPicPr>
            <p:cNvPr id="27" name="Object 26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-13500000">
              <a:off x="14121638" y="6924745"/>
              <a:ext cx="644212" cy="44509"/>
            </a:xfrm>
            <a:prstGeom prst="rect">
              <a:avLst/>
            </a:prstGeom>
          </p:spPr>
        </p:pic>
      </p:grpSp>
      <p:pic>
        <p:nvPicPr>
          <p:cNvPr id="28" name="그림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403112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484" y="9190151"/>
            <a:ext cx="18292484" cy="1096849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000" y="2991479"/>
            <a:ext cx="1780709" cy="3766392"/>
          </a:xfrm>
          <a:prstGeom prst="rect">
            <a:avLst/>
          </a:prstGeom>
        </p:spPr>
      </p:pic>
      <p:sp>
        <p:nvSpPr>
          <p:cNvPr id="4" name="구름 모양 설명선 3"/>
          <p:cNvSpPr/>
          <p:nvPr/>
        </p:nvSpPr>
        <p:spPr>
          <a:xfrm>
            <a:off x="4783158" y="1638300"/>
            <a:ext cx="2791922" cy="1612193"/>
          </a:xfrm>
          <a:prstGeom prst="cloudCallout">
            <a:avLst>
              <a:gd name="adj1" fmla="val -71926"/>
              <a:gd name="adj2" fmla="val 72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b="1" dirty="0" smtClean="0">
                <a:solidFill>
                  <a:srgbClr val="FFFF00"/>
                </a:solidFill>
              </a:rPr>
              <a:t>해병대</a:t>
            </a:r>
            <a:r>
              <a:rPr lang="en-US" altLang="ko-KR" sz="2800" b="1" dirty="0" smtClean="0"/>
              <a:t>?</a:t>
            </a:r>
          </a:p>
          <a:p>
            <a:r>
              <a:rPr lang="ko-KR" altLang="en-US" sz="2800" b="1" dirty="0" smtClean="0"/>
              <a:t>군사학과</a:t>
            </a:r>
            <a:r>
              <a:rPr lang="en-US" altLang="ko-KR" sz="2800" b="1" dirty="0" smtClean="0"/>
              <a:t>??</a:t>
            </a:r>
            <a:endParaRPr lang="ko-KR" alt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50986" y="7353300"/>
            <a:ext cx="2300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chemeClr val="accent1"/>
                </a:solidFill>
              </a:rPr>
              <a:t>#1 </a:t>
            </a:r>
            <a:r>
              <a:rPr lang="ko-KR" altLang="en-US" sz="2800" b="1" dirty="0" smtClean="0">
                <a:solidFill>
                  <a:schemeClr val="accent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학과소개</a:t>
            </a:r>
            <a:endParaRPr lang="ko-KR" altLang="en-US" sz="2800" b="1" dirty="0">
              <a:solidFill>
                <a:schemeClr val="accent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67400" y="7353300"/>
            <a:ext cx="2300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chemeClr val="tx2"/>
                </a:solidFill>
              </a:rPr>
              <a:t>#2 </a:t>
            </a:r>
            <a:r>
              <a:rPr lang="ko-KR" altLang="en-US" sz="2800" b="1" dirty="0" err="1" smtClean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학과생활</a:t>
            </a:r>
            <a:endParaRPr lang="ko-KR" altLang="en-US" sz="2800" b="1" dirty="0">
              <a:solidFill>
                <a:schemeClr val="tx2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196052" y="7353300"/>
            <a:ext cx="2300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FF0000"/>
                </a:solidFill>
              </a:rPr>
              <a:t>#3 </a:t>
            </a:r>
            <a:r>
              <a:rPr lang="ko-KR" altLang="en-US" sz="2800" b="1" dirty="0" err="1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입시설명</a:t>
            </a:r>
            <a:endParaRPr lang="ko-KR" altLang="en-US" sz="2800" b="1" dirty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554200" y="7353300"/>
            <a:ext cx="2300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chemeClr val="accent3">
                    <a:lumMod val="50000"/>
                  </a:schemeClr>
                </a:solidFill>
              </a:rPr>
              <a:t>#4 </a:t>
            </a:r>
            <a:r>
              <a:rPr lang="ko-KR" alt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학과강점</a:t>
            </a:r>
            <a:endParaRPr lang="ko-KR" altLang="en-US" sz="2800" b="1" dirty="0">
              <a:solidFill>
                <a:schemeClr val="accent3">
                  <a:lumMod val="50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9" name="그룹 1002"/>
          <p:cNvGrpSpPr/>
          <p:nvPr/>
        </p:nvGrpSpPr>
        <p:grpSpPr>
          <a:xfrm>
            <a:off x="293980" y="718729"/>
            <a:ext cx="772820" cy="742292"/>
            <a:chOff x="1055864" y="1103688"/>
            <a:chExt cx="772820" cy="742292"/>
          </a:xfrm>
        </p:grpSpPr>
        <p:pic>
          <p:nvPicPr>
            <p:cNvPr id="10" name="Object 7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1055864" y="1103688"/>
              <a:ext cx="772820" cy="742292"/>
            </a:xfrm>
            <a:prstGeom prst="rect">
              <a:avLst/>
            </a:prstGeom>
          </p:spPr>
        </p:pic>
      </p:grpSp>
      <p:grpSp>
        <p:nvGrpSpPr>
          <p:cNvPr id="12" name="그룹 1001"/>
          <p:cNvGrpSpPr/>
          <p:nvPr/>
        </p:nvGrpSpPr>
        <p:grpSpPr>
          <a:xfrm>
            <a:off x="5726057" y="-1"/>
            <a:ext cx="12561944" cy="9258301"/>
            <a:chOff x="5828571" y="-114265"/>
            <a:chExt cx="14706199" cy="9530258"/>
          </a:xfrm>
        </p:grpSpPr>
        <p:pic>
          <p:nvPicPr>
            <p:cNvPr id="13" name="Object 2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28571" y="-114265"/>
              <a:ext cx="14706199" cy="9530258"/>
            </a:xfrm>
            <a:prstGeom prst="rect">
              <a:avLst/>
            </a:prstGeom>
          </p:spPr>
        </p:pic>
      </p:grpSp>
      <p:pic>
        <p:nvPicPr>
          <p:cNvPr id="15" name="Object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71160" y="709291"/>
            <a:ext cx="2480505" cy="113815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248400" y="2618244"/>
            <a:ext cx="1127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미래 해병대 장교를 양성하기 위해 </a:t>
            </a:r>
            <a:r>
              <a:rPr lang="en-US" altLang="ko-KR" sz="28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2013</a:t>
            </a:r>
            <a:r>
              <a:rPr lang="ko-KR" altLang="en-US" sz="28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학과 개설</a:t>
            </a:r>
            <a:r>
              <a:rPr lang="en-US" altLang="ko-KR" sz="28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2800" b="1" dirty="0">
              <a:solidFill>
                <a:schemeClr val="tx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8" name="Object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71164" y="4132064"/>
            <a:ext cx="2518610" cy="113815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248400" y="6047244"/>
            <a:ext cx="1127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대학생활 가치관 정립 </a:t>
            </a:r>
            <a:r>
              <a:rPr lang="ko-KR" altLang="en-US" sz="24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☞ 옳고 그름의 판단력</a:t>
            </a:r>
            <a:endParaRPr lang="en-US" altLang="ko-KR" sz="2800" b="1" dirty="0" smtClean="0">
              <a:solidFill>
                <a:schemeClr val="tx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최소한의 규정 준수 </a:t>
            </a:r>
            <a:r>
              <a:rPr lang="ko-KR" altLang="en-US" sz="24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☞ 군 </a:t>
            </a:r>
            <a:r>
              <a:rPr lang="ko-KR" altLang="en-US" sz="2400" b="1" dirty="0" err="1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가산복무</a:t>
            </a:r>
            <a:r>
              <a:rPr lang="ko-KR" altLang="en-US" sz="24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지원금 지급 대상자</a:t>
            </a:r>
            <a:r>
              <a:rPr lang="en-US" altLang="ko-KR" sz="24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4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구</a:t>
            </a:r>
            <a:r>
              <a:rPr lang="en-US" altLang="ko-KR" sz="24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24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군장학생</a:t>
            </a:r>
            <a:r>
              <a:rPr lang="en-US" altLang="ko-KR" sz="24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24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신분</a:t>
            </a:r>
            <a:endParaRPr lang="en-US" altLang="ko-KR" sz="2800" b="1" dirty="0" smtClean="0">
              <a:solidFill>
                <a:schemeClr val="tx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규칙적인 생활습관 </a:t>
            </a:r>
            <a:r>
              <a:rPr lang="ko-KR" altLang="en-US" sz="24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☞ 학기 중 평일 </a:t>
            </a:r>
            <a:r>
              <a:rPr lang="ko-KR" altLang="en-US" sz="2400" b="1" dirty="0" err="1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아침교육</a:t>
            </a:r>
            <a:r>
              <a:rPr lang="ko-KR" altLang="en-US" sz="24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실시</a:t>
            </a:r>
            <a:endParaRPr lang="en-US" altLang="ko-KR" sz="2400" b="1" dirty="0" smtClean="0">
              <a:solidFill>
                <a:schemeClr val="tx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체력단련을 통한 신체 건강 유지</a:t>
            </a:r>
            <a:endParaRPr lang="ko-KR" altLang="en-US" sz="2800" b="1" dirty="0">
              <a:solidFill>
                <a:schemeClr val="tx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1862941"/>
            <a:ext cx="573096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smtClean="0">
                <a:solidFill>
                  <a:schemeClr val="bg1"/>
                </a:solidFill>
              </a:rPr>
              <a:t>단국대학교</a:t>
            </a:r>
            <a:endParaRPr lang="en-US" altLang="ko-KR" sz="4800" b="1" dirty="0" smtClean="0">
              <a:solidFill>
                <a:schemeClr val="bg1"/>
              </a:solidFill>
            </a:endParaRPr>
          </a:p>
          <a:p>
            <a:r>
              <a:rPr lang="ko-KR" altLang="en-US" sz="4800" b="1" dirty="0" smtClean="0">
                <a:solidFill>
                  <a:schemeClr val="bg1"/>
                </a:solidFill>
              </a:rPr>
              <a:t>해병대군사학과</a:t>
            </a:r>
            <a:endParaRPr lang="en-US" altLang="ko-KR" sz="2700" dirty="0">
              <a:solidFill>
                <a:schemeClr val="bg1"/>
              </a:solidFill>
            </a:endParaRPr>
          </a:p>
          <a:p>
            <a:r>
              <a:rPr lang="en-US" altLang="ko-KR" sz="2700" dirty="0" smtClean="0">
                <a:solidFill>
                  <a:schemeClr val="bg1"/>
                </a:solidFill>
              </a:rPr>
              <a:t>THE MARINE CORPS MILITARY STUDIES</a:t>
            </a:r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9800" y="1794689"/>
            <a:ext cx="4739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# </a:t>
            </a:r>
            <a:r>
              <a:rPr lang="ko-KR" altLang="en-US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국내최초</a:t>
            </a:r>
            <a:r>
              <a:rPr lang="en-US" altLang="ko-KR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국내유일</a:t>
            </a:r>
            <a:endParaRPr lang="ko-KR" altLang="en-US" sz="28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19800" y="5223689"/>
            <a:ext cx="4739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# </a:t>
            </a:r>
            <a:r>
              <a:rPr lang="ko-KR" altLang="en-US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자율과 책임</a:t>
            </a:r>
            <a:r>
              <a:rPr lang="en-US" altLang="ko-KR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ko-KR" altLang="en-US" sz="28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155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12" name="그룹 1001"/>
          <p:cNvGrpSpPr/>
          <p:nvPr/>
        </p:nvGrpSpPr>
        <p:grpSpPr>
          <a:xfrm>
            <a:off x="5726057" y="-1"/>
            <a:ext cx="12561944" cy="9258301"/>
            <a:chOff x="5828571" y="-114265"/>
            <a:chExt cx="14706199" cy="9530258"/>
          </a:xfrm>
        </p:grpSpPr>
        <p:pic>
          <p:nvPicPr>
            <p:cNvPr id="13" name="Object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28571" y="-114265"/>
              <a:ext cx="14706199" cy="9530258"/>
            </a:xfrm>
            <a:prstGeom prst="rect">
              <a:avLst/>
            </a:prstGeom>
          </p:spPr>
        </p:pic>
      </p:grpSp>
      <p:pic>
        <p:nvPicPr>
          <p:cNvPr id="17" name="Object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71164" y="483598"/>
            <a:ext cx="2461447" cy="1128629"/>
          </a:xfrm>
          <a:prstGeom prst="rect">
            <a:avLst/>
          </a:prstGeom>
        </p:spPr>
      </p:pic>
      <p:pic>
        <p:nvPicPr>
          <p:cNvPr id="25" name="Object 1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0195" y="4365461"/>
            <a:ext cx="11791605" cy="2436510"/>
          </a:xfrm>
          <a:prstGeom prst="rect">
            <a:avLst/>
          </a:prstGeom>
        </p:spPr>
      </p:pic>
      <p:pic>
        <p:nvPicPr>
          <p:cNvPr id="26" name="Object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10200" y="3584495"/>
            <a:ext cx="1496265" cy="1608579"/>
          </a:xfrm>
          <a:prstGeom prst="rect">
            <a:avLst/>
          </a:prstGeom>
        </p:spPr>
      </p:pic>
      <p:pic>
        <p:nvPicPr>
          <p:cNvPr id="27" name="Object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10200" y="4492147"/>
            <a:ext cx="1496265" cy="1608579"/>
          </a:xfrm>
          <a:prstGeom prst="rect">
            <a:avLst/>
          </a:prstGeom>
        </p:spPr>
      </p:pic>
      <p:pic>
        <p:nvPicPr>
          <p:cNvPr id="28" name="Object 1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10200" y="4975517"/>
            <a:ext cx="1496265" cy="1608579"/>
          </a:xfrm>
          <a:prstGeom prst="rect">
            <a:avLst/>
          </a:prstGeom>
        </p:spPr>
      </p:pic>
      <p:pic>
        <p:nvPicPr>
          <p:cNvPr id="29" name="Object 1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1305365"/>
            <a:ext cx="24186592" cy="2923735"/>
          </a:xfrm>
          <a:prstGeom prst="rect">
            <a:avLst/>
          </a:prstGeom>
        </p:spPr>
      </p:pic>
      <p:pic>
        <p:nvPicPr>
          <p:cNvPr id="30" name="Object 1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6275585"/>
            <a:ext cx="24186774" cy="389711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971163" y="1415123"/>
            <a:ext cx="2258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#1 </a:t>
            </a:r>
            <a:r>
              <a:rPr lang="ko-KR" altLang="en-US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모집인원</a:t>
            </a:r>
            <a:r>
              <a:rPr lang="en-US" altLang="ko-KR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ko-KR" altLang="en-US" sz="28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61529" y="3830171"/>
            <a:ext cx="2258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#2 </a:t>
            </a:r>
            <a:r>
              <a:rPr lang="ko-KR" altLang="en-US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지원자격</a:t>
            </a:r>
            <a:endParaRPr lang="ko-KR" altLang="en-US" sz="28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35" name="Object 1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10200" y="5897121"/>
            <a:ext cx="1496265" cy="1608579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399667" y="6693813"/>
            <a:ext cx="22584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dirty="0" smtClean="0">
                <a:solidFill>
                  <a:schemeClr val="accent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신체조건</a:t>
            </a:r>
            <a:endParaRPr lang="ko-KR" altLang="en-US" sz="2200" dirty="0">
              <a:solidFill>
                <a:schemeClr val="accent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pSp>
        <p:nvGrpSpPr>
          <p:cNvPr id="37" name="그룹 1002"/>
          <p:cNvGrpSpPr/>
          <p:nvPr/>
        </p:nvGrpSpPr>
        <p:grpSpPr>
          <a:xfrm>
            <a:off x="293980" y="718729"/>
            <a:ext cx="772820" cy="742292"/>
            <a:chOff x="1055864" y="1103688"/>
            <a:chExt cx="772820" cy="742292"/>
          </a:xfrm>
        </p:grpSpPr>
        <p:pic>
          <p:nvPicPr>
            <p:cNvPr id="38" name="Object 7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rgbClr val="FF000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1055864" y="1103688"/>
              <a:ext cx="772820" cy="742292"/>
            </a:xfrm>
            <a:prstGeom prst="rect">
              <a:avLst/>
            </a:prstGeom>
          </p:spPr>
        </p:pic>
      </p:grpSp>
      <p:sp>
        <p:nvSpPr>
          <p:cNvPr id="39" name="TextBox 38"/>
          <p:cNvSpPr txBox="1"/>
          <p:nvPr/>
        </p:nvSpPr>
        <p:spPr>
          <a:xfrm>
            <a:off x="76200" y="1862941"/>
            <a:ext cx="573096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smtClean="0">
                <a:solidFill>
                  <a:schemeClr val="bg1"/>
                </a:solidFill>
              </a:rPr>
              <a:t>단국대학교</a:t>
            </a:r>
            <a:endParaRPr lang="en-US" altLang="ko-KR" sz="4800" b="1" dirty="0" smtClean="0">
              <a:solidFill>
                <a:schemeClr val="bg1"/>
              </a:solidFill>
            </a:endParaRPr>
          </a:p>
          <a:p>
            <a:r>
              <a:rPr lang="ko-KR" altLang="en-US" sz="4800" b="1" dirty="0" smtClean="0">
                <a:solidFill>
                  <a:schemeClr val="bg1"/>
                </a:solidFill>
              </a:rPr>
              <a:t>해병대군사학과</a:t>
            </a:r>
            <a:endParaRPr lang="en-US" altLang="ko-KR" sz="2700" dirty="0">
              <a:solidFill>
                <a:schemeClr val="bg1"/>
              </a:solidFill>
            </a:endParaRPr>
          </a:p>
          <a:p>
            <a:r>
              <a:rPr lang="en-US" altLang="ko-KR" sz="2700" dirty="0" smtClean="0">
                <a:solidFill>
                  <a:schemeClr val="bg1"/>
                </a:solidFill>
              </a:rPr>
              <a:t>THE MARINE CORPS MILITARY STUDIES</a:t>
            </a:r>
            <a:endParaRPr lang="ko-KR" alt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26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12" name="그룹 1001"/>
          <p:cNvGrpSpPr/>
          <p:nvPr/>
        </p:nvGrpSpPr>
        <p:grpSpPr>
          <a:xfrm>
            <a:off x="5726057" y="-1"/>
            <a:ext cx="12561944" cy="9258301"/>
            <a:chOff x="5828571" y="-114265"/>
            <a:chExt cx="14706199" cy="9530258"/>
          </a:xfrm>
        </p:grpSpPr>
        <p:pic>
          <p:nvPicPr>
            <p:cNvPr id="13" name="Object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28571" y="-114265"/>
              <a:ext cx="14706199" cy="9530258"/>
            </a:xfrm>
            <a:prstGeom prst="rect">
              <a:avLst/>
            </a:prstGeom>
          </p:spPr>
        </p:pic>
      </p:grpSp>
      <p:grpSp>
        <p:nvGrpSpPr>
          <p:cNvPr id="19" name="그룹 1002"/>
          <p:cNvGrpSpPr/>
          <p:nvPr/>
        </p:nvGrpSpPr>
        <p:grpSpPr>
          <a:xfrm>
            <a:off x="293980" y="718729"/>
            <a:ext cx="772820" cy="742292"/>
            <a:chOff x="1055864" y="1103688"/>
            <a:chExt cx="772820" cy="742292"/>
          </a:xfrm>
        </p:grpSpPr>
        <p:pic>
          <p:nvPicPr>
            <p:cNvPr id="21" name="Object 7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1055864" y="1103688"/>
              <a:ext cx="772820" cy="742292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76200" y="1862941"/>
            <a:ext cx="573096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smtClean="0">
                <a:solidFill>
                  <a:schemeClr val="bg1"/>
                </a:solidFill>
              </a:rPr>
              <a:t>단국대학교</a:t>
            </a:r>
            <a:endParaRPr lang="en-US" altLang="ko-KR" sz="4800" b="1" dirty="0" smtClean="0">
              <a:solidFill>
                <a:schemeClr val="bg1"/>
              </a:solidFill>
            </a:endParaRPr>
          </a:p>
          <a:p>
            <a:r>
              <a:rPr lang="ko-KR" altLang="en-US" sz="4800" b="1" dirty="0" smtClean="0">
                <a:solidFill>
                  <a:schemeClr val="bg1"/>
                </a:solidFill>
              </a:rPr>
              <a:t>해병대군사학과</a:t>
            </a:r>
            <a:endParaRPr lang="en-US" altLang="ko-KR" sz="2700" dirty="0">
              <a:solidFill>
                <a:schemeClr val="bg1"/>
              </a:solidFill>
            </a:endParaRPr>
          </a:p>
          <a:p>
            <a:r>
              <a:rPr lang="en-US" altLang="ko-KR" sz="2700" dirty="0" smtClean="0">
                <a:solidFill>
                  <a:schemeClr val="bg1"/>
                </a:solidFill>
              </a:rPr>
              <a:t>THE MARINE CORPS MILITARY STUDIES</a:t>
            </a:r>
            <a:endParaRPr lang="ko-KR" altLang="en-US" sz="2700" dirty="0">
              <a:solidFill>
                <a:schemeClr val="bg1"/>
              </a:solidFill>
            </a:endParaRPr>
          </a:p>
        </p:txBody>
      </p:sp>
      <p:pic>
        <p:nvPicPr>
          <p:cNvPr id="37" name="Object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8782" y="2701502"/>
            <a:ext cx="3257367" cy="701100"/>
          </a:xfrm>
          <a:prstGeom prst="rect">
            <a:avLst/>
          </a:prstGeom>
        </p:spPr>
      </p:pic>
      <p:pic>
        <p:nvPicPr>
          <p:cNvPr id="38" name="Object 1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85329" y="7048500"/>
            <a:ext cx="3111424" cy="701100"/>
          </a:xfrm>
          <a:prstGeom prst="rect">
            <a:avLst/>
          </a:prstGeom>
        </p:spPr>
      </p:pic>
      <p:pic>
        <p:nvPicPr>
          <p:cNvPr id="39" name="Object 1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00800" y="7513356"/>
            <a:ext cx="11260043" cy="1027557"/>
          </a:xfrm>
          <a:prstGeom prst="rect">
            <a:avLst/>
          </a:prstGeom>
        </p:spPr>
      </p:pic>
      <p:pic>
        <p:nvPicPr>
          <p:cNvPr id="40" name="Object 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71164" y="890671"/>
            <a:ext cx="2461447" cy="112862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971163" y="2112625"/>
            <a:ext cx="2258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#3 </a:t>
            </a:r>
            <a:r>
              <a:rPr lang="ko-KR" altLang="en-US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전형방법</a:t>
            </a:r>
            <a:r>
              <a:rPr lang="en-US" altLang="ko-KR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ko-KR" altLang="en-US" sz="28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42" name="Object 1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9904" y="1943100"/>
            <a:ext cx="23973096" cy="592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69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12" name="그룹 1001"/>
          <p:cNvGrpSpPr/>
          <p:nvPr/>
        </p:nvGrpSpPr>
        <p:grpSpPr>
          <a:xfrm>
            <a:off x="5726057" y="-1"/>
            <a:ext cx="12561944" cy="9258301"/>
            <a:chOff x="5828571" y="-114265"/>
            <a:chExt cx="14706199" cy="9530258"/>
          </a:xfrm>
        </p:grpSpPr>
        <p:pic>
          <p:nvPicPr>
            <p:cNvPr id="13" name="Object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28571" y="-114265"/>
              <a:ext cx="14706199" cy="9530258"/>
            </a:xfrm>
            <a:prstGeom prst="rect">
              <a:avLst/>
            </a:prstGeom>
          </p:spPr>
        </p:pic>
      </p:grpSp>
      <p:grpSp>
        <p:nvGrpSpPr>
          <p:cNvPr id="19" name="그룹 1002"/>
          <p:cNvGrpSpPr/>
          <p:nvPr/>
        </p:nvGrpSpPr>
        <p:grpSpPr>
          <a:xfrm>
            <a:off x="293980" y="718729"/>
            <a:ext cx="772820" cy="742292"/>
            <a:chOff x="1055864" y="1103688"/>
            <a:chExt cx="772820" cy="742292"/>
          </a:xfrm>
        </p:grpSpPr>
        <p:pic>
          <p:nvPicPr>
            <p:cNvPr id="21" name="Object 7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1055864" y="1103688"/>
              <a:ext cx="772820" cy="742292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76200" y="1862941"/>
            <a:ext cx="573096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smtClean="0">
                <a:solidFill>
                  <a:schemeClr val="bg1"/>
                </a:solidFill>
              </a:rPr>
              <a:t>단국대학교</a:t>
            </a:r>
            <a:endParaRPr lang="en-US" altLang="ko-KR" sz="4800" b="1" dirty="0" smtClean="0">
              <a:solidFill>
                <a:schemeClr val="bg1"/>
              </a:solidFill>
            </a:endParaRPr>
          </a:p>
          <a:p>
            <a:r>
              <a:rPr lang="ko-KR" altLang="en-US" sz="4800" b="1" dirty="0" smtClean="0">
                <a:solidFill>
                  <a:schemeClr val="bg1"/>
                </a:solidFill>
              </a:rPr>
              <a:t>해병대군사학과</a:t>
            </a:r>
            <a:endParaRPr lang="en-US" altLang="ko-KR" sz="2700" dirty="0">
              <a:solidFill>
                <a:schemeClr val="bg1"/>
              </a:solidFill>
            </a:endParaRPr>
          </a:p>
          <a:p>
            <a:r>
              <a:rPr lang="en-US" altLang="ko-KR" sz="2700" dirty="0" smtClean="0">
                <a:solidFill>
                  <a:schemeClr val="bg1"/>
                </a:solidFill>
              </a:rPr>
              <a:t>THE MARINE CORPS MILITARY STUDIES</a:t>
            </a:r>
            <a:endParaRPr lang="ko-KR" altLang="en-US" sz="2700" dirty="0">
              <a:solidFill>
                <a:schemeClr val="bg1"/>
              </a:solidFill>
            </a:endParaRPr>
          </a:p>
        </p:txBody>
      </p:sp>
      <p:pic>
        <p:nvPicPr>
          <p:cNvPr id="16" name="Object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31851" y="2309729"/>
            <a:ext cx="3978633" cy="701100"/>
          </a:xfrm>
          <a:prstGeom prst="rect">
            <a:avLst/>
          </a:prstGeom>
        </p:spPr>
      </p:pic>
      <p:pic>
        <p:nvPicPr>
          <p:cNvPr id="17" name="Object 1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9671" y="6057900"/>
            <a:ext cx="4072871" cy="701100"/>
          </a:xfrm>
          <a:prstGeom prst="rect">
            <a:avLst/>
          </a:prstGeom>
        </p:spPr>
      </p:pic>
      <p:pic>
        <p:nvPicPr>
          <p:cNvPr id="18" name="Object 1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78819" y="8420100"/>
            <a:ext cx="5351181" cy="439714"/>
          </a:xfrm>
          <a:prstGeom prst="rect">
            <a:avLst/>
          </a:prstGeom>
        </p:spPr>
      </p:pic>
      <p:pic>
        <p:nvPicPr>
          <p:cNvPr id="20" name="Object 1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14017" y="1485899"/>
            <a:ext cx="23809533" cy="5783077"/>
          </a:xfrm>
          <a:prstGeom prst="rect">
            <a:avLst/>
          </a:prstGeom>
        </p:spPr>
      </p:pic>
      <p:pic>
        <p:nvPicPr>
          <p:cNvPr id="23" name="Object 1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3516" y="5873648"/>
            <a:ext cx="23375417" cy="3232252"/>
          </a:xfrm>
          <a:prstGeom prst="rect">
            <a:avLst/>
          </a:prstGeom>
        </p:spPr>
      </p:pic>
      <p:pic>
        <p:nvPicPr>
          <p:cNvPr id="24" name="Object 6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971164" y="495300"/>
            <a:ext cx="2461447" cy="112862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971163" y="1717254"/>
            <a:ext cx="3401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#3 </a:t>
            </a:r>
            <a:r>
              <a:rPr lang="ko-KR" altLang="en-US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전형방법 </a:t>
            </a:r>
            <a:r>
              <a:rPr lang="en-US" altLang="ko-KR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계속</a:t>
            </a:r>
            <a:r>
              <a:rPr lang="en-US" altLang="ko-KR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endParaRPr lang="ko-KR" altLang="en-US" sz="28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39400" y="76581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%</a:t>
            </a:r>
            <a:endParaRPr lang="ko-KR" alt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3639800" y="7671564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%</a:t>
            </a:r>
            <a:endParaRPr lang="ko-KR" alt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6553329" y="7671564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%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50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0235" y="1830816"/>
            <a:ext cx="9845755" cy="3460498"/>
          </a:xfrm>
          <a:prstGeom prst="rect">
            <a:avLst/>
          </a:prstGeom>
        </p:spPr>
      </p:pic>
      <p:pic>
        <p:nvPicPr>
          <p:cNvPr id="9" name="Object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567016"/>
            <a:ext cx="2461447" cy="1138153"/>
          </a:xfrm>
          <a:prstGeom prst="rect">
            <a:avLst/>
          </a:prstGeom>
        </p:spPr>
      </p:pic>
      <p:grpSp>
        <p:nvGrpSpPr>
          <p:cNvPr id="11" name="그룹 1002"/>
          <p:cNvGrpSpPr/>
          <p:nvPr/>
        </p:nvGrpSpPr>
        <p:grpSpPr>
          <a:xfrm>
            <a:off x="293980" y="718729"/>
            <a:ext cx="772820" cy="742292"/>
            <a:chOff x="1055864" y="1103688"/>
            <a:chExt cx="772820" cy="742292"/>
          </a:xfrm>
        </p:grpSpPr>
        <p:pic>
          <p:nvPicPr>
            <p:cNvPr id="12" name="Object 7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3">
                  <a:lumMod val="50000"/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1055864" y="1103688"/>
              <a:ext cx="772820" cy="742292"/>
            </a:xfrm>
            <a:prstGeom prst="rect">
              <a:avLst/>
            </a:prstGeom>
          </p:spPr>
        </p:pic>
      </p:grpSp>
      <p:pic>
        <p:nvPicPr>
          <p:cNvPr id="13" name="그림 12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4484" y="9190151"/>
            <a:ext cx="18292484" cy="1096849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34400" y="4624030"/>
            <a:ext cx="9753600" cy="140311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753600" y="4699347"/>
            <a:ext cx="851647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smtClean="0">
                <a:solidFill>
                  <a:schemeClr val="bg1"/>
                </a:solidFill>
              </a:rPr>
              <a:t>단국대학교 해병대군사학과</a:t>
            </a:r>
            <a:endParaRPr lang="en-US" altLang="ko-KR" sz="2700" dirty="0">
              <a:solidFill>
                <a:schemeClr val="bg1"/>
              </a:solidFill>
            </a:endParaRPr>
          </a:p>
          <a:p>
            <a:r>
              <a:rPr lang="en-US" altLang="ko-KR" sz="2700" dirty="0" smtClean="0">
                <a:solidFill>
                  <a:schemeClr val="bg1"/>
                </a:solidFill>
              </a:rPr>
              <a:t>THE MARINE CORPS MILITARY STUDIES</a:t>
            </a:r>
            <a:endParaRPr lang="ko-KR" altLang="en-US" sz="2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87744" y="2432891"/>
            <a:ext cx="12509149" cy="5371429"/>
          </a:xfrm>
          <a:prstGeom prst="rect">
            <a:avLst/>
          </a:prstGeom>
        </p:spPr>
      </p:pic>
      <p:pic>
        <p:nvPicPr>
          <p:cNvPr id="8" name="Object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68231" y="4473172"/>
            <a:ext cx="835626" cy="577138"/>
          </a:xfrm>
          <a:prstGeom prst="rect">
            <a:avLst/>
          </a:prstGeom>
        </p:spPr>
      </p:pic>
      <p:pic>
        <p:nvPicPr>
          <p:cNvPr id="9" name="Object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18815" y="4473172"/>
            <a:ext cx="864207" cy="577138"/>
          </a:xfrm>
          <a:prstGeom prst="rect">
            <a:avLst/>
          </a:prstGeom>
        </p:spPr>
      </p:pic>
      <p:pic>
        <p:nvPicPr>
          <p:cNvPr id="10" name="Object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69399" y="4473172"/>
            <a:ext cx="873731" cy="577138"/>
          </a:xfrm>
          <a:prstGeom prst="rect">
            <a:avLst/>
          </a:prstGeom>
        </p:spPr>
      </p:pic>
      <p:pic>
        <p:nvPicPr>
          <p:cNvPr id="11" name="Object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43523" y="5216029"/>
            <a:ext cx="873731" cy="577138"/>
          </a:xfrm>
          <a:prstGeom prst="rect">
            <a:avLst/>
          </a:prstGeom>
        </p:spPr>
      </p:pic>
      <p:pic>
        <p:nvPicPr>
          <p:cNvPr id="12" name="Object 1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694107" y="5216029"/>
            <a:ext cx="883350" cy="579718"/>
          </a:xfrm>
          <a:prstGeom prst="rect">
            <a:avLst/>
          </a:prstGeom>
        </p:spPr>
      </p:pic>
      <p:grpSp>
        <p:nvGrpSpPr>
          <p:cNvPr id="1003" name="그룹 1003"/>
          <p:cNvGrpSpPr/>
          <p:nvPr/>
        </p:nvGrpSpPr>
        <p:grpSpPr>
          <a:xfrm>
            <a:off x="4440863" y="3292194"/>
            <a:ext cx="725265" cy="667244"/>
            <a:chOff x="4440863" y="3292194"/>
            <a:chExt cx="725265" cy="667244"/>
          </a:xfrm>
        </p:grpSpPr>
        <p:pic>
          <p:nvPicPr>
            <p:cNvPr id="14" name="Object 13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40863" y="3292194"/>
              <a:ext cx="725265" cy="667244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11639704" y="3277127"/>
            <a:ext cx="690943" cy="697378"/>
            <a:chOff x="11639704" y="3277127"/>
            <a:chExt cx="690943" cy="697378"/>
          </a:xfrm>
        </p:grpSpPr>
        <p:pic>
          <p:nvPicPr>
            <p:cNvPr id="17" name="Object 16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639704" y="3277127"/>
              <a:ext cx="690943" cy="697378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9764875" y="6285187"/>
            <a:ext cx="890015" cy="984803"/>
            <a:chOff x="9764875" y="6285187"/>
            <a:chExt cx="890015" cy="984803"/>
          </a:xfrm>
        </p:grpSpPr>
        <p:pic>
          <p:nvPicPr>
            <p:cNvPr id="20" name="Object 19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764875" y="6285187"/>
              <a:ext cx="890015" cy="984803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7921570" y="3251024"/>
            <a:ext cx="962690" cy="749582"/>
            <a:chOff x="7921570" y="3251024"/>
            <a:chExt cx="962690" cy="749582"/>
          </a:xfrm>
        </p:grpSpPr>
        <p:pic>
          <p:nvPicPr>
            <p:cNvPr id="23" name="Object 22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921570" y="3251024"/>
              <a:ext cx="962690" cy="749582"/>
            </a:xfrm>
            <a:prstGeom prst="rect">
              <a:avLst/>
            </a:prstGeom>
          </p:spPr>
        </p:pic>
      </p:grpSp>
      <p:grpSp>
        <p:nvGrpSpPr>
          <p:cNvPr id="1007" name="그룹 1007"/>
          <p:cNvGrpSpPr/>
          <p:nvPr/>
        </p:nvGrpSpPr>
        <p:grpSpPr>
          <a:xfrm>
            <a:off x="6352471" y="6419561"/>
            <a:ext cx="708895" cy="716055"/>
            <a:chOff x="6352471" y="6419561"/>
            <a:chExt cx="708895" cy="716055"/>
          </a:xfrm>
        </p:grpSpPr>
        <p:pic>
          <p:nvPicPr>
            <p:cNvPr id="26" name="Object 25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352471" y="6419561"/>
              <a:ext cx="708895" cy="716055"/>
            </a:xfrm>
            <a:prstGeom prst="rect">
              <a:avLst/>
            </a:prstGeom>
          </p:spPr>
        </p:pic>
      </p:grpSp>
      <p:pic>
        <p:nvPicPr>
          <p:cNvPr id="32" name="Object 31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320944" y="1510887"/>
            <a:ext cx="3017265" cy="769549"/>
          </a:xfrm>
          <a:prstGeom prst="rect">
            <a:avLst/>
          </a:prstGeom>
        </p:spPr>
      </p:pic>
      <p:pic>
        <p:nvPicPr>
          <p:cNvPr id="34" name="Object 33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871525" y="1510887"/>
            <a:ext cx="2993807" cy="769549"/>
          </a:xfrm>
          <a:prstGeom prst="rect">
            <a:avLst/>
          </a:prstGeom>
        </p:spPr>
      </p:pic>
      <p:pic>
        <p:nvPicPr>
          <p:cNvPr id="36" name="Object 35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0422096" y="1510887"/>
            <a:ext cx="3044712" cy="746692"/>
          </a:xfrm>
          <a:prstGeom prst="rect">
            <a:avLst/>
          </a:prstGeom>
        </p:spPr>
      </p:pic>
      <p:pic>
        <p:nvPicPr>
          <p:cNvPr id="38" name="Object 37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103963" y="8301363"/>
            <a:ext cx="3167760" cy="769549"/>
          </a:xfrm>
          <a:prstGeom prst="rect">
            <a:avLst/>
          </a:prstGeom>
        </p:spPr>
      </p:pic>
      <p:pic>
        <p:nvPicPr>
          <p:cNvPr id="40" name="Object 39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8654544" y="8301363"/>
            <a:ext cx="3342550" cy="723844"/>
          </a:xfrm>
          <a:prstGeom prst="rect">
            <a:avLst/>
          </a:prstGeom>
        </p:spPr>
      </p:pic>
      <p:pic>
        <p:nvPicPr>
          <p:cNvPr id="41" name="그림 40"/>
          <p:cNvPicPr>
            <a:picLocks noChangeAspect="1"/>
          </p:cNvPicPr>
          <p:nvPr/>
        </p:nvPicPr>
        <p:blipFill>
          <a:blip r:embed="rId18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4484" y="9190151"/>
            <a:ext cx="18292484" cy="109684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15712" y="1156774"/>
            <a:ext cx="2848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3300"/>
                </a:solidFill>
              </a:rPr>
              <a:t>1. 4</a:t>
            </a:r>
            <a:r>
              <a:rPr lang="ko-KR" altLang="en-US" sz="2000" b="1" dirty="0" smtClean="0">
                <a:solidFill>
                  <a:srgbClr val="FF3300"/>
                </a:solidFill>
              </a:rPr>
              <a:t>년간 수업료 지원</a:t>
            </a:r>
            <a:endParaRPr lang="ko-KR" altLang="en-US" sz="2000" b="1" dirty="0">
              <a:solidFill>
                <a:srgbClr val="FF33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85854" y="7943790"/>
            <a:ext cx="2848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3300"/>
                </a:solidFill>
              </a:rPr>
              <a:t>2. </a:t>
            </a:r>
            <a:r>
              <a:rPr lang="ko-KR" altLang="en-US" sz="2000" b="1" dirty="0" err="1" smtClean="0">
                <a:solidFill>
                  <a:srgbClr val="FF3300"/>
                </a:solidFill>
              </a:rPr>
              <a:t>다전공</a:t>
            </a:r>
            <a:r>
              <a:rPr lang="ko-KR" altLang="en-US" sz="2000" b="1" dirty="0" smtClean="0">
                <a:solidFill>
                  <a:srgbClr val="FF3300"/>
                </a:solidFill>
              </a:rPr>
              <a:t> 의무화</a:t>
            </a:r>
            <a:endParaRPr lang="ko-KR" altLang="en-US" sz="2000" b="1" dirty="0">
              <a:solidFill>
                <a:srgbClr val="FF33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122800" y="7943790"/>
            <a:ext cx="2848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3300"/>
                </a:solidFill>
              </a:rPr>
              <a:t>4. </a:t>
            </a:r>
            <a:r>
              <a:rPr lang="ko-KR" altLang="en-US" sz="2000" b="1" dirty="0" smtClean="0">
                <a:solidFill>
                  <a:srgbClr val="FF3300"/>
                </a:solidFill>
              </a:rPr>
              <a:t>전국 유일 </a:t>
            </a:r>
            <a:r>
              <a:rPr lang="en-US" altLang="ko-KR" sz="2000" b="1" dirty="0" smtClean="0">
                <a:solidFill>
                  <a:srgbClr val="FF3300"/>
                </a:solidFill>
              </a:rPr>
              <a:t>‘</a:t>
            </a:r>
            <a:r>
              <a:rPr lang="ko-KR" altLang="en-US" sz="2000" b="1" dirty="0" smtClean="0">
                <a:solidFill>
                  <a:srgbClr val="FF3300"/>
                </a:solidFill>
              </a:rPr>
              <a:t>해병대</a:t>
            </a:r>
            <a:r>
              <a:rPr lang="en-US" altLang="ko-KR" sz="2000" b="1" dirty="0" smtClean="0">
                <a:solidFill>
                  <a:srgbClr val="FF3300"/>
                </a:solidFill>
              </a:rPr>
              <a:t>’</a:t>
            </a:r>
            <a:endParaRPr lang="ko-KR" altLang="en-US" sz="2000" b="1" dirty="0">
              <a:solidFill>
                <a:srgbClr val="FF33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019852" y="1166513"/>
            <a:ext cx="2848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3300"/>
                </a:solidFill>
              </a:rPr>
              <a:t>5. </a:t>
            </a:r>
            <a:r>
              <a:rPr lang="ko-KR" altLang="en-US" sz="2000" b="1" dirty="0" smtClean="0">
                <a:solidFill>
                  <a:srgbClr val="FF3300"/>
                </a:solidFill>
              </a:rPr>
              <a:t>선배들의 현황</a:t>
            </a:r>
            <a:endParaRPr lang="ko-KR" altLang="en-US" sz="2000" b="1" dirty="0">
              <a:solidFill>
                <a:srgbClr val="FF33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77273" y="1156774"/>
            <a:ext cx="2848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3300"/>
                </a:solidFill>
              </a:rPr>
              <a:t>3. </a:t>
            </a:r>
            <a:r>
              <a:rPr lang="ko-KR" altLang="en-US" sz="2000" b="1" dirty="0" smtClean="0">
                <a:solidFill>
                  <a:srgbClr val="FF3300"/>
                </a:solidFill>
              </a:rPr>
              <a:t>다양한 경험</a:t>
            </a:r>
            <a:endParaRPr lang="ko-KR" altLang="en-US" sz="20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ject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22087" y="4457700"/>
            <a:ext cx="2984313" cy="164019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0687" y="1866900"/>
            <a:ext cx="5481637" cy="6533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152</Words>
  <Application>Microsoft Office PowerPoint</Application>
  <PresentationFormat>사용자 지정</PresentationFormat>
  <Paragraphs>44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?? ??</vt:lpstr>
      <vt:lpstr>HY견고딕</vt:lpstr>
      <vt:lpstr>HY헤드라인M</vt:lpstr>
      <vt:lpstr>맑은 고딕</vt:lpstr>
      <vt:lpstr>Arial</vt:lpstr>
      <vt:lpstr>Calibri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해병대군사학과 사무실</cp:lastModifiedBy>
  <cp:revision>23</cp:revision>
  <dcterms:created xsi:type="dcterms:W3CDTF">2022-06-27T01:02:56Z</dcterms:created>
  <dcterms:modified xsi:type="dcterms:W3CDTF">2022-07-06T02:10:05Z</dcterms:modified>
</cp:coreProperties>
</file>