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70" r:id="rId3"/>
    <p:sldId id="268" r:id="rId4"/>
    <p:sldId id="269" r:id="rId5"/>
    <p:sldId id="257" r:id="rId6"/>
    <p:sldId id="263" r:id="rId7"/>
    <p:sldId id="262" r:id="rId8"/>
    <p:sldId id="267" r:id="rId9"/>
    <p:sldId id="264" r:id="rId10"/>
    <p:sldId id="265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6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2020-09-02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01556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  <a:endParaRPr lang="en-US" altLang="ko-KR" sz="3200" b="1" dirty="0">
              <a:solidFill>
                <a:schemeClr val="bg1"/>
              </a:solidFill>
              <a:cs typeface="Aharoni" panose="02010803020104030203" pitchFamily="2" charset="-79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717032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509120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664778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229200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10998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유고결석자 출석인정 안내</a:t>
            </a:r>
          </a:p>
        </p:txBody>
      </p:sp>
      <p:sp>
        <p:nvSpPr>
          <p:cNvPr id="16" name="타원 15"/>
          <p:cNvSpPr/>
          <p:nvPr/>
        </p:nvSpPr>
        <p:spPr>
          <a:xfrm>
            <a:off x="1835696" y="5301208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 smtClean="0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453376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유고결석자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5.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</a:t>
            </a:r>
            <a:r>
              <a:rPr lang="ko-KR" alt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출석인정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03548" y="5157192"/>
            <a:ext cx="8424936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원본 소속 </a:t>
            </a:r>
            <a:r>
              <a:rPr lang="ko-KR" altLang="en-US" sz="1400" b="1" dirty="0">
                <a:solidFill>
                  <a:schemeClr val="tx1"/>
                </a:solidFill>
              </a:rPr>
              <a:t>교학행정팀에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효력기간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내 제출해야 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접수 </a:t>
            </a:r>
            <a:r>
              <a:rPr lang="en-US" altLang="ko-KR" sz="1400" b="1" dirty="0">
                <a:solidFill>
                  <a:schemeClr val="tx1"/>
                </a:solidFill>
              </a:rPr>
              <a:t>→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발급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교과목별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담당 </a:t>
            </a:r>
            <a:r>
              <a:rPr lang="ko-KR" altLang="en-US" sz="1400" b="1" dirty="0" err="1">
                <a:solidFill>
                  <a:schemeClr val="tx1"/>
                </a:solidFill>
              </a:rPr>
              <a:t>교</a:t>
            </a:r>
            <a:r>
              <a:rPr lang="ko-KR" altLang="en-US" sz="1400" b="1" dirty="0" err="1">
                <a:solidFill>
                  <a:schemeClr val="tx1"/>
                </a:solidFill>
                <a:ea typeface="맑은 고딕"/>
              </a:rPr>
              <a:t>∙</a:t>
            </a:r>
            <a:r>
              <a:rPr lang="ko-KR" altLang="en-US" sz="1400" b="1" dirty="0" err="1" smtClean="0">
                <a:solidFill>
                  <a:schemeClr val="tx1"/>
                </a:solidFill>
                <a:ea typeface="맑은 고딕"/>
              </a:rPr>
              <a:t>강사에게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출석인정요청서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  <a:ea typeface="맑은 고딕"/>
              </a:rPr>
              <a:t>제출 ▶ </a:t>
            </a:r>
            <a:r>
              <a:rPr lang="ko-KR" altLang="en-US" sz="1400" b="1" dirty="0" err="1">
                <a:solidFill>
                  <a:schemeClr val="tx1"/>
                </a:solidFill>
              </a:rPr>
              <a:t>교강사의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웹정보에서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유고결석승인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err="1" smtClean="0">
                <a:solidFill>
                  <a:srgbClr val="0000FF"/>
                </a:solidFill>
              </a:rPr>
              <a:t>출석확인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조회 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– [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출석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]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표기</a:t>
            </a:r>
            <a:endParaRPr lang="en-US" altLang="ko-KR" sz="1400" b="1" dirty="0" smtClean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 startAt="4"/>
            </a:pPr>
            <a:r>
              <a:rPr lang="ko-KR" altLang="en-US" sz="1400" b="1" dirty="0" smtClean="0">
                <a:solidFill>
                  <a:srgbClr val="0000FF"/>
                </a:solidFill>
              </a:rPr>
              <a:t>담당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</a:rPr>
              <a:t>교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‧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강사가 제시하는 과제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논문</a:t>
            </a:r>
            <a:r>
              <a:rPr lang="en-US" altLang="ko-KR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400" b="1" dirty="0" smtClean="0">
                <a:solidFill>
                  <a:srgbClr val="0000FF"/>
                </a:solidFill>
                <a:latin typeface="+mn-ea"/>
                <a:cs typeface="함초롬바탕" panose="02030604000101010101" pitchFamily="18" charset="-127"/>
              </a:rPr>
              <a:t>시험 등의 지도 및 평가 시행</a:t>
            </a:r>
            <a:endParaRPr lang="en-US" altLang="ko-KR" sz="1400" b="1" dirty="0" smtClean="0">
              <a:solidFill>
                <a:srgbClr val="0000FF"/>
              </a:solidFill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612589"/>
            <a:ext cx="7848872" cy="425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49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일반사유</a:t>
            </a:r>
            <a:endParaRPr lang="ko-KR" alt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251520" y="5065439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/>
              <a:t>_ </a:t>
            </a:r>
            <a:r>
              <a:rPr lang="ko-KR" altLang="en-US" sz="1400" dirty="0" smtClean="0"/>
              <a:t>학생선수</a:t>
            </a:r>
            <a:endParaRPr lang="ko-KR" altLang="en-US" sz="1400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/>
          </p:nvPr>
        </p:nvGraphicFramePr>
        <p:xfrm>
          <a:off x="323528" y="908720"/>
          <a:ext cx="8424936" cy="36465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13157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 smtClean="0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08779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22870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380806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또는 의사소견 상 등교가 불가능한 질병 및사고 치료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smtClean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915696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 smtClean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            2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13157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 smtClean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 smtClean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  <p:graphicFrame>
        <p:nvGraphicFramePr>
          <p:cNvPr id="12" name="표 11"/>
          <p:cNvGraphicFramePr>
            <a:graphicFrameLocks noGrp="1"/>
          </p:cNvGraphicFramePr>
          <p:nvPr>
            <p:extLst/>
          </p:nvPr>
        </p:nvGraphicFramePr>
        <p:xfrm>
          <a:off x="323528" y="5373217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대상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회원단체종목에</a:t>
                      </a:r>
                      <a:r>
                        <a:rPr lang="ko-KR" altLang="en-US" sz="1100" kern="0" spc="-50" baseline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-50" dirty="0" smtClean="0">
                          <a:effectLst/>
                        </a:rPr>
                        <a:t>선수로 </a:t>
                      </a:r>
                      <a:r>
                        <a:rPr lang="ko-KR" altLang="en-US" sz="1100" kern="0" spc="-50" dirty="0">
                          <a:effectLst/>
                        </a:rPr>
                        <a:t>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51520" y="4679558"/>
            <a:ext cx="859081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단순질병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 및 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100" b="1" dirty="0" err="1" smtClean="0">
                <a:solidFill>
                  <a:srgbClr val="FF0000"/>
                </a:solidFill>
              </a:rPr>
              <a:t>몸살감기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단순 복통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두통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장염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위염</a:t>
            </a:r>
            <a:r>
              <a:rPr lang="en-US" altLang="ko-KR" sz="1100" b="1" dirty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안과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/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치과치료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정기검진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비염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두드러기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, 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가벼운 타박상 등</a:t>
            </a:r>
            <a:r>
              <a:rPr lang="en-US" altLang="ko-KR" sz="1100" b="1" dirty="0" smtClean="0">
                <a:solidFill>
                  <a:srgbClr val="FF0000"/>
                </a:solidFill>
              </a:rPr>
              <a:t>)</a:t>
            </a:r>
            <a:r>
              <a:rPr lang="ko-KR" altLang="en-US" sz="1100" b="1" dirty="0" smtClean="0">
                <a:solidFill>
                  <a:srgbClr val="FF0000"/>
                </a:solidFill>
              </a:rPr>
              <a:t>는 사유 불가함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4916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</a:rPr>
              <a:t>유고결석자 출석인정 사유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1520" y="683404"/>
            <a:ext cx="317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mtClean="0"/>
              <a:t>_ </a:t>
            </a:r>
            <a:r>
              <a:rPr lang="ko-KR" altLang="en-US" smtClean="0"/>
              <a:t>코로나</a:t>
            </a:r>
            <a:r>
              <a:rPr lang="en-US" altLang="ko-KR" smtClean="0"/>
              <a:t>19 </a:t>
            </a:r>
            <a:r>
              <a:rPr lang="ko-KR" altLang="en-US" smtClean="0"/>
              <a:t>감염병 관련 사유</a:t>
            </a:r>
            <a:endParaRPr lang="ko-KR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51520" y="2407069"/>
            <a:ext cx="39517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b="1" smtClean="0">
                <a:solidFill>
                  <a:srgbClr val="FF0000"/>
                </a:solidFill>
              </a:rPr>
              <a:t>※ </a:t>
            </a:r>
            <a:r>
              <a:rPr lang="ko-KR" altLang="en-US" sz="1100" b="1" smtClean="0">
                <a:solidFill>
                  <a:srgbClr val="FF0000"/>
                </a:solidFill>
              </a:rPr>
              <a:t>코로나</a:t>
            </a:r>
            <a:r>
              <a:rPr lang="en-US" altLang="ko-KR" sz="1100" b="1" smtClean="0">
                <a:solidFill>
                  <a:srgbClr val="FF0000"/>
                </a:solidFill>
              </a:rPr>
              <a:t>19 </a:t>
            </a:r>
            <a:r>
              <a:rPr lang="ko-KR" altLang="en-US" sz="1100" b="1" smtClean="0">
                <a:solidFill>
                  <a:srgbClr val="FF0000"/>
                </a:solidFill>
              </a:rPr>
              <a:t>확진자의 경우 </a:t>
            </a:r>
            <a:r>
              <a:rPr lang="en-US" altLang="ko-KR" sz="1100" b="1" smtClean="0">
                <a:solidFill>
                  <a:srgbClr val="FF0000"/>
                </a:solidFill>
              </a:rPr>
              <a:t>2</a:t>
            </a:r>
            <a:r>
              <a:rPr lang="ko-KR" altLang="en-US" sz="1100" b="1" smtClean="0">
                <a:solidFill>
                  <a:srgbClr val="FF0000"/>
                </a:solidFill>
              </a:rPr>
              <a:t>주 이상 결석 시 질병휴학 권장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32154"/>
              </p:ext>
            </p:extLst>
          </p:nvPr>
        </p:nvGraphicFramePr>
        <p:xfrm>
          <a:off x="251520" y="1164814"/>
          <a:ext cx="8424936" cy="115212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4787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확진자 및 자가격리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 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확진 확인서 및 자가격리 통지서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452124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검사자 및 의심증상자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 검사확인서 및 진료확인서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발열자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QR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코드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건물출입시 발열체크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81333" y="2758807"/>
            <a:ext cx="8658164" cy="2636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/>
              <a:t> </a:t>
            </a:r>
            <a:r>
              <a:rPr lang="ko-KR" altLang="en-US" sz="1400" b="1"/>
              <a:t>발열로 인한 강의실 출입 제한자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1. </a:t>
            </a:r>
            <a:r>
              <a:rPr lang="ko-KR" altLang="en-US" sz="1400" b="1"/>
              <a:t>건물출입 시 발열체크 후 발열자</a:t>
            </a:r>
            <a:r>
              <a:rPr lang="en-US" altLang="ko-KR" sz="1400" b="1"/>
              <a:t>(37.5</a:t>
            </a:r>
            <a:r>
              <a:rPr lang="ko-KR" altLang="en-US" sz="1400"/>
              <a:t>℃</a:t>
            </a:r>
            <a:r>
              <a:rPr lang="ko-KR" altLang="en-US" sz="1400" b="1"/>
              <a:t> 이상</a:t>
            </a:r>
            <a:r>
              <a:rPr lang="en-US" altLang="ko-KR" sz="1400" b="1"/>
              <a:t>)</a:t>
            </a:r>
            <a:r>
              <a:rPr lang="ko-KR" altLang="en-US" sz="1400" b="1"/>
              <a:t>는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‘ </a:t>
            </a:r>
            <a:r>
              <a:rPr lang="ko-KR" altLang="en-US" sz="1400" b="1">
                <a:solidFill>
                  <a:srgbClr val="0000FF"/>
                </a:solidFill>
              </a:rPr>
              <a:t>인증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2. </a:t>
            </a:r>
            <a:r>
              <a:rPr lang="ko-KR" altLang="en-US" sz="1400" b="1"/>
              <a:t>발열자는 강의실 출입이 제한되며</a:t>
            </a:r>
            <a:r>
              <a:rPr lang="en-US" altLang="ko-KR" sz="1400" b="1"/>
              <a:t> </a:t>
            </a:r>
            <a:r>
              <a:rPr lang="en-US" altLang="ko-KR" sz="1400" b="1">
                <a:solidFill>
                  <a:srgbClr val="0000FF"/>
                </a:solidFill>
              </a:rPr>
              <a:t>‘</a:t>
            </a:r>
            <a:r>
              <a:rPr lang="ko-KR" altLang="en-US" sz="1400" b="1">
                <a:solidFill>
                  <a:srgbClr val="0000FF"/>
                </a:solidFill>
              </a:rPr>
              <a:t>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</a:t>
            </a:r>
            <a:r>
              <a:rPr lang="en-US" altLang="ko-KR" sz="1400" b="1">
                <a:solidFill>
                  <a:srgbClr val="0000FF"/>
                </a:solidFill>
              </a:rPr>
              <a:t>＇</a:t>
            </a:r>
            <a:r>
              <a:rPr lang="ko-KR" altLang="en-US" sz="1400" b="1">
                <a:solidFill>
                  <a:srgbClr val="0000FF"/>
                </a:solidFill>
              </a:rPr>
              <a:t>인증 후 유고결석 신청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(</a:t>
            </a:r>
            <a:r>
              <a:rPr lang="ko-KR" altLang="en-US" sz="1400" b="1">
                <a:solidFill>
                  <a:srgbClr val="0000FF"/>
                </a:solidFill>
              </a:rPr>
              <a:t>반드시 발열자</a:t>
            </a:r>
            <a:r>
              <a:rPr lang="en-US" altLang="ko-KR" sz="1400" b="1">
                <a:solidFill>
                  <a:srgbClr val="0000FF"/>
                </a:solidFill>
              </a:rPr>
              <a:t>QR</a:t>
            </a:r>
            <a:r>
              <a:rPr lang="ko-KR" altLang="en-US" sz="1400" b="1">
                <a:solidFill>
                  <a:srgbClr val="0000FF"/>
                </a:solidFill>
              </a:rPr>
              <a:t>코드를 인증 후 유고결석을 신청해야 함</a:t>
            </a:r>
            <a:r>
              <a:rPr lang="en-US" altLang="ko-KR" sz="1400" b="1">
                <a:solidFill>
                  <a:srgbClr val="0000FF"/>
                </a:solidFill>
              </a:rPr>
              <a:t>)</a:t>
            </a: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3. </a:t>
            </a:r>
            <a:r>
              <a:rPr lang="ko-KR" altLang="en-US" sz="1400" b="1"/>
              <a:t>발열자에게는 </a:t>
            </a:r>
            <a:r>
              <a:rPr lang="en-US" altLang="ko-KR" sz="1400" b="1"/>
              <a:t>‘</a:t>
            </a:r>
            <a:r>
              <a:rPr lang="ko-KR" altLang="en-US" sz="1400" b="1"/>
              <a:t>발열자 유고결석 신청절차 및 유의사항 안내문</a:t>
            </a:r>
            <a:r>
              <a:rPr lang="en-US" altLang="ko-KR" sz="1400" b="1"/>
              <a:t>‘ </a:t>
            </a:r>
            <a:r>
              <a:rPr lang="ko-KR" altLang="en-US" sz="1400" b="1"/>
              <a:t>배분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solidFill>
                  <a:srgbClr val="0000FF"/>
                </a:solidFill>
              </a:rPr>
              <a:t>    - </a:t>
            </a:r>
            <a:r>
              <a:rPr lang="ko-KR" altLang="en-US" sz="1400" b="1">
                <a:solidFill>
                  <a:srgbClr val="0000FF"/>
                </a:solidFill>
              </a:rPr>
              <a:t>유고결석 신청시 증빙서류로 첨부</a:t>
            </a:r>
            <a:endParaRPr lang="en-US" altLang="ko-KR" sz="1400" b="1">
              <a:solidFill>
                <a:srgbClr val="0000FF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4. </a:t>
            </a:r>
            <a:r>
              <a:rPr lang="ko-KR" altLang="en-US" sz="1400" b="1"/>
              <a:t>교학행정팀 </a:t>
            </a:r>
            <a:r>
              <a:rPr lang="ko-KR" altLang="en-US" sz="1400" b="1">
                <a:solidFill>
                  <a:srgbClr val="0000FF"/>
                </a:solidFill>
              </a:rPr>
              <a:t>발열자 유고결석 신청내역과 발열자 명단 확인 후 접수</a:t>
            </a:r>
            <a:r>
              <a:rPr lang="ko-KR" altLang="en-US" sz="1400" b="1"/>
              <a:t>→ 교강사 승인</a:t>
            </a:r>
            <a:endParaRPr lang="en-US" altLang="ko-KR" sz="1400" b="1"/>
          </a:p>
          <a:p>
            <a:pPr fontAlgn="base">
              <a:lnSpc>
                <a:spcPct val="150000"/>
              </a:lnSpc>
            </a:pPr>
            <a:r>
              <a:rPr lang="en-US" altLang="ko-KR" sz="1400" b="1"/>
              <a:t>    (</a:t>
            </a:r>
            <a:r>
              <a:rPr lang="ko-KR" altLang="en-US" sz="1400" b="1"/>
              <a:t>종합정보시스템내 발열자 명단 확인 프로그램은 추후 안내</a:t>
            </a:r>
            <a:r>
              <a:rPr lang="en-US" altLang="ko-KR" sz="1400" b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5494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</a:rPr>
              <a:t>2. </a:t>
            </a:r>
            <a:r>
              <a:rPr lang="ko-KR" altLang="en-US" sz="2000" b="1" dirty="0" smtClean="0">
                <a:solidFill>
                  <a:srgbClr val="FF0000"/>
                </a:solidFill>
              </a:rPr>
              <a:t>신청 시 유의사항</a:t>
            </a:r>
            <a:endParaRPr lang="ko-KR" altLang="en-US" sz="2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40172"/>
            <a:ext cx="8658164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출석인정은 </a:t>
            </a:r>
            <a:r>
              <a:rPr lang="ko-KR" altLang="en-US" sz="1400" b="1" dirty="0" err="1" smtClean="0"/>
              <a:t>사유발생</a:t>
            </a:r>
            <a:r>
              <a:rPr lang="ko-KR" altLang="en-US" sz="1400" b="1" dirty="0" smtClean="0"/>
              <a:t> </a:t>
            </a:r>
            <a:r>
              <a:rPr lang="ko-KR" altLang="en-US" sz="1400" b="1" dirty="0"/>
              <a:t>전이나 </a:t>
            </a:r>
            <a:r>
              <a:rPr lang="ko-KR" altLang="en-US" sz="1400" b="1" dirty="0" smtClean="0"/>
              <a:t>사유종료일로부터</a:t>
            </a:r>
            <a:r>
              <a:rPr lang="en-US" altLang="ko-KR" sz="1400" b="1" dirty="0"/>
              <a:t> </a:t>
            </a:r>
            <a:r>
              <a:rPr lang="en-US" altLang="ko-KR" sz="1400" b="1" dirty="0" smtClean="0"/>
              <a:t>7</a:t>
            </a:r>
            <a:r>
              <a:rPr lang="ko-KR" altLang="en-US" sz="1400" b="1" dirty="0"/>
              <a:t>일 이내 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최종학기</a:t>
            </a:r>
            <a:r>
              <a:rPr lang="ko-KR" altLang="en-US" sz="1400" b="1" dirty="0"/>
              <a:t> </a:t>
            </a:r>
            <a:r>
              <a:rPr lang="en-US" altLang="ko-KR" sz="1400" b="1" dirty="0" smtClean="0"/>
              <a:t> </a:t>
            </a:r>
            <a:r>
              <a:rPr lang="ko-KR" altLang="en-US" sz="1400" b="1" dirty="0" smtClean="0"/>
              <a:t>취</a:t>
            </a:r>
            <a:r>
              <a:rPr lang="en-US" altLang="ko-KR" sz="1400" b="1" dirty="0"/>
              <a:t>·</a:t>
            </a:r>
            <a:r>
              <a:rPr lang="ko-KR" altLang="en-US" sz="1400" b="1"/>
              <a:t>창업은 </a:t>
            </a:r>
            <a:r>
              <a:rPr lang="ko-KR" altLang="en-US" sz="1400" b="1" smtClean="0"/>
              <a:t>사유발생일로부터 </a:t>
            </a:r>
            <a:r>
              <a:rPr lang="en-US" altLang="ko-KR" sz="1400" b="1" dirty="0"/>
              <a:t>14</a:t>
            </a:r>
            <a:r>
              <a:rPr lang="ko-KR" altLang="en-US" sz="1400" b="1" dirty="0"/>
              <a:t>일 이내</a:t>
            </a:r>
            <a:r>
              <a:rPr lang="en-US" altLang="ko-KR" sz="1400" b="1" dirty="0"/>
              <a:t>)</a:t>
            </a:r>
            <a:r>
              <a:rPr lang="ko-KR" altLang="en-US" sz="1400" b="1" dirty="0"/>
              <a:t>에 신청 및 접수하여야 </a:t>
            </a:r>
            <a:r>
              <a:rPr lang="ko-KR" altLang="en-US" sz="1400" b="1" dirty="0" smtClean="0"/>
              <a:t>하며 해당 </a:t>
            </a:r>
            <a:r>
              <a:rPr lang="ko-KR" altLang="en-US" sz="1400" b="1" dirty="0"/>
              <a:t>기간 이후에는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사유의 </a:t>
            </a:r>
            <a:r>
              <a:rPr lang="ko-KR" altLang="en-US" sz="1400" b="1" smtClean="0"/>
              <a:t>효력 상실함 </a:t>
            </a:r>
            <a:r>
              <a:rPr lang="en-US" altLang="ko-KR" sz="1400" b="1" dirty="0" smtClean="0"/>
              <a:t>[</a:t>
            </a:r>
            <a:r>
              <a:rPr lang="ko-KR" altLang="en-US" sz="1400" b="1" dirty="0"/>
              <a:t>공휴일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토요일 </a:t>
            </a:r>
            <a:r>
              <a:rPr lang="ko-KR" altLang="en-US" sz="1400" b="1"/>
              <a:t>포함</a:t>
            </a:r>
            <a:r>
              <a:rPr lang="en-US" altLang="ko-KR" sz="1400" b="1" smtClean="0"/>
              <a:t>)</a:t>
            </a:r>
            <a:r>
              <a:rPr lang="ko-KR" altLang="en-US" sz="1400" b="1" smtClean="0"/>
              <a:t> 제외</a:t>
            </a:r>
            <a:r>
              <a:rPr lang="en-US" altLang="ko-KR" sz="1400" b="1" smtClean="0"/>
              <a:t>]</a:t>
            </a:r>
          </a:p>
          <a:p>
            <a:pPr fontAlgn="base">
              <a:lnSpc>
                <a:spcPct val="150000"/>
              </a:lnSpc>
            </a:pP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유고결석 신청내역 접수 시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(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smtClean="0">
                <a:latin typeface="맑은 고딕" panose="020B0503020000020004" pitchFamily="50" charset="-127"/>
              </a:rPr>
              <a:t>) </a:t>
            </a:r>
            <a:r>
              <a:rPr lang="ko-KR" altLang="en-US" sz="1400" b="1" smtClean="0">
                <a:latin typeface="맑은 고딕" panose="020B0503020000020004" pitchFamily="50" charset="-127"/>
              </a:rPr>
              <a:t>해당수업 </a:t>
            </a:r>
            <a:r>
              <a:rPr lang="ko-KR" altLang="en-US" sz="1400" b="1"/>
              <a:t>교</a:t>
            </a:r>
            <a:r>
              <a:rPr lang="en-US" altLang="ko-KR" sz="1400" b="1"/>
              <a:t>·</a:t>
            </a:r>
            <a:r>
              <a:rPr lang="ko-KR" altLang="en-US" sz="1400" b="1" smtClean="0"/>
              <a:t>강사에게 유고결석 승인요청 관련 내용 문자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r>
              <a:rPr lang="ko-KR" altLang="en-US" sz="1400" b="1" smtClean="0"/>
              <a:t>자동발송 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증빙서류 위</a:t>
            </a:r>
            <a:r>
              <a:rPr lang="en-US" altLang="ko-KR" sz="1400" b="1" dirty="0" smtClean="0"/>
              <a:t>·</a:t>
            </a:r>
            <a:r>
              <a:rPr lang="ko-KR" altLang="en-US" sz="1400" b="1" dirty="0" err="1" smtClean="0"/>
              <a:t>변조행위에</a:t>
            </a:r>
            <a:r>
              <a:rPr lang="ko-KR" altLang="en-US" sz="1400" b="1" dirty="0" smtClean="0"/>
              <a:t> 의한 신청은 학칙 제</a:t>
            </a:r>
            <a:r>
              <a:rPr lang="en-US" altLang="ko-KR" sz="1400" b="1" dirty="0" smtClean="0"/>
              <a:t>59</a:t>
            </a:r>
            <a:r>
              <a:rPr lang="ko-KR" altLang="en-US" sz="1400" b="1" dirty="0" smtClean="0"/>
              <a:t>조의</a:t>
            </a:r>
            <a:r>
              <a:rPr lang="en-US" altLang="ko-KR" sz="1400" b="1" dirty="0" smtClean="0"/>
              <a:t>2</a:t>
            </a:r>
            <a:r>
              <a:rPr lang="ko-KR" altLang="en-US" sz="1400" b="1" dirty="0" smtClean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 smtClean="0"/>
              <a:t>제</a:t>
            </a:r>
            <a:r>
              <a:rPr lang="en-US" altLang="ko-KR" sz="1400" b="1" dirty="0" smtClean="0"/>
              <a:t>4</a:t>
            </a:r>
            <a:r>
              <a:rPr lang="ko-KR" altLang="en-US" sz="1400" b="1" smtClean="0"/>
              <a:t>조에 의거 </a:t>
            </a:r>
            <a:r>
              <a:rPr lang="ko-KR" altLang="en-US" sz="1400" b="1" dirty="0" smtClean="0"/>
              <a:t>엄중 처벌함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   </a:t>
            </a:r>
            <a:r>
              <a:rPr lang="ko-KR" altLang="ko-KR" sz="1400" b="1" dirty="0" smtClean="0">
                <a:solidFill>
                  <a:srgbClr val="FF0000"/>
                </a:solidFill>
              </a:rPr>
              <a:t>▶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2017~2018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학년도에 위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변조행위를 적발하여 징계 처분한 사례 발생함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/>
            <a:endParaRPr lang="en-US" altLang="ko-KR" sz="1400" b="1" dirty="0" smtClean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smtClean="0"/>
              <a:t>코로나</a:t>
            </a:r>
            <a:r>
              <a:rPr lang="en-US" altLang="ko-KR" sz="1400" b="1" smtClean="0"/>
              <a:t>19</a:t>
            </a:r>
            <a:r>
              <a:rPr lang="ko-KR" altLang="en-US" sz="1400" b="1" smtClean="0"/>
              <a:t> 재확산에 따라 온라인으로 수업이 진행됨에 따라 온라인 강좌도 유고결석 사유로 인정</a:t>
            </a:r>
            <a:endParaRPr lang="en-US" altLang="ko-KR" sz="1400" b="1" smtClean="0"/>
          </a:p>
          <a:p>
            <a:pPr fontAlgn="base">
              <a:lnSpc>
                <a:spcPct val="150000"/>
              </a:lnSpc>
            </a:pPr>
            <a:endParaRPr lang="en-US" altLang="ko-KR" sz="1400" b="1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ko-KR" altLang="en-US" sz="1400" b="1">
                <a:latin typeface="맑은 고딕" panose="020B0503020000020004" pitchFamily="50" charset="-127"/>
              </a:rPr>
              <a:t>온라인수업 기간 시 출석인정요청서는 대면제출이 어려우므로 비대면 제출 권장</a:t>
            </a:r>
            <a:endParaRPr lang="en-US" altLang="ko-KR" sz="1400" b="1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smtClean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>
                <a:solidFill>
                  <a:prstClr val="black"/>
                </a:solidFill>
              </a:rPr>
              <a:t> </a:t>
            </a:r>
            <a:r>
              <a:rPr lang="ko-KR" altLang="en-US" sz="1400" b="1" dirty="0" smtClean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 smtClean="0"/>
              <a:t>교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강사가 제시하는 과제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시험 등의 지도</a:t>
            </a:r>
            <a:r>
              <a:rPr lang="en-US" altLang="ko-KR" sz="1400" b="1" dirty="0" smtClean="0"/>
              <a:t>·</a:t>
            </a:r>
            <a:r>
              <a:rPr lang="ko-KR" altLang="en-US" sz="1400" b="1" dirty="0" smtClean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유고결석자</a:t>
            </a:r>
            <a:r>
              <a:rPr lang="ko-KR" altLang="en-US" sz="1400" b="1" dirty="0"/>
              <a:t>    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출결에 국한된 사항임</a:t>
            </a:r>
            <a:r>
              <a:rPr lang="en-US" altLang="ko-KR" sz="1400" b="1" dirty="0" smtClean="0"/>
              <a:t>)</a:t>
            </a:r>
          </a:p>
          <a:p>
            <a:pPr fontAlgn="base"/>
            <a:endParaRPr lang="ko-KR" altLang="en-US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>
                <a:latin typeface="맑은 고딕" panose="020B0503020000020004" pitchFamily="50" charset="-127"/>
              </a:rPr>
              <a:t>▶</a:t>
            </a:r>
            <a:r>
              <a:rPr lang="en-US" altLang="ko-KR" sz="1400" b="1" smtClean="0"/>
              <a:t> </a:t>
            </a:r>
            <a:r>
              <a:rPr lang="ko-KR" altLang="en-US" sz="1400" b="1" dirty="0" smtClean="0"/>
              <a:t>신청 및 승인은 성적공시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입력</a:t>
            </a:r>
            <a:r>
              <a:rPr lang="en-US" altLang="ko-KR" sz="1400" b="1" dirty="0" smtClean="0"/>
              <a:t>)</a:t>
            </a:r>
            <a:r>
              <a:rPr lang="ko-KR" altLang="en-US" sz="1400" b="1" dirty="0" smtClean="0"/>
              <a:t>기간 종료일</a:t>
            </a:r>
            <a:r>
              <a:rPr lang="en-US" altLang="ko-KR" sz="1400" b="1" smtClean="0"/>
              <a:t>[2020.12.29.(</a:t>
            </a:r>
            <a:r>
              <a:rPr lang="ko-KR" altLang="en-US" sz="1400" b="1" smtClean="0"/>
              <a:t>화</a:t>
            </a:r>
            <a:r>
              <a:rPr lang="en-US" altLang="ko-KR" sz="1400" b="1" smtClean="0"/>
              <a:t>)]</a:t>
            </a:r>
            <a:r>
              <a:rPr lang="ko-KR" altLang="en-US" sz="1400" b="1" dirty="0" smtClean="0"/>
              <a:t>까지 가능함</a:t>
            </a:r>
            <a:endParaRPr lang="en-US" altLang="ko-KR" sz="1400" b="1" dirty="0" smtClean="0"/>
          </a:p>
          <a:p>
            <a:pPr fontAlgn="base">
              <a:lnSpc>
                <a:spcPct val="150000"/>
              </a:lnSpc>
            </a:pPr>
            <a:r>
              <a:rPr lang="en-US" altLang="ko-KR" sz="1400" b="1" smtClean="0">
                <a:solidFill>
                  <a:srgbClr val="FF0000"/>
                </a:solidFill>
              </a:rPr>
              <a:t>  </a:t>
            </a:r>
            <a:r>
              <a:rPr lang="ko-KR" altLang="ko-KR" sz="1400" b="1" smtClean="0">
                <a:solidFill>
                  <a:srgbClr val="FF0000"/>
                </a:solidFill>
              </a:rPr>
              <a:t>▶</a:t>
            </a:r>
            <a:r>
              <a:rPr lang="en-US" altLang="ko-KR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·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강사와 대면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230447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" name="표 61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교</a:t>
                      </a:r>
                      <a:r>
                        <a:rPr lang="ko-KR" altLang="en-US" sz="1200" dirty="0" smtClean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8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9" name="TextBox 85"/>
          <p:cNvSpPr txBox="1">
            <a:spLocks noChangeArrowheads="1"/>
          </p:cNvSpPr>
          <p:nvPr/>
        </p:nvSpPr>
        <p:spPr bwMode="auto">
          <a:xfrm>
            <a:off x="2771800" y="3140968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Yes</a:t>
            </a:r>
            <a:r>
              <a:rPr lang="en-US" altLang="ko-KR" sz="1000" b="1" dirty="0" smtClean="0"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latin typeface="+mj-ea"/>
                <a:ea typeface="+mj-ea"/>
              </a:rPr>
              <a:t>접수</a:t>
            </a:r>
            <a:r>
              <a:rPr lang="en-US" altLang="ko-KR" sz="1000" b="1" dirty="0" smtClean="0">
                <a:latin typeface="+mj-ea"/>
                <a:ea typeface="+mj-ea"/>
              </a:rPr>
              <a:t>)</a:t>
            </a:r>
            <a:endParaRPr kumimoji="0" lang="en-US" altLang="ko-KR" sz="1000" b="1" dirty="0" smtClean="0">
              <a:latin typeface="+mj-ea"/>
              <a:ea typeface="+mj-ea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672521" y="2100136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증빙서류 원본</a:t>
            </a:r>
            <a:endParaRPr kumimoji="0"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교학행정팀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제출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68" name="꺾인 연결선 67"/>
          <p:cNvCxnSpPr>
            <a:stCxn id="37" idx="1"/>
            <a:endCxn id="45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꺾인 연결선 74"/>
          <p:cNvCxnSpPr>
            <a:stCxn id="58" idx="2"/>
            <a:endCxn id="37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 smtClean="0">
                <a:latin typeface="+mj-ea"/>
                <a:ea typeface="+mj-ea"/>
              </a:rPr>
              <a:t>No(</a:t>
            </a:r>
            <a:r>
              <a:rPr kumimoji="0" lang="ko-KR" altLang="en-US" sz="1000" b="1" dirty="0" smtClean="0">
                <a:latin typeface="+mj-ea"/>
                <a:ea typeface="+mj-ea"/>
              </a:rPr>
              <a:t>반려</a:t>
            </a:r>
            <a:r>
              <a:rPr kumimoji="0" lang="en-US" altLang="ko-KR" sz="1000" b="1" dirty="0" smtClean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78" name="직사각형 77"/>
          <p:cNvSpPr/>
          <p:nvPr/>
        </p:nvSpPr>
        <p:spPr>
          <a:xfrm>
            <a:off x="4780281" y="4084715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검토 및 수업결손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/>
            </a:r>
            <a:b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</a:b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성적</a:t>
            </a:r>
            <a:r>
              <a:rPr kumimoji="0" lang="en-US" altLang="ko-KR" sz="10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9" name="직사각형 78"/>
          <p:cNvSpPr/>
          <p:nvPr/>
        </p:nvSpPr>
        <p:spPr>
          <a:xfrm>
            <a:off x="4779315" y="5399020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보관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4" name="직선 화살표 연결선 83"/>
          <p:cNvCxnSpPr>
            <a:stCxn id="78" idx="2"/>
            <a:endCxn id="105" idx="0"/>
          </p:cNvCxnSpPr>
          <p:nvPr/>
        </p:nvCxnSpPr>
        <p:spPr>
          <a:xfrm>
            <a:off x="5538046" y="4445078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 smtClean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 smtClean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86" name="AutoShape 23"/>
          <p:cNvCxnSpPr>
            <a:cxnSpLocks noChangeShapeType="1"/>
            <a:stCxn id="85" idx="1"/>
            <a:endCxn id="45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8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89" name="AutoShape 23"/>
          <p:cNvCxnSpPr>
            <a:cxnSpLocks noChangeShapeType="1"/>
            <a:stCxn id="105" idx="2"/>
            <a:endCxn id="79" idx="0"/>
          </p:cNvCxnSpPr>
          <p:nvPr/>
        </p:nvCxnSpPr>
        <p:spPr bwMode="auto">
          <a:xfrm flipH="1">
            <a:off x="5537080" y="5127344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99" name="직선 화살표 연결선 98"/>
          <p:cNvCxnSpPr>
            <a:stCxn id="37" idx="2"/>
            <a:endCxn id="44" idx="0"/>
          </p:cNvCxnSpPr>
          <p:nvPr/>
        </p:nvCxnSpPr>
        <p:spPr>
          <a:xfrm flipH="1">
            <a:off x="3546470" y="3132575"/>
            <a:ext cx="4221" cy="29642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AutoShape 23"/>
          <p:cNvCxnSpPr>
            <a:cxnSpLocks noChangeShapeType="1"/>
            <a:stCxn id="45" idx="2"/>
            <a:endCxn id="46" idx="0"/>
          </p:cNvCxnSpPr>
          <p:nvPr/>
        </p:nvCxnSpPr>
        <p:spPr bwMode="auto">
          <a:xfrm>
            <a:off x="1486324" y="1981782"/>
            <a:ext cx="0" cy="118354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2" name="직사각형 81"/>
          <p:cNvSpPr/>
          <p:nvPr/>
        </p:nvSpPr>
        <p:spPr>
          <a:xfrm>
            <a:off x="674857" y="3429000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접수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2" name="직사각형 91"/>
          <p:cNvSpPr/>
          <p:nvPr/>
        </p:nvSpPr>
        <p:spPr>
          <a:xfrm>
            <a:off x="674857" y="4085459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출석인정요청서 제출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4" name="AutoShape 23"/>
          <p:cNvCxnSpPr>
            <a:cxnSpLocks noChangeShapeType="1"/>
            <a:stCxn id="82" idx="2"/>
            <a:endCxn id="92" idx="0"/>
          </p:cNvCxnSpPr>
          <p:nvPr/>
        </p:nvCxnSpPr>
        <p:spPr bwMode="auto">
          <a:xfrm>
            <a:off x="1488660" y="3789362"/>
            <a:ext cx="0" cy="29609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02" name="AutoShape 23"/>
          <p:cNvCxnSpPr>
            <a:cxnSpLocks noChangeShapeType="1"/>
            <a:stCxn id="92" idx="3"/>
            <a:endCxn id="78" idx="1"/>
          </p:cNvCxnSpPr>
          <p:nvPr/>
        </p:nvCxnSpPr>
        <p:spPr bwMode="auto">
          <a:xfrm flipV="1">
            <a:off x="2302463" y="4264897"/>
            <a:ext cx="2477818" cy="743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05" name="순서도: 판단 83"/>
          <p:cNvSpPr>
            <a:spLocks noChangeArrowheads="1"/>
          </p:cNvSpPr>
          <p:nvPr/>
        </p:nvSpPr>
        <p:spPr bwMode="auto">
          <a:xfrm>
            <a:off x="5020222" y="4743832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108" name="Rectangle 35"/>
          <p:cNvSpPr>
            <a:spLocks noChangeArrowheads="1"/>
          </p:cNvSpPr>
          <p:nvPr/>
        </p:nvSpPr>
        <p:spPr bwMode="auto">
          <a:xfrm>
            <a:off x="5189429" y="4812077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123" name="AutoShape 23"/>
          <p:cNvCxnSpPr>
            <a:cxnSpLocks noChangeShapeType="1"/>
            <a:stCxn id="79" idx="2"/>
            <a:endCxn id="88" idx="0"/>
          </p:cNvCxnSpPr>
          <p:nvPr/>
        </p:nvCxnSpPr>
        <p:spPr bwMode="auto">
          <a:xfrm>
            <a:off x="5537080" y="5759383"/>
            <a:ext cx="2843" cy="261905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43" name="AutoShape 23"/>
          <p:cNvCxnSpPr>
            <a:cxnSpLocks noChangeShapeType="1"/>
            <a:stCxn id="46" idx="3"/>
            <a:endCxn id="58" idx="1"/>
          </p:cNvCxnSpPr>
          <p:nvPr/>
        </p:nvCxnSpPr>
        <p:spPr bwMode="auto">
          <a:xfrm flipV="1">
            <a:off x="2300127" y="2277879"/>
            <a:ext cx="456590" cy="24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44" name="직사각형 43"/>
          <p:cNvSpPr/>
          <p:nvPr/>
        </p:nvSpPr>
        <p:spPr>
          <a:xfrm>
            <a:off x="2763091" y="3429000"/>
            <a:ext cx="1566758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출석인정요청서 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출력 및 배부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1" name="AutoShape 23"/>
          <p:cNvCxnSpPr>
            <a:cxnSpLocks noChangeShapeType="1"/>
            <a:stCxn id="44" idx="1"/>
            <a:endCxn id="82" idx="3"/>
          </p:cNvCxnSpPr>
          <p:nvPr/>
        </p:nvCxnSpPr>
        <p:spPr bwMode="auto">
          <a:xfrm flipH="1">
            <a:off x="2302463" y="3609181"/>
            <a:ext cx="460628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8" name="직사각형 57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 smtClean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 smtClean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</a:rPr>
              <a:t>검토</a:t>
            </a:r>
            <a:endParaRPr lang="ko-KR" altLang="en-US" sz="1000" b="1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674859" y="541877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80" name="꺾인 연결선 79"/>
          <p:cNvCxnSpPr>
            <a:stCxn id="105" idx="2"/>
            <a:endCxn id="76" idx="0"/>
          </p:cNvCxnSpPr>
          <p:nvPr/>
        </p:nvCxnSpPr>
        <p:spPr>
          <a:xfrm rot="5400000">
            <a:off x="3368388" y="3247618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- 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학기 확인 </a:t>
            </a:r>
            <a:endParaRPr lang="en-US" altLang="ko-KR" sz="1400" b="1" dirty="0" smtClean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(2)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51520" y="5229200"/>
            <a:ext cx="8280920" cy="15121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>
                <a:solidFill>
                  <a:schemeClr val="tx1"/>
                </a:solidFill>
              </a:rPr>
              <a:t>숙지사항</a:t>
            </a:r>
            <a:r>
              <a:rPr lang="ko-KR" altLang="en-US" sz="1400" b="1" dirty="0">
                <a:solidFill>
                  <a:schemeClr val="tx1"/>
                </a:solidFill>
              </a:rPr>
              <a:t> 확인 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증빙서류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정보동의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ko-KR" altLang="en-US" sz="1400" b="1" dirty="0">
                <a:solidFill>
                  <a:schemeClr val="tx1"/>
                </a:solidFill>
              </a:rPr>
              <a:t>후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신규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결석사유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1) 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결석시작일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결석종료일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증빙파일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(1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개파일로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압축</a:t>
            </a:r>
            <a:r>
              <a:rPr lang="en-US" altLang="ko-KR" sz="1400" b="1" dirty="0" smtClean="0">
                <a:solidFill>
                  <a:srgbClr val="0000FF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/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유고결석사유 입력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 smtClean="0">
                <a:solidFill>
                  <a:srgbClr val="FF0000"/>
                </a:solidFill>
              </a:rPr>
              <a:t>      </a:t>
            </a:r>
            <a:r>
              <a:rPr lang="ko-KR" altLang="ko-KR" sz="1200" b="1" dirty="0" smtClean="0">
                <a:solidFill>
                  <a:srgbClr val="FF0000"/>
                </a:solidFill>
              </a:rPr>
              <a:t>※</a:t>
            </a:r>
            <a:r>
              <a:rPr lang="en-US" altLang="ko-KR" sz="1200" b="1" dirty="0" smtClean="0">
                <a:solidFill>
                  <a:srgbClr val="FF0000"/>
                </a:solidFill>
              </a:rPr>
              <a:t> </a:t>
            </a:r>
            <a:r>
              <a:rPr lang="ko-KR" altLang="en-US" sz="1200" b="1" dirty="0">
                <a:solidFill>
                  <a:srgbClr val="FF0000"/>
                </a:solidFill>
              </a:rPr>
              <a:t>학생당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</a:t>
            </a:r>
            <a:r>
              <a:rPr lang="en-US" altLang="ko-KR" sz="1200" b="1" dirty="0">
                <a:solidFill>
                  <a:srgbClr val="FF0000"/>
                </a:solidFill>
              </a:rPr>
              <a:t>(2MB</a:t>
            </a:r>
            <a:r>
              <a:rPr lang="ko-KR" altLang="en-US" sz="1200" b="1" dirty="0">
                <a:solidFill>
                  <a:srgbClr val="FF0000"/>
                </a:solidFill>
              </a:rPr>
              <a:t>이내</a:t>
            </a:r>
            <a:r>
              <a:rPr lang="en-US" altLang="ko-KR" sz="1200" b="1" dirty="0">
                <a:solidFill>
                  <a:srgbClr val="FF0000"/>
                </a:solidFill>
              </a:rPr>
              <a:t>)</a:t>
            </a:r>
            <a:r>
              <a:rPr lang="ko-KR" altLang="en-US" sz="1200" b="1" dirty="0">
                <a:solidFill>
                  <a:srgbClr val="FF0000"/>
                </a:solidFill>
              </a:rPr>
              <a:t>만 첨부 가능하므로 증빙서류를 </a:t>
            </a:r>
            <a:r>
              <a:rPr lang="en-US" altLang="ko-KR" sz="1200" b="1" dirty="0">
                <a:solidFill>
                  <a:srgbClr val="FF0000"/>
                </a:solidFill>
              </a:rPr>
              <a:t>1</a:t>
            </a:r>
            <a:r>
              <a:rPr lang="ko-KR" altLang="en-US" sz="1200" b="1" dirty="0">
                <a:solidFill>
                  <a:srgbClr val="FF0000"/>
                </a:solidFill>
              </a:rPr>
              <a:t>개 파일로 압축 및 저장해야 함</a:t>
            </a:r>
            <a:endParaRPr lang="en-US" altLang="ko-KR" sz="12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430435024" descr="EMB0000405c075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85408"/>
            <a:ext cx="845453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err="1" smtClean="0">
                <a:solidFill>
                  <a:schemeClr val="tx1"/>
                </a:solidFill>
              </a:rPr>
              <a:t>출석인정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효력 기간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전 또는 사유종료일로부터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7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일이내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공휴일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토요일 포함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제외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                               (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최종학기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취창업은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사유발생일로부터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14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일 이내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에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교학행정팀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접수분까지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rgbClr val="FF0000"/>
                </a:solidFill>
              </a:rPr>
              <a:t>※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웹정보시스템에서 신청하더라도 효력 기간 내 교학행정팀에 접수까지 완료되지 않을 경우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 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최종 </a:t>
            </a:r>
            <a:r>
              <a:rPr lang="ko-KR" altLang="en-US" sz="1400" b="1" dirty="0" err="1" smtClean="0">
                <a:solidFill>
                  <a:srgbClr val="FF0000"/>
                </a:solidFill>
              </a:rPr>
              <a:t>출석인정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불가함을 유의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!!!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 </a:t>
            </a:r>
            <a:endParaRPr lang="en-US" altLang="ko-KR" sz="1400" b="1" dirty="0">
              <a:solidFill>
                <a:srgbClr val="FF0000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수강신청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과목목록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확인 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 smtClean="0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 smtClean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 smtClean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또는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 smtClean="0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체크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 </a:t>
            </a:r>
            <a:endParaRPr lang="en-US" altLang="ko-KR" sz="1400" b="1" dirty="0" smtClean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 smtClean="0">
                <a:solidFill>
                  <a:schemeClr val="tx1"/>
                </a:solidFill>
              </a:rPr>
              <a:t>[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저장</a:t>
            </a:r>
            <a:r>
              <a:rPr lang="en-US" altLang="ko-KR" sz="1400" b="1" dirty="0" smtClean="0">
                <a:solidFill>
                  <a:schemeClr val="tx1"/>
                </a:solidFill>
              </a:rPr>
              <a:t>]</a:t>
            </a:r>
            <a:r>
              <a:rPr lang="ko-KR" altLang="en-US" sz="1400" b="1" dirty="0" smtClean="0">
                <a:solidFill>
                  <a:schemeClr val="tx1"/>
                </a:solidFill>
              </a:rPr>
              <a:t>클릭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907</Words>
  <Application>Microsoft Office PowerPoint</Application>
  <PresentationFormat>화면 슬라이드 쇼(4:3)</PresentationFormat>
  <Paragraphs>156</Paragraphs>
  <Slides>10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5" baseType="lpstr">
      <vt:lpstr>Aharoni</vt:lpstr>
      <vt:lpstr>맑은 고딕</vt:lpstr>
      <vt:lpstr>함초롬바탕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73</cp:revision>
  <dcterms:created xsi:type="dcterms:W3CDTF">2017-08-16T02:27:34Z</dcterms:created>
  <dcterms:modified xsi:type="dcterms:W3CDTF">2020-09-02T06:00:56Z</dcterms:modified>
</cp:coreProperties>
</file>