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1" r:id="rId2"/>
    <p:sldId id="311" r:id="rId3"/>
    <p:sldId id="342" r:id="rId4"/>
    <p:sldId id="343" r:id="rId5"/>
    <p:sldId id="312" r:id="rId6"/>
    <p:sldId id="337" r:id="rId7"/>
    <p:sldId id="338" r:id="rId8"/>
    <p:sldId id="339" r:id="rId9"/>
    <p:sldId id="354" r:id="rId10"/>
    <p:sldId id="345" r:id="rId11"/>
    <p:sldId id="344" r:id="rId12"/>
    <p:sldId id="348" r:id="rId13"/>
    <p:sldId id="349" r:id="rId14"/>
    <p:sldId id="350" r:id="rId15"/>
    <p:sldId id="355" r:id="rId16"/>
    <p:sldId id="336" r:id="rId17"/>
  </p:sldIdLst>
  <p:sldSz cx="9144000" cy="6858000" type="screen4x3"/>
  <p:notesSz cx="6797675" cy="9926638"/>
  <p:embeddedFontLst>
    <p:embeddedFont>
      <p:font typeface="HY크리스탈M" charset="-127"/>
      <p:regular r:id="rId18"/>
    </p:embeddedFont>
    <p:embeddedFont>
      <p:font typeface="HY수평선M" charset="-127"/>
      <p:regular r:id="rId19"/>
    </p:embeddedFont>
    <p:embeddedFont>
      <p:font typeface="맑은 고딕" pitchFamily="50" charset="-127"/>
      <p:regular r:id="rId20"/>
      <p:bold r:id="rId21"/>
    </p:embeddedFont>
    <p:embeddedFont>
      <p:font typeface="HY헤드라인M" pitchFamily="18" charset="-127"/>
      <p:regular r:id="rId22"/>
    </p:embeddedFont>
    <p:embeddedFont>
      <p:font typeface="HY견고딕" pitchFamily="18" charset="-127"/>
      <p:regular r:id="rId23"/>
    </p:embeddedFont>
    <p:embeddedFont>
      <p:font typeface="Yoon 윤고딕 520_TT" charset="-127"/>
      <p:regular r:id="rId24"/>
    </p:embeddedFont>
    <p:embeddedFont>
      <p:font typeface="나눔고딕" pitchFamily="50" charset="-127"/>
      <p:regular r:id="rId25"/>
      <p:bold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휴먼둥근헤드라인" pitchFamily="18" charset="-127"/>
      <p:regular r:id="rId31"/>
    </p:embeddedFont>
    <p:embeddedFont>
      <p:font typeface="Arial Black" pitchFamily="34" charset="0"/>
      <p:bold r:id="rId32"/>
    </p:embeddedFont>
    <p:embeddedFont>
      <p:font typeface="Cooper Black" pitchFamily="18" charset="0"/>
      <p:regular r:id="rId33"/>
    </p:embeddedFont>
    <p:embeddedFont>
      <p:font typeface="휴먼엑스포" pitchFamily="18" charset="-127"/>
      <p:regular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9B7"/>
    <a:srgbClr val="AF9061"/>
    <a:srgbClr val="272123"/>
    <a:srgbClr val="FDA800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8113" autoAdjust="0"/>
  </p:normalViewPr>
  <p:slideViewPr>
    <p:cSldViewPr>
      <p:cViewPr>
        <p:scale>
          <a:sx n="122" d="100"/>
          <a:sy n="122" d="100"/>
        </p:scale>
        <p:origin x="-13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총 매출액 구성비율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09-4689-9B0A-C935D5B7E789}"/>
              </c:ext>
            </c:extLst>
          </c:dPt>
          <c:dLbls>
            <c:dLbl>
              <c:idx val="0"/>
              <c:layout>
                <c:manualLayout>
                  <c:x val="-0.17282213977661445"/>
                  <c:y val="-0.10832981941400451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ko-KR" altLang="en-US" sz="1600" b="1" dirty="0" smtClean="0">
                        <a:latin typeface="HY수평선M" pitchFamily="18" charset="-127"/>
                        <a:ea typeface="HY수평선M" pitchFamily="18" charset="-127"/>
                      </a:rPr>
                      <a:t>수입 물류</a:t>
                    </a:r>
                    <a:endParaRPr lang="en-US" altLang="ko-KR" sz="1600" b="1" dirty="0" smtClean="0">
                      <a:latin typeface="HY수평선M" pitchFamily="18" charset="-127"/>
                      <a:ea typeface="HY수평선M" pitchFamily="18" charset="-127"/>
                    </a:endParaRPr>
                  </a:p>
                  <a:p>
                    <a:pPr>
                      <a:defRPr sz="1600" b="1"/>
                    </a:pPr>
                    <a:r>
                      <a:rPr lang="en-US" altLang="ko-KR" sz="1600" b="1" dirty="0" smtClean="0">
                        <a:latin typeface="HY수평선M" pitchFamily="18" charset="-127"/>
                        <a:ea typeface="HY수평선M" pitchFamily="18" charset="-127"/>
                      </a:rPr>
                      <a:t>65%</a:t>
                    </a:r>
                    <a:endParaRPr lang="en-US" altLang="ko-KR" sz="1600" b="1" dirty="0">
                      <a:latin typeface="HY수평선M" pitchFamily="18" charset="-127"/>
                      <a:ea typeface="HY수평선M" pitchFamily="18" charset="-127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09-4689-9B0A-C935D5B7E789}"/>
                </c:ext>
              </c:extLst>
            </c:dLbl>
            <c:dLbl>
              <c:idx val="1"/>
              <c:layout>
                <c:manualLayout>
                  <c:x val="0.1633678122956787"/>
                  <c:y val="-0.1098141873125208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ko-KR" altLang="en-US" sz="1600" b="1" dirty="0" smtClean="0">
                        <a:latin typeface="HY수평선M" pitchFamily="18" charset="-127"/>
                        <a:ea typeface="HY수평선M" pitchFamily="18" charset="-127"/>
                      </a:rPr>
                      <a:t>수출 물류</a:t>
                    </a:r>
                    <a:endParaRPr lang="en-US" altLang="ko-KR" sz="1600" b="1" dirty="0" smtClean="0">
                      <a:latin typeface="HY수평선M" pitchFamily="18" charset="-127"/>
                      <a:ea typeface="HY수평선M" pitchFamily="18" charset="-127"/>
                    </a:endParaRPr>
                  </a:p>
                  <a:p>
                    <a:pPr>
                      <a:defRPr sz="1600"/>
                    </a:pPr>
                    <a:r>
                      <a:rPr lang="en-US" altLang="ko-KR" sz="1600" b="1" dirty="0" smtClean="0">
                        <a:latin typeface="HY수평선M" pitchFamily="18" charset="-127"/>
                        <a:ea typeface="HY수평선M" pitchFamily="18" charset="-127"/>
                      </a:rPr>
                      <a:t>30%</a:t>
                    </a:r>
                    <a:endParaRPr lang="ko-KR" altLang="en-US" sz="1600" b="1" dirty="0">
                      <a:latin typeface="HY수평선M" pitchFamily="18" charset="-127"/>
                      <a:ea typeface="HY수평선M" pitchFamily="18" charset="-127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09-4689-9B0A-C935D5B7E789}"/>
                </c:ext>
              </c:extLst>
            </c:dLbl>
            <c:dLbl>
              <c:idx val="2"/>
              <c:layout>
                <c:manualLayout>
                  <c:x val="0.10819013221246369"/>
                  <c:y val="0.13694440329675311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b="1" dirty="0">
                        <a:latin typeface="HY수평선M" pitchFamily="18" charset="-127"/>
                        <a:ea typeface="HY수평선M" pitchFamily="18" charset="-127"/>
                      </a:rPr>
                      <a:t>삼국간 </a:t>
                    </a:r>
                    <a:r>
                      <a:rPr lang="ko-KR" altLang="en-US" sz="1200" b="1" dirty="0" smtClean="0">
                        <a:latin typeface="HY수평선M" pitchFamily="18" charset="-127"/>
                        <a:ea typeface="HY수평선M" pitchFamily="18" charset="-127"/>
                      </a:rPr>
                      <a:t>물류</a:t>
                    </a:r>
                    <a:endParaRPr lang="en-US" altLang="ko-KR" sz="1200" b="1" dirty="0" smtClean="0">
                      <a:latin typeface="HY수평선M" pitchFamily="18" charset="-127"/>
                      <a:ea typeface="HY수평선M" pitchFamily="18" charset="-127"/>
                    </a:endParaRPr>
                  </a:p>
                  <a:p>
                    <a:r>
                      <a:rPr lang="en-US" altLang="ko-KR" sz="1200" b="1" dirty="0" smtClean="0">
                        <a:latin typeface="HY수평선M" pitchFamily="18" charset="-127"/>
                        <a:ea typeface="HY수평선M" pitchFamily="18" charset="-127"/>
                      </a:rPr>
                      <a:t>  5%</a:t>
                    </a:r>
                    <a:endParaRPr lang="ko-KR" altLang="en-US" sz="1200" b="1" dirty="0">
                      <a:latin typeface="HY수평선M" pitchFamily="18" charset="-127"/>
                      <a:ea typeface="HY수평선M" pitchFamily="18" charset="-127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09-4689-9B0A-C935D5B7E7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수입물류</c:v>
                </c:pt>
                <c:pt idx="1">
                  <c:v>수출물류</c:v>
                </c:pt>
                <c:pt idx="2">
                  <c:v>삼국간 물류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0.35000000000000031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09-4689-9B0A-C935D5B7E78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latin typeface="Cooper Black" pitchFamily="18" charset="0"/>
              </a:rPr>
              <a:t>ST shipping Co., LTD.</a:t>
            </a:r>
            <a:endParaRPr lang="ko-KR" altLang="en-US" sz="44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868561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kern="2000" spc="400" dirty="0" smtClean="0">
                <a:latin typeface="맑은 고딕" pitchFamily="50" charset="-127"/>
                <a:ea typeface="맑은 고딕" pitchFamily="50" charset="-127"/>
              </a:rPr>
              <a:t>㈜ 에스티해운</a:t>
            </a:r>
            <a:endParaRPr lang="ko-KR" altLang="en-US" sz="3200" b="1" kern="2000" spc="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5589240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S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tandard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T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ransportation Shipping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r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正道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를 걷는 당신의 동반자 입니다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0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861609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대표전화</a:t>
            </a:r>
            <a:r>
              <a:rPr lang="en-US" altLang="ko-KR" sz="2000" b="1" dirty="0" smtClean="0">
                <a:latin typeface="+mj-ea"/>
                <a:ea typeface="+mj-ea"/>
              </a:rPr>
              <a:t>: (02) 755-9384/6</a:t>
            </a:r>
          </a:p>
          <a:p>
            <a:r>
              <a:rPr lang="en-US" altLang="ko-KR" sz="2000" b="1" dirty="0" smtClean="0">
                <a:latin typeface="+mj-ea"/>
                <a:ea typeface="+mj-ea"/>
              </a:rPr>
              <a:t>FAX: (02) 755-9387</a:t>
            </a:r>
          </a:p>
          <a:p>
            <a:r>
              <a:rPr lang="en-US" altLang="ko-KR" sz="2000" b="1" dirty="0" smtClean="0">
                <a:latin typeface="+mj-ea"/>
                <a:ea typeface="+mj-ea"/>
              </a:rPr>
              <a:t>E-MAIL: info@stship.com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" y="-27384"/>
            <a:ext cx="9144001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" y="6697496"/>
            <a:ext cx="9144000" cy="160504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3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780928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2826601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7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주요 프로젝트 소개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9592" y="692696"/>
            <a:ext cx="4824536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7544" y="69269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다스마리냐스 생활 폐기물 소각 관리 시설</a:t>
            </a:r>
            <a:endParaRPr lang="en-US" altLang="ko-KR" sz="2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1970122" cy="3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139952" y="1412776"/>
            <a:ext cx="1200486" cy="5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33" y="1220939"/>
            <a:ext cx="8029755" cy="55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6516216" y="3863898"/>
            <a:ext cx="1080120" cy="285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55"/>
            <a:ext cx="443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72261"/>
            <a:ext cx="8658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780928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2826601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7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주요 프로젝트 소개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7544" y="2298358"/>
            <a:ext cx="197368" cy="48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1783" y="6042774"/>
            <a:ext cx="323129" cy="81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4" y="692696"/>
            <a:ext cx="8382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44069"/>
            <a:ext cx="2809729" cy="225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55"/>
            <a:ext cx="443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2132"/>
            <a:ext cx="8458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780928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2826601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7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주요 프로젝트 소개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7544" y="2298358"/>
            <a:ext cx="197368" cy="48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1783" y="6042774"/>
            <a:ext cx="323129" cy="81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834249" cy="232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8" y="3867869"/>
            <a:ext cx="844689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55"/>
            <a:ext cx="443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2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780928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2826601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7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주요 프로젝트 소개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7544" y="2298358"/>
            <a:ext cx="197368" cy="48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1783" y="6042774"/>
            <a:ext cx="323129" cy="81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572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0993"/>
            <a:ext cx="8448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55"/>
            <a:ext cx="443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8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780928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2826601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7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주요 프로젝트 소개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7544" y="2298358"/>
            <a:ext cx="197368" cy="48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1783" y="6042774"/>
            <a:ext cx="323129" cy="81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620688"/>
            <a:ext cx="84677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6" y="3717032"/>
            <a:ext cx="84486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55"/>
            <a:ext cx="443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6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캡처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1" y="-1143003"/>
            <a:ext cx="6858004" cy="9144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다운로드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980728"/>
            <a:ext cx="2782571" cy="185167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195736" y="2907312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100" dirty="0" smtClean="0">
                <a:latin typeface="HY크리스탈M" pitchFamily="18" charset="-127"/>
                <a:ea typeface="HY크리스탈M" pitchFamily="18" charset="-127"/>
              </a:rPr>
              <a:t>우리를 믿고 맡겨주십시오</a:t>
            </a:r>
            <a:r>
              <a:rPr lang="en-US" altLang="ko-KR" sz="2800" b="1" spc="100" dirty="0" smtClean="0">
                <a:latin typeface="HY크리스탈M" pitchFamily="18" charset="-127"/>
                <a:ea typeface="HY크리스탈M" pitchFamily="18" charset="-127"/>
              </a:rPr>
              <a:t>.</a:t>
            </a:r>
          </a:p>
          <a:p>
            <a:pPr algn="ctr"/>
            <a:r>
              <a:rPr lang="en-US" altLang="ko-KR" sz="2800" b="1" spc="100" dirty="0" smtClean="0">
                <a:latin typeface="HY크리스탈M" pitchFamily="18" charset="-127"/>
                <a:ea typeface="HY크리스탈M" pitchFamily="18" charset="-127"/>
              </a:rPr>
              <a:t>ST</a:t>
            </a:r>
            <a:r>
              <a:rPr lang="ko-KR" altLang="en-US" sz="2800" b="1" spc="100" dirty="0" smtClean="0">
                <a:latin typeface="HY크리스탈M" pitchFamily="18" charset="-127"/>
                <a:ea typeface="HY크리스탈M" pitchFamily="18" charset="-127"/>
              </a:rPr>
              <a:t>는 </a:t>
            </a:r>
            <a:r>
              <a:rPr lang="ko-KR" altLang="en-US" sz="3600" b="1" spc="100" dirty="0" smtClean="0">
                <a:latin typeface="HY크리스탈M" pitchFamily="18" charset="-127"/>
                <a:ea typeface="HY크리스탈M" pitchFamily="18" charset="-127"/>
              </a:rPr>
              <a:t>福</a:t>
            </a:r>
            <a:r>
              <a:rPr lang="ko-KR" altLang="en-US" sz="2800" b="1" spc="100" dirty="0" smtClean="0">
                <a:latin typeface="HY크리스탈M" pitchFamily="18" charset="-127"/>
                <a:ea typeface="HY크리스탈M" pitchFamily="18" charset="-127"/>
              </a:rPr>
              <a:t>덩어리 입니다</a:t>
            </a:r>
            <a:r>
              <a:rPr lang="en-US" altLang="ko-KR" sz="2800" b="1" spc="100" dirty="0" smtClean="0">
                <a:latin typeface="HY크리스탈M" pitchFamily="18" charset="-127"/>
                <a:ea typeface="HY크리스탈M" pitchFamily="18" charset="-127"/>
              </a:rPr>
              <a:t>.</a:t>
            </a:r>
          </a:p>
        </p:txBody>
      </p:sp>
      <p:pic>
        <p:nvPicPr>
          <p:cNvPr id="47" name="그림 46" descr="에스티해운 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799" y="4280799"/>
            <a:ext cx="2714612" cy="605709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24128" y="5581689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대표전화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(02) 755-9384/6</a:t>
            </a: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FAX: (02) 755-9387</a:t>
            </a: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E-MAIL: info@stship.com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214798" y="1556792"/>
            <a:ext cx="1337614" cy="1419040"/>
            <a:chOff x="4081696" y="1505904"/>
            <a:chExt cx="1337614" cy="141904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446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에스티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 해운은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36713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2"/>
            <a:ext cx="3024336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복합 물류운송회사</a:t>
            </a:r>
            <a:endParaRPr lang="en-US" altLang="ko-KR" sz="2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012" y="2534492"/>
            <a:ext cx="133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수출입해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운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76" y="1607313"/>
            <a:ext cx="1103009" cy="8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그룹 24"/>
          <p:cNvGrpSpPr/>
          <p:nvPr/>
        </p:nvGrpSpPr>
        <p:grpSpPr>
          <a:xfrm>
            <a:off x="3162378" y="1556792"/>
            <a:ext cx="1337614" cy="1419040"/>
            <a:chOff x="4081696" y="1505904"/>
            <a:chExt cx="1337614" cy="141904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그룹 31"/>
          <p:cNvGrpSpPr/>
          <p:nvPr/>
        </p:nvGrpSpPr>
        <p:grpSpPr>
          <a:xfrm>
            <a:off x="5178602" y="1556792"/>
            <a:ext cx="1337614" cy="1419040"/>
            <a:chOff x="4081696" y="1505904"/>
            <a:chExt cx="1337614" cy="1419040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3131840" y="3284984"/>
            <a:ext cx="1337614" cy="1419040"/>
            <a:chOff x="4081696" y="1505904"/>
            <a:chExt cx="1337614" cy="1419040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그룹 40"/>
          <p:cNvGrpSpPr/>
          <p:nvPr/>
        </p:nvGrpSpPr>
        <p:grpSpPr>
          <a:xfrm>
            <a:off x="5148064" y="3284984"/>
            <a:ext cx="1337614" cy="1419040"/>
            <a:chOff x="4081696" y="1505904"/>
            <a:chExt cx="1337614" cy="1419040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7" y="1616386"/>
            <a:ext cx="854663" cy="84428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2378" y="2523384"/>
            <a:ext cx="133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항공 운송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6594" y="2532676"/>
            <a:ext cx="148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삼국간 물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9" y="1583208"/>
            <a:ext cx="804943" cy="8774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059832" y="4260868"/>
            <a:ext cx="148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국내 통관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56" y="3353411"/>
            <a:ext cx="926912" cy="88953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076056" y="4260868"/>
            <a:ext cx="148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전시회 물품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48" y="3322317"/>
            <a:ext cx="1075452" cy="888803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971600" y="5013176"/>
            <a:ext cx="7890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그룹 48"/>
          <p:cNvGrpSpPr/>
          <p:nvPr/>
        </p:nvGrpSpPr>
        <p:grpSpPr>
          <a:xfrm>
            <a:off x="1204410" y="3284984"/>
            <a:ext cx="1337614" cy="1419040"/>
            <a:chOff x="4081696" y="1505904"/>
            <a:chExt cx="1337614" cy="1419040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115616" y="4273171"/>
            <a:ext cx="148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내륙 운송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78" y="3365171"/>
            <a:ext cx="1126640" cy="76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27584" y="5157192"/>
            <a:ext cx="8316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우리는 당신의 가족이고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동반자 입니다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정도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正道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와 신뢰를 추구하는 </a:t>
            </a:r>
            <a:r>
              <a:rPr lang="en-US" altLang="ko-KR" sz="2000" b="1" dirty="0" smtClean="0"/>
              <a:t>ST</a:t>
            </a:r>
            <a:r>
              <a:rPr lang="ko-KR" altLang="en-US" sz="2000" b="1" dirty="0" smtClean="0"/>
              <a:t>해운을 잊지 말고 꼭</a:t>
            </a:r>
            <a:r>
              <a:rPr lang="en-US" altLang="ko-KR" sz="2000" b="1" dirty="0" smtClean="0"/>
              <a:t>! </a:t>
            </a:r>
            <a:r>
              <a:rPr lang="ko-KR" altLang="en-US" sz="2000" b="1" dirty="0" smtClean="0"/>
              <a:t>꼭</a:t>
            </a:r>
            <a:r>
              <a:rPr lang="en-US" altLang="ko-KR" sz="2000" b="1" dirty="0" smtClean="0"/>
              <a:t>! </a:t>
            </a:r>
            <a:r>
              <a:rPr lang="ko-KR" altLang="en-US" sz="2000" b="1" dirty="0" smtClean="0"/>
              <a:t>찾아주세요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당신께 행운을 드리는 회사 </a:t>
            </a:r>
            <a:r>
              <a:rPr lang="en-US" altLang="ko-KR" sz="2000" b="1" dirty="0" smtClean="0"/>
              <a:t>ST</a:t>
            </a:r>
            <a:r>
              <a:rPr lang="ko-KR" altLang="en-US" sz="2000" b="1" dirty="0" smtClean="0"/>
              <a:t>해운입니다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grpSp>
        <p:nvGrpSpPr>
          <p:cNvPr id="56" name="그룹 55"/>
          <p:cNvGrpSpPr/>
          <p:nvPr/>
        </p:nvGrpSpPr>
        <p:grpSpPr>
          <a:xfrm>
            <a:off x="7112655" y="1556792"/>
            <a:ext cx="1337614" cy="1445456"/>
            <a:chOff x="4081696" y="1505904"/>
            <a:chExt cx="1337614" cy="1419040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9" name="직선 연결선 58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7050810" y="2560908"/>
            <a:ext cx="148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BULK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운송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7112655" y="3284984"/>
            <a:ext cx="1337614" cy="1419040"/>
            <a:chOff x="4081696" y="1505904"/>
            <a:chExt cx="1337614" cy="1419040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4081696" y="1505904"/>
              <a:ext cx="1337614" cy="1419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4081696" y="2420888"/>
              <a:ext cx="13376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040647" y="4275602"/>
            <a:ext cx="1481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국가기관 입찰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 descr="C:\Users\usr31\Desktop\shipping-contain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8" y="3304729"/>
            <a:ext cx="883308" cy="8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r31\Desktop\bulldoz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8" y="165515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>
          <a:xfrm>
            <a:off x="899593" y="4411851"/>
            <a:ext cx="5528964" cy="2041486"/>
          </a:xfrm>
          <a:prstGeom prst="rect">
            <a:avLst/>
          </a:prstGeom>
          <a:solidFill>
            <a:srgbClr val="272123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6" y="4314362"/>
            <a:ext cx="22479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직선 연결선 60"/>
          <p:cNvCxnSpPr/>
          <p:nvPr/>
        </p:nvCxnSpPr>
        <p:spPr>
          <a:xfrm>
            <a:off x="899592" y="1051249"/>
            <a:ext cx="78903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446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에스티해운은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36713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2"/>
            <a:ext cx="1512168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83671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회사 연혁</a:t>
            </a:r>
            <a:endParaRPr lang="en-US" altLang="ko-KR" sz="2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갈매기형 수장 49"/>
          <p:cNvSpPr/>
          <p:nvPr/>
        </p:nvSpPr>
        <p:spPr>
          <a:xfrm>
            <a:off x="1092910" y="1574678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03936" y="144106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1998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회사 설립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회사명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에스티해운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</p:txBody>
      </p:sp>
      <p:sp>
        <p:nvSpPr>
          <p:cNvPr id="52" name="갈매기형 수장 51"/>
          <p:cNvSpPr/>
          <p:nvPr/>
        </p:nvSpPr>
        <p:spPr>
          <a:xfrm>
            <a:off x="1100320" y="2020739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7100" y="19075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2000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주식회사로 전환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주식회사 에스티해운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자본금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 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54" name="갈매기형 수장 53"/>
          <p:cNvSpPr/>
          <p:nvPr/>
        </p:nvSpPr>
        <p:spPr>
          <a:xfrm>
            <a:off x="1096773" y="2524795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13553" y="24115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년을 기준으로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현재까지 지속적으로 탄탄한 성장 기록 중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6" name="갈매기형 수장 55"/>
          <p:cNvSpPr/>
          <p:nvPr/>
        </p:nvSpPr>
        <p:spPr>
          <a:xfrm>
            <a:off x="1102560" y="3028851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9340" y="291565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HY견고딕" pitchFamily="18" charset="-127"/>
                <a:ea typeface="HY견고딕" pitchFamily="18" charset="-127"/>
              </a:rPr>
              <a:t>2022</a:t>
            </a:r>
            <a:r>
              <a:rPr lang="ko-KR" altLang="en-US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예상 매출액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 원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" name="갈매기형 수장 58"/>
          <p:cNvSpPr/>
          <p:nvPr/>
        </p:nvSpPr>
        <p:spPr>
          <a:xfrm>
            <a:off x="1102743" y="353290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9523" y="3345842"/>
            <a:ext cx="7704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견고딕" pitchFamily="18" charset="-127"/>
                <a:ea typeface="HY견고딕" pitchFamily="18" charset="-127"/>
                <a:cs typeface="Verdana" pitchFamily="34" charset="0"/>
              </a:rPr>
              <a:t>직원 수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  <a:cs typeface="Verdana" pitchFamily="34" charset="0"/>
              </a:rPr>
              <a:t>: 13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  <a:cs typeface="Verdana" pitchFamily="34" charset="0"/>
              </a:rPr>
              <a:t>명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  <a:cs typeface="Verdana" pitchFamily="34" charset="0"/>
              </a:rPr>
              <a:t>(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  <a:cs typeface="Verdana" pitchFamily="34" charset="0"/>
              </a:rPr>
              <a:t>서울 본사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Verdana" pitchFamily="34" charset="0"/>
              </a:rPr>
              <a:t>)</a:t>
            </a:r>
            <a:endParaRPr lang="en-US" altLang="ko-KR" dirty="0">
              <a:latin typeface="HY견고딕" pitchFamily="18" charset="-127"/>
              <a:ea typeface="HY견고딕" pitchFamily="18" charset="-127"/>
              <a:cs typeface="Verdana" pitchFamily="34" charset="0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899592" y="4149080"/>
            <a:ext cx="78903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115616" y="4602394"/>
            <a:ext cx="79208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당사 이름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에스티해운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9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STANDARD TRANSPORTATION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SHIPPING 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CO.,LTD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endParaRPr lang="en-US" altLang="ko-KR" sz="900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항상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정도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와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신뢰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를 추구하는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9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항공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해운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물류 회사임을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의미합니다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01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3625263" y="3274711"/>
            <a:ext cx="2541545" cy="2890593"/>
          </a:xfrm>
          <a:prstGeom prst="rect">
            <a:avLst/>
          </a:prstGeom>
          <a:solidFill>
            <a:srgbClr val="272123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446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에스티해운은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36713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3549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graphicFrame>
        <p:nvGraphicFramePr>
          <p:cNvPr id="30" name="차트 29"/>
          <p:cNvGraphicFramePr/>
          <p:nvPr>
            <p:extLst>
              <p:ext uri="{D42A27DB-BD31-4B8C-83A1-F6EECF244321}">
                <p14:modId xmlns:p14="http://schemas.microsoft.com/office/powerpoint/2010/main" val="2136265107"/>
              </p:ext>
            </p:extLst>
          </p:nvPr>
        </p:nvGraphicFramePr>
        <p:xfrm>
          <a:off x="3984461" y="404664"/>
          <a:ext cx="490801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직사각형 30"/>
          <p:cNvSpPr/>
          <p:nvPr/>
        </p:nvSpPr>
        <p:spPr>
          <a:xfrm>
            <a:off x="899592" y="836712"/>
            <a:ext cx="3024336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043608" y="83671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총 매출액 구성비율</a:t>
            </a:r>
            <a:endParaRPr lang="en-US" altLang="ko-KR" sz="2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69234" y="3284200"/>
            <a:ext cx="2541545" cy="2890593"/>
          </a:xfrm>
          <a:prstGeom prst="rect">
            <a:avLst/>
          </a:prstGeom>
          <a:solidFill>
            <a:srgbClr val="272123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861024" y="3284984"/>
            <a:ext cx="259228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수입물류</a:t>
            </a:r>
            <a:endParaRPr lang="en-US" altLang="ko-K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r>
              <a:rPr lang="en-US" altLang="ko-KR" sz="1100" b="1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</a:t>
            </a:r>
          </a:p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컨테이너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BULK)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ko-K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수입운송 및 통관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국내 운송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42" y="3796755"/>
            <a:ext cx="2520279" cy="8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124"/>
            <a:ext cx="2520280" cy="8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3" y="3789040"/>
            <a:ext cx="2538916" cy="8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35896" y="3275495"/>
            <a:ext cx="259228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수출물류</a:t>
            </a:r>
            <a:endParaRPr lang="en-US" altLang="ko-K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r>
              <a:rPr lang="en-US" altLang="ko-KR" sz="1100" b="1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</a:t>
            </a:r>
          </a:p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컨테이너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BULK)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ko-K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수출운송 및 통관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국내 운송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420519" y="3284984"/>
            <a:ext cx="2541545" cy="2890593"/>
          </a:xfrm>
          <a:prstGeom prst="rect">
            <a:avLst/>
          </a:prstGeom>
          <a:solidFill>
            <a:srgbClr val="272123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412309" y="3285768"/>
            <a:ext cx="254975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삼국간 물류</a:t>
            </a:r>
            <a:endParaRPr lang="en-US" altLang="ko-K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원단 및 완제품 등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ko-K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화물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1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1907704" y="6293221"/>
            <a:ext cx="7128792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/>
          <p:cNvCxnSpPr/>
          <p:nvPr/>
        </p:nvCxnSpPr>
        <p:spPr>
          <a:xfrm>
            <a:off x="971600" y="1052736"/>
            <a:ext cx="7848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36712"/>
            <a:ext cx="2016224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14127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295095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23548" y="13407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37" name="갈매기형 수장 36"/>
          <p:cNvSpPr/>
          <p:nvPr/>
        </p:nvSpPr>
        <p:spPr>
          <a:xfrm>
            <a:off x="989129" y="4830235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2" name="갈매기형 수장 21"/>
          <p:cNvSpPr/>
          <p:nvPr/>
        </p:nvSpPr>
        <p:spPr>
          <a:xfrm>
            <a:off x="1004590" y="4471792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에스티해운의 해외 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Partner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552" y="83671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주요 파트너</a:t>
            </a:r>
            <a:endParaRPr lang="en-US" altLang="ko-KR" sz="2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765" y="2222280"/>
            <a:ext cx="3380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그림 43" descr="logo_logis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362" y="1286176"/>
            <a:ext cx="3646946" cy="90976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615362" y="321587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210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년 역사의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Know-How</a:t>
            </a:r>
          </a:p>
          <a:p>
            <a:pPr algn="r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Spain ONE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총 대리점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Since 1810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2420888"/>
            <a:ext cx="30243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China Express</a:t>
            </a:r>
          </a:p>
          <a:p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Freight Forwarder</a:t>
            </a: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1992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년 설립 이후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대만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중국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홍콩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등 서비스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>
            <a:off x="4355976" y="1286176"/>
            <a:ext cx="0" cy="295639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15616" y="43643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Coral, Konapon, Moji Koun Kaisha, Green Cargo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09650" y="469662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TVL, Coreana Express </a:t>
            </a:r>
          </a:p>
        </p:txBody>
      </p:sp>
      <p:sp>
        <p:nvSpPr>
          <p:cNvPr id="51" name="갈매기형 수장 50"/>
          <p:cNvSpPr/>
          <p:nvPr/>
        </p:nvSpPr>
        <p:spPr>
          <a:xfrm>
            <a:off x="989129" y="5173411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9650" y="503979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대만 및 동남아시아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YES Logis, VOSA, ECO LOGISTICS</a:t>
            </a: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3" name="갈매기형 수장 52"/>
          <p:cNvSpPr/>
          <p:nvPr/>
        </p:nvSpPr>
        <p:spPr>
          <a:xfrm>
            <a:off x="989129" y="5531710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09650" y="539809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북중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미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Newtrans, Inter Cargo,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World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Asia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유럽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branch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소재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07340" y="6293221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그 외 중동아시아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오세아니아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아프리카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남미까지 다수 보유 </a:t>
            </a:r>
            <a:endParaRPr lang="en-US" altLang="ko-KR" sz="20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971600" y="4329103"/>
            <a:ext cx="7848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965634" y="6171937"/>
            <a:ext cx="7848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그림 38" descr="캡처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3168352" cy="1224136"/>
          </a:xfrm>
          <a:prstGeom prst="rect">
            <a:avLst/>
          </a:prstGeom>
        </p:spPr>
      </p:pic>
      <p:sp>
        <p:nvSpPr>
          <p:cNvPr id="41" name="갈매기형 수장 40"/>
          <p:cNvSpPr/>
          <p:nvPr/>
        </p:nvSpPr>
        <p:spPr>
          <a:xfrm>
            <a:off x="989129" y="591053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650" y="57769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유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럽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World Asia, JJ FORWARDER, CARRY LAND 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우크라이나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2" grpId="0" animBg="1"/>
      <p:bldP spid="51" grpId="0" animBg="1"/>
      <p:bldP spid="53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/>
          <p:cNvSpPr/>
          <p:nvPr/>
        </p:nvSpPr>
        <p:spPr>
          <a:xfrm>
            <a:off x="5236634" y="5877272"/>
            <a:ext cx="372023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1772816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1818489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218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에스티해운의 국내 거래처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35" name="그림 34" descr="gs_global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976672" y="944800"/>
            <a:ext cx="1867136" cy="684000"/>
          </a:xfrm>
          <a:prstGeom prst="rect">
            <a:avLst/>
          </a:prstGeom>
        </p:spPr>
      </p:pic>
      <p:pic>
        <p:nvPicPr>
          <p:cNvPr id="14" name="그림 13" descr="image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138057" y="908720"/>
            <a:ext cx="1937999" cy="684000"/>
          </a:xfrm>
          <a:prstGeom prst="rect">
            <a:avLst/>
          </a:prstGeom>
        </p:spPr>
      </p:pic>
      <p:pic>
        <p:nvPicPr>
          <p:cNvPr id="15" name="그림 14" descr="서울우유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755" y="1724850"/>
            <a:ext cx="1744186" cy="1668485"/>
          </a:xfrm>
          <a:prstGeom prst="rect">
            <a:avLst/>
          </a:prstGeom>
        </p:spPr>
      </p:pic>
      <p:pic>
        <p:nvPicPr>
          <p:cNvPr id="16" name="그림 15" descr="(주)신라공업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022492" y="614120"/>
            <a:ext cx="2429828" cy="1306035"/>
          </a:xfrm>
          <a:prstGeom prst="rect">
            <a:avLst/>
          </a:prstGeom>
        </p:spPr>
      </p:pic>
      <p:pic>
        <p:nvPicPr>
          <p:cNvPr id="17" name="그림 16" descr="국제종합기계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923990" y="2158117"/>
            <a:ext cx="2304256" cy="1129218"/>
          </a:xfrm>
          <a:prstGeom prst="rect">
            <a:avLst/>
          </a:prstGeom>
        </p:spPr>
      </p:pic>
      <p:pic>
        <p:nvPicPr>
          <p:cNvPr id="19" name="그림 18" descr="1017939569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5074330" y="2113037"/>
            <a:ext cx="1643074" cy="1047750"/>
          </a:xfrm>
          <a:prstGeom prst="rect">
            <a:avLst/>
          </a:prstGeom>
        </p:spPr>
      </p:pic>
      <p:cxnSp>
        <p:nvCxnSpPr>
          <p:cNvPr id="36" name="직선 연결선 35"/>
          <p:cNvCxnSpPr/>
          <p:nvPr/>
        </p:nvCxnSpPr>
        <p:spPr>
          <a:xfrm>
            <a:off x="976672" y="1844824"/>
            <a:ext cx="789034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971600" y="3356992"/>
            <a:ext cx="789034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그림 37" descr="대한제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9775" y="3605800"/>
            <a:ext cx="2100057" cy="390559"/>
          </a:xfrm>
          <a:prstGeom prst="rect">
            <a:avLst/>
          </a:prstGeom>
        </p:spPr>
      </p:pic>
      <p:pic>
        <p:nvPicPr>
          <p:cNvPr id="41" name="그림 40" descr="성보화학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3568871"/>
            <a:ext cx="2071670" cy="571504"/>
          </a:xfrm>
          <a:prstGeom prst="rect">
            <a:avLst/>
          </a:prstGeom>
        </p:spPr>
      </p:pic>
      <p:cxnSp>
        <p:nvCxnSpPr>
          <p:cNvPr id="43" name="직선 연결선 42"/>
          <p:cNvCxnSpPr/>
          <p:nvPr/>
        </p:nvCxnSpPr>
        <p:spPr>
          <a:xfrm>
            <a:off x="971600" y="4293096"/>
            <a:ext cx="789034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그림 43" descr="2364910547.jpg"/>
          <p:cNvPicPr>
            <a:picLocks noChangeAspect="1"/>
          </p:cNvPicPr>
          <p:nvPr/>
        </p:nvPicPr>
        <p:blipFill>
          <a:blip r:embed="rId10" cstate="print">
            <a:lum contrast="20000"/>
          </a:blip>
          <a:stretch>
            <a:fillRect/>
          </a:stretch>
        </p:blipFill>
        <p:spPr>
          <a:xfrm>
            <a:off x="899592" y="4439573"/>
            <a:ext cx="1944216" cy="864096"/>
          </a:xfrm>
          <a:prstGeom prst="rect">
            <a:avLst/>
          </a:prstGeom>
        </p:spPr>
      </p:pic>
      <p:pic>
        <p:nvPicPr>
          <p:cNvPr id="46" name="그림 45" descr="samt_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4443958"/>
            <a:ext cx="1800200" cy="1001266"/>
          </a:xfrm>
          <a:prstGeom prst="rect">
            <a:avLst/>
          </a:prstGeom>
        </p:spPr>
      </p:pic>
      <p:pic>
        <p:nvPicPr>
          <p:cNvPr id="47" name="그림 46" descr="logo_img_125480469761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4659982"/>
            <a:ext cx="2228850" cy="428625"/>
          </a:xfrm>
          <a:prstGeom prst="rect">
            <a:avLst/>
          </a:prstGeom>
        </p:spPr>
      </p:pic>
      <p:cxnSp>
        <p:nvCxnSpPr>
          <p:cNvPr id="48" name="직선 연결선 47"/>
          <p:cNvCxnSpPr/>
          <p:nvPr/>
        </p:nvCxnSpPr>
        <p:spPr>
          <a:xfrm>
            <a:off x="971600" y="5445224"/>
            <a:ext cx="789034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92080" y="585835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外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130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 개 주요 거래처 보유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93335"/>
            <a:ext cx="1934936" cy="8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14124"/>
            <a:ext cx="182246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2" y="4659982"/>
            <a:ext cx="2000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11" y="5515484"/>
            <a:ext cx="1533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5" y="5644481"/>
            <a:ext cx="1828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65" y="2190351"/>
            <a:ext cx="1866379" cy="87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27" y="3491516"/>
            <a:ext cx="1790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2145"/>
            <a:ext cx="1978404" cy="6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2204864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123548" y="2250537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에스티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 해운의 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11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대 장점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54353" y="764704"/>
            <a:ext cx="83262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 세계 어디든 운송할 수 있는 많은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partner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들과 계약 체결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한국 국방부 탄약 운송 등의 전문성 보유 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KORAIL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의 최고 협력 업체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국내운송 및 통관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FTA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관련 탄탄한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Networks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구축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꾸준한 매출액 흑자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성장 기록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No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부채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Yes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신뢰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복합 운송업 법적 충족 물류보험요건보다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100%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추가 보험 가입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년 이상 쌓아온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Know-How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능력 있는 직원들의 다국적 언어 구사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저렴한 운임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신속한 서비스</a:t>
            </a: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KEB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하나은행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한전산업개발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주관 마닐라 소각장 프로젝트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件 단독 진행 예정  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780928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2826601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7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주요 프로젝트 소개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92540" y="548680"/>
            <a:ext cx="8460432" cy="32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324544" y="40079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latin typeface="Arial Black" pitchFamily="34" charset="0"/>
              </a:rPr>
              <a:t>Dasmarinas City in Philippine</a:t>
            </a:r>
          </a:p>
          <a:p>
            <a:pPr algn="ctr"/>
            <a:r>
              <a:rPr lang="en-US" altLang="ko-KR" sz="3200" b="1" dirty="0" smtClean="0">
                <a:latin typeface="Arial Black" pitchFamily="34" charset="0"/>
              </a:rPr>
              <a:t>Waste Management Facility</a:t>
            </a:r>
            <a:endParaRPr lang="ko-KR" altLang="en-US" sz="32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55"/>
            <a:ext cx="443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그림 20" descr="에스티해운 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7601" y="5373216"/>
            <a:ext cx="4608512" cy="10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780928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8" y="2826601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70" y="44624"/>
            <a:ext cx="45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휴먼둥근헤드라인" pitchFamily="18" charset="-127"/>
                <a:ea typeface="휴먼둥근헤드라인" pitchFamily="18" charset="-127"/>
              </a:rPr>
              <a:t>주요 프로젝트 소개</a:t>
            </a:r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55"/>
            <a:ext cx="443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79881"/>
            <a:ext cx="80200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1181"/>
            <a:ext cx="4010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96110"/>
            <a:ext cx="3574880" cy="155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545</Words>
  <Application>Microsoft Office PowerPoint</Application>
  <PresentationFormat>화면 슬라이드 쇼(4:3)</PresentationFormat>
  <Paragraphs>194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31" baseType="lpstr">
      <vt:lpstr>굴림</vt:lpstr>
      <vt:lpstr>Arial</vt:lpstr>
      <vt:lpstr>HY크리스탈M</vt:lpstr>
      <vt:lpstr>HY수평선M</vt:lpstr>
      <vt:lpstr>맑은 고딕</vt:lpstr>
      <vt:lpstr>HY헤드라인M</vt:lpstr>
      <vt:lpstr>HY견고딕</vt:lpstr>
      <vt:lpstr>Yoon 윤고딕 520_TT</vt:lpstr>
      <vt:lpstr>나눔고딕</vt:lpstr>
      <vt:lpstr>Verdana</vt:lpstr>
      <vt:lpstr>휴먼둥근헤드라인</vt:lpstr>
      <vt:lpstr>Arial Black</vt:lpstr>
      <vt:lpstr>Cooper Black</vt:lpstr>
      <vt:lpstr>휴먼엑스포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user01</cp:lastModifiedBy>
  <cp:revision>295</cp:revision>
  <cp:lastPrinted>2022-03-10T01:31:28Z</cp:lastPrinted>
  <dcterms:created xsi:type="dcterms:W3CDTF">2013-09-05T09:43:46Z</dcterms:created>
  <dcterms:modified xsi:type="dcterms:W3CDTF">2022-04-14T02:38:00Z</dcterms:modified>
</cp:coreProperties>
</file>