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2"/>
  </p:notesMasterIdLst>
  <p:sldIdLst>
    <p:sldId id="264" r:id="rId5"/>
    <p:sldId id="265" r:id="rId6"/>
    <p:sldId id="274" r:id="rId7"/>
    <p:sldId id="272" r:id="rId8"/>
    <p:sldId id="269" r:id="rId9"/>
    <p:sldId id="268" r:id="rId10"/>
    <p:sldId id="276" r:id="rId11"/>
  </p:sldIdLst>
  <p:sldSz cx="12192000" cy="6858000"/>
  <p:notesSz cx="6735763" cy="9866313"/>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3" orient="horz" pos="2160" userDrawn="1">
          <p15:clr>
            <a:srgbClr val="A4A3A4"/>
          </p15:clr>
        </p15:guide>
        <p15:guide id="4"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94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보통 스타일 2 - 강조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72" autoAdjust="0"/>
    <p:restoredTop sz="94660"/>
  </p:normalViewPr>
  <p:slideViewPr>
    <p:cSldViewPr snapToGrid="0">
      <p:cViewPr varScale="1">
        <p:scale>
          <a:sx n="108" d="100"/>
          <a:sy n="108" d="100"/>
        </p:scale>
        <p:origin x="636" y="10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19413" cy="495300"/>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idx="1"/>
          </p:nvPr>
        </p:nvSpPr>
        <p:spPr>
          <a:xfrm>
            <a:off x="3814763" y="0"/>
            <a:ext cx="2919412" cy="495300"/>
          </a:xfrm>
          <a:prstGeom prst="rect">
            <a:avLst/>
          </a:prstGeom>
        </p:spPr>
        <p:txBody>
          <a:bodyPr vert="horz" lIns="91440" tIns="45720" rIns="91440" bIns="45720" rtlCol="0"/>
          <a:lstStyle>
            <a:lvl1pPr algn="r">
              <a:defRPr sz="1200"/>
            </a:lvl1pPr>
          </a:lstStyle>
          <a:p>
            <a:fld id="{48ECF39A-3E11-4078-B028-F3B65CDDFA2F}" type="datetimeFigureOut">
              <a:rPr lang="ko-KR" altLang="en-US" smtClean="0"/>
              <a:t>2021-11-22</a:t>
            </a:fld>
            <a:endParaRPr lang="ko-KR" altLang="en-US"/>
          </a:p>
        </p:txBody>
      </p:sp>
      <p:sp>
        <p:nvSpPr>
          <p:cNvPr id="4" name="슬라이드 이미지 개체 틀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슬라이드 노트 개체 틀 4"/>
          <p:cNvSpPr>
            <a:spLocks noGrp="1"/>
          </p:cNvSpPr>
          <p:nvPr>
            <p:ph type="body" sz="quarter" idx="3"/>
          </p:nvPr>
        </p:nvSpPr>
        <p:spPr>
          <a:xfrm>
            <a:off x="673100" y="4748213"/>
            <a:ext cx="5389563" cy="3884612"/>
          </a:xfrm>
          <a:prstGeom prst="rect">
            <a:avLst/>
          </a:prstGeom>
        </p:spPr>
        <p:txBody>
          <a:bodyPr vert="horz" lIns="91440" tIns="45720" rIns="91440" bIns="45720" rtlCol="0"/>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6" name="바닥글 개체 틀 5"/>
          <p:cNvSpPr>
            <a:spLocks noGrp="1"/>
          </p:cNvSpPr>
          <p:nvPr>
            <p:ph type="ftr" sz="quarter" idx="4"/>
          </p:nvPr>
        </p:nvSpPr>
        <p:spPr>
          <a:xfrm>
            <a:off x="0" y="9371013"/>
            <a:ext cx="2919413" cy="495300"/>
          </a:xfrm>
          <a:prstGeom prst="rect">
            <a:avLst/>
          </a:prstGeom>
        </p:spPr>
        <p:txBody>
          <a:bodyPr vert="horz" lIns="91440" tIns="45720" rIns="91440" bIns="45720" rtlCol="0" anchor="b"/>
          <a:lstStyle>
            <a:lvl1pPr algn="l">
              <a:defRPr sz="1200"/>
            </a:lvl1pPr>
          </a:lstStyle>
          <a:p>
            <a:endParaRPr lang="ko-KR" altLang="en-US"/>
          </a:p>
        </p:txBody>
      </p:sp>
      <p:sp>
        <p:nvSpPr>
          <p:cNvPr id="7" name="슬라이드 번호 개체 틀 6"/>
          <p:cNvSpPr>
            <a:spLocks noGrp="1"/>
          </p:cNvSpPr>
          <p:nvPr>
            <p:ph type="sldNum" sz="quarter" idx="5"/>
          </p:nvPr>
        </p:nvSpPr>
        <p:spPr>
          <a:xfrm>
            <a:off x="3814763" y="9371013"/>
            <a:ext cx="2919412" cy="495300"/>
          </a:xfrm>
          <a:prstGeom prst="rect">
            <a:avLst/>
          </a:prstGeom>
        </p:spPr>
        <p:txBody>
          <a:bodyPr vert="horz" lIns="91440" tIns="45720" rIns="91440" bIns="45720" rtlCol="0" anchor="b"/>
          <a:lstStyle>
            <a:lvl1pPr algn="r">
              <a:defRPr sz="1200"/>
            </a:lvl1pPr>
          </a:lstStyle>
          <a:p>
            <a:fld id="{53F79C93-A4FC-45C7-A414-93FEFCF8BA7A}" type="slidenum">
              <a:rPr lang="ko-KR" altLang="en-US" smtClean="0"/>
              <a:t>‹#›</a:t>
            </a:fld>
            <a:endParaRPr lang="ko-KR" altLang="en-US"/>
          </a:p>
        </p:txBody>
      </p:sp>
    </p:spTree>
    <p:extLst>
      <p:ext uri="{BB962C8B-B14F-4D97-AF65-F5344CB8AC3E}">
        <p14:creationId xmlns:p14="http://schemas.microsoft.com/office/powerpoint/2010/main" val="1898026828"/>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A964591F-5C41-423C-9337-0C22399C1B42}"/>
              </a:ext>
            </a:extLst>
          </p:cNvPr>
          <p:cNvSpPr>
            <a:spLocks noGrp="1"/>
          </p:cNvSpPr>
          <p:nvPr>
            <p:ph type="ctrTitle"/>
          </p:nvPr>
        </p:nvSpPr>
        <p:spPr>
          <a:xfrm>
            <a:off x="1524000" y="1122363"/>
            <a:ext cx="9144000" cy="2387600"/>
          </a:xfrm>
        </p:spPr>
        <p:txBody>
          <a:bodyPr anchor="b"/>
          <a:lstStyle>
            <a:lvl1pPr algn="ctr">
              <a:defRPr sz="6000"/>
            </a:lvl1pPr>
          </a:lstStyle>
          <a:p>
            <a:r>
              <a:rPr lang="ko-KR" altLang="en-US"/>
              <a:t>마스터 제목 스타일 편집</a:t>
            </a:r>
          </a:p>
        </p:txBody>
      </p:sp>
      <p:sp>
        <p:nvSpPr>
          <p:cNvPr id="3" name="부제목 2">
            <a:extLst>
              <a:ext uri="{FF2B5EF4-FFF2-40B4-BE49-F238E27FC236}">
                <a16:creationId xmlns:a16="http://schemas.microsoft.com/office/drawing/2014/main" id="{68F68038-4864-49AE-A259-0AE56ABB6DA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a:t>클릭하여 마스터 부제목 스타일 편집</a:t>
            </a:r>
          </a:p>
        </p:txBody>
      </p:sp>
      <p:sp>
        <p:nvSpPr>
          <p:cNvPr id="4" name="날짜 개체 틀 3">
            <a:extLst>
              <a:ext uri="{FF2B5EF4-FFF2-40B4-BE49-F238E27FC236}">
                <a16:creationId xmlns:a16="http://schemas.microsoft.com/office/drawing/2014/main" id="{85FC6D7A-1ADF-42D5-A7E7-F971D18EBFD2}"/>
              </a:ext>
            </a:extLst>
          </p:cNvPr>
          <p:cNvSpPr>
            <a:spLocks noGrp="1"/>
          </p:cNvSpPr>
          <p:nvPr>
            <p:ph type="dt" sz="half" idx="10"/>
          </p:nvPr>
        </p:nvSpPr>
        <p:spPr/>
        <p:txBody>
          <a:bodyPr/>
          <a:lstStyle/>
          <a:p>
            <a:fld id="{90FC6B0F-87C0-44C3-85AD-7676580033BF}" type="datetime1">
              <a:rPr lang="ko-KR" altLang="en-US" smtClean="0"/>
              <a:t>2021-11-22</a:t>
            </a:fld>
            <a:endParaRPr lang="ko-KR" altLang="en-US"/>
          </a:p>
        </p:txBody>
      </p:sp>
      <p:sp>
        <p:nvSpPr>
          <p:cNvPr id="5" name="바닥글 개체 틀 4">
            <a:extLst>
              <a:ext uri="{FF2B5EF4-FFF2-40B4-BE49-F238E27FC236}">
                <a16:creationId xmlns:a16="http://schemas.microsoft.com/office/drawing/2014/main" id="{AB7E76AB-5839-46D6-A272-22CB30509247}"/>
              </a:ext>
            </a:extLst>
          </p:cNvPr>
          <p:cNvSpPr>
            <a:spLocks noGrp="1"/>
          </p:cNvSpPr>
          <p:nvPr>
            <p:ph type="ftr" sz="quarter" idx="11"/>
          </p:nvPr>
        </p:nvSpPr>
        <p:spPr/>
        <p:txBody>
          <a:bodyPr/>
          <a:lstStyle/>
          <a:p>
            <a:endParaRPr lang="ko-KR" altLang="en-US"/>
          </a:p>
        </p:txBody>
      </p:sp>
      <p:sp>
        <p:nvSpPr>
          <p:cNvPr id="6" name="슬라이드 번호 개체 틀 5">
            <a:extLst>
              <a:ext uri="{FF2B5EF4-FFF2-40B4-BE49-F238E27FC236}">
                <a16:creationId xmlns:a16="http://schemas.microsoft.com/office/drawing/2014/main" id="{8947212A-5247-487A-AF3C-10A2612E0D51}"/>
              </a:ext>
            </a:extLst>
          </p:cNvPr>
          <p:cNvSpPr>
            <a:spLocks noGrp="1"/>
          </p:cNvSpPr>
          <p:nvPr>
            <p:ph type="sldNum" sz="quarter" idx="12"/>
          </p:nvPr>
        </p:nvSpPr>
        <p:spPr/>
        <p:txBody>
          <a:bodyPr/>
          <a:lstStyle/>
          <a:p>
            <a:fld id="{643D5535-8612-49EE-ABD2-BAF789D1AB98}" type="slidenum">
              <a:rPr lang="ko-KR" altLang="en-US" smtClean="0"/>
              <a:t>‹#›</a:t>
            </a:fld>
            <a:endParaRPr lang="ko-KR" altLang="en-US"/>
          </a:p>
        </p:txBody>
      </p:sp>
    </p:spTree>
    <p:extLst>
      <p:ext uri="{BB962C8B-B14F-4D97-AF65-F5344CB8AC3E}">
        <p14:creationId xmlns:p14="http://schemas.microsoft.com/office/powerpoint/2010/main" val="10479765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912A9CC5-5C6A-4902-A5D8-95E1262EF00E}"/>
              </a:ext>
            </a:extLst>
          </p:cNvPr>
          <p:cNvSpPr>
            <a:spLocks noGrp="1"/>
          </p:cNvSpPr>
          <p:nvPr>
            <p:ph type="title"/>
          </p:nvPr>
        </p:nvSpPr>
        <p:spPr/>
        <p:txBody>
          <a:bodyPr/>
          <a:lstStyle/>
          <a:p>
            <a:r>
              <a:rPr lang="ko-KR" altLang="en-US"/>
              <a:t>마스터 제목 스타일 편집</a:t>
            </a:r>
          </a:p>
        </p:txBody>
      </p:sp>
      <p:sp>
        <p:nvSpPr>
          <p:cNvPr id="3" name="세로 텍스트 개체 틀 2">
            <a:extLst>
              <a:ext uri="{FF2B5EF4-FFF2-40B4-BE49-F238E27FC236}">
                <a16:creationId xmlns:a16="http://schemas.microsoft.com/office/drawing/2014/main" id="{78424963-0124-4D6F-B09B-3113415DB9E1}"/>
              </a:ext>
            </a:extLst>
          </p:cNvPr>
          <p:cNvSpPr>
            <a:spLocks noGrp="1"/>
          </p:cNvSpPr>
          <p:nvPr>
            <p:ph type="body" orient="vert" idx="1"/>
          </p:nvPr>
        </p:nvSpPr>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4" name="날짜 개체 틀 3">
            <a:extLst>
              <a:ext uri="{FF2B5EF4-FFF2-40B4-BE49-F238E27FC236}">
                <a16:creationId xmlns:a16="http://schemas.microsoft.com/office/drawing/2014/main" id="{62AF91AD-4BE8-4FAC-BCBA-651DD986C0CC}"/>
              </a:ext>
            </a:extLst>
          </p:cNvPr>
          <p:cNvSpPr>
            <a:spLocks noGrp="1"/>
          </p:cNvSpPr>
          <p:nvPr>
            <p:ph type="dt" sz="half" idx="10"/>
          </p:nvPr>
        </p:nvSpPr>
        <p:spPr/>
        <p:txBody>
          <a:bodyPr/>
          <a:lstStyle/>
          <a:p>
            <a:fld id="{9C2D6151-768F-446E-8CBD-3E45E4A8E800}" type="datetime1">
              <a:rPr lang="ko-KR" altLang="en-US" smtClean="0"/>
              <a:t>2021-11-22</a:t>
            </a:fld>
            <a:endParaRPr lang="ko-KR" altLang="en-US"/>
          </a:p>
        </p:txBody>
      </p:sp>
      <p:sp>
        <p:nvSpPr>
          <p:cNvPr id="5" name="바닥글 개체 틀 4">
            <a:extLst>
              <a:ext uri="{FF2B5EF4-FFF2-40B4-BE49-F238E27FC236}">
                <a16:creationId xmlns:a16="http://schemas.microsoft.com/office/drawing/2014/main" id="{38E143BD-31E2-49C7-8CD0-3FBCEF50BCB7}"/>
              </a:ext>
            </a:extLst>
          </p:cNvPr>
          <p:cNvSpPr>
            <a:spLocks noGrp="1"/>
          </p:cNvSpPr>
          <p:nvPr>
            <p:ph type="ftr" sz="quarter" idx="11"/>
          </p:nvPr>
        </p:nvSpPr>
        <p:spPr/>
        <p:txBody>
          <a:bodyPr/>
          <a:lstStyle/>
          <a:p>
            <a:endParaRPr lang="ko-KR" altLang="en-US"/>
          </a:p>
        </p:txBody>
      </p:sp>
      <p:sp>
        <p:nvSpPr>
          <p:cNvPr id="6" name="슬라이드 번호 개체 틀 5">
            <a:extLst>
              <a:ext uri="{FF2B5EF4-FFF2-40B4-BE49-F238E27FC236}">
                <a16:creationId xmlns:a16="http://schemas.microsoft.com/office/drawing/2014/main" id="{7C266178-ACD2-432C-B397-351800371521}"/>
              </a:ext>
            </a:extLst>
          </p:cNvPr>
          <p:cNvSpPr>
            <a:spLocks noGrp="1"/>
          </p:cNvSpPr>
          <p:nvPr>
            <p:ph type="sldNum" sz="quarter" idx="12"/>
          </p:nvPr>
        </p:nvSpPr>
        <p:spPr/>
        <p:txBody>
          <a:bodyPr/>
          <a:lstStyle/>
          <a:p>
            <a:fld id="{643D5535-8612-49EE-ABD2-BAF789D1AB98}" type="slidenum">
              <a:rPr lang="ko-KR" altLang="en-US" smtClean="0"/>
              <a:t>‹#›</a:t>
            </a:fld>
            <a:endParaRPr lang="ko-KR" altLang="en-US"/>
          </a:p>
        </p:txBody>
      </p:sp>
    </p:spTree>
    <p:extLst>
      <p:ext uri="{BB962C8B-B14F-4D97-AF65-F5344CB8AC3E}">
        <p14:creationId xmlns:p14="http://schemas.microsoft.com/office/powerpoint/2010/main" val="11071699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a:extLst>
              <a:ext uri="{FF2B5EF4-FFF2-40B4-BE49-F238E27FC236}">
                <a16:creationId xmlns:a16="http://schemas.microsoft.com/office/drawing/2014/main" id="{201F6361-6E16-40AC-AD54-D098E36BEB6C}"/>
              </a:ext>
            </a:extLst>
          </p:cNvPr>
          <p:cNvSpPr>
            <a:spLocks noGrp="1"/>
          </p:cNvSpPr>
          <p:nvPr>
            <p:ph type="title" orient="vert"/>
          </p:nvPr>
        </p:nvSpPr>
        <p:spPr>
          <a:xfrm>
            <a:off x="8724900" y="365125"/>
            <a:ext cx="2628900" cy="5811838"/>
          </a:xfrm>
        </p:spPr>
        <p:txBody>
          <a:bodyPr vert="eaVert"/>
          <a:lstStyle/>
          <a:p>
            <a:r>
              <a:rPr lang="ko-KR" altLang="en-US"/>
              <a:t>마스터 제목 스타일 편집</a:t>
            </a:r>
          </a:p>
        </p:txBody>
      </p:sp>
      <p:sp>
        <p:nvSpPr>
          <p:cNvPr id="3" name="세로 텍스트 개체 틀 2">
            <a:extLst>
              <a:ext uri="{FF2B5EF4-FFF2-40B4-BE49-F238E27FC236}">
                <a16:creationId xmlns:a16="http://schemas.microsoft.com/office/drawing/2014/main" id="{1E1819AD-53A8-49DE-96C8-EC5A272492AD}"/>
              </a:ext>
            </a:extLst>
          </p:cNvPr>
          <p:cNvSpPr>
            <a:spLocks noGrp="1"/>
          </p:cNvSpPr>
          <p:nvPr>
            <p:ph type="body" orient="vert" idx="1"/>
          </p:nvPr>
        </p:nvSpPr>
        <p:spPr>
          <a:xfrm>
            <a:off x="838200" y="365125"/>
            <a:ext cx="7734300" cy="5811838"/>
          </a:xfrm>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4" name="날짜 개체 틀 3">
            <a:extLst>
              <a:ext uri="{FF2B5EF4-FFF2-40B4-BE49-F238E27FC236}">
                <a16:creationId xmlns:a16="http://schemas.microsoft.com/office/drawing/2014/main" id="{A4EEDDE7-E686-424E-B5D6-878B18EEBA70}"/>
              </a:ext>
            </a:extLst>
          </p:cNvPr>
          <p:cNvSpPr>
            <a:spLocks noGrp="1"/>
          </p:cNvSpPr>
          <p:nvPr>
            <p:ph type="dt" sz="half" idx="10"/>
          </p:nvPr>
        </p:nvSpPr>
        <p:spPr/>
        <p:txBody>
          <a:bodyPr/>
          <a:lstStyle/>
          <a:p>
            <a:fld id="{943BFB73-65E0-4C78-9A1F-4BA9C01715A0}" type="datetime1">
              <a:rPr lang="ko-KR" altLang="en-US" smtClean="0"/>
              <a:t>2021-11-22</a:t>
            </a:fld>
            <a:endParaRPr lang="ko-KR" altLang="en-US"/>
          </a:p>
        </p:txBody>
      </p:sp>
      <p:sp>
        <p:nvSpPr>
          <p:cNvPr id="5" name="바닥글 개체 틀 4">
            <a:extLst>
              <a:ext uri="{FF2B5EF4-FFF2-40B4-BE49-F238E27FC236}">
                <a16:creationId xmlns:a16="http://schemas.microsoft.com/office/drawing/2014/main" id="{E347DEF1-657F-4B8C-84A8-714E3607C117}"/>
              </a:ext>
            </a:extLst>
          </p:cNvPr>
          <p:cNvSpPr>
            <a:spLocks noGrp="1"/>
          </p:cNvSpPr>
          <p:nvPr>
            <p:ph type="ftr" sz="quarter" idx="11"/>
          </p:nvPr>
        </p:nvSpPr>
        <p:spPr/>
        <p:txBody>
          <a:bodyPr/>
          <a:lstStyle/>
          <a:p>
            <a:endParaRPr lang="ko-KR" altLang="en-US"/>
          </a:p>
        </p:txBody>
      </p:sp>
      <p:sp>
        <p:nvSpPr>
          <p:cNvPr id="6" name="슬라이드 번호 개체 틀 5">
            <a:extLst>
              <a:ext uri="{FF2B5EF4-FFF2-40B4-BE49-F238E27FC236}">
                <a16:creationId xmlns:a16="http://schemas.microsoft.com/office/drawing/2014/main" id="{D25EE93B-484F-4E49-A949-5484B9A2A042}"/>
              </a:ext>
            </a:extLst>
          </p:cNvPr>
          <p:cNvSpPr>
            <a:spLocks noGrp="1"/>
          </p:cNvSpPr>
          <p:nvPr>
            <p:ph type="sldNum" sz="quarter" idx="12"/>
          </p:nvPr>
        </p:nvSpPr>
        <p:spPr/>
        <p:txBody>
          <a:bodyPr/>
          <a:lstStyle/>
          <a:p>
            <a:fld id="{643D5535-8612-49EE-ABD2-BAF789D1AB98}" type="slidenum">
              <a:rPr lang="ko-KR" altLang="en-US" smtClean="0"/>
              <a:t>‹#›</a:t>
            </a:fld>
            <a:endParaRPr lang="ko-KR" altLang="en-US"/>
          </a:p>
        </p:txBody>
      </p:sp>
    </p:spTree>
    <p:extLst>
      <p:ext uri="{BB962C8B-B14F-4D97-AF65-F5344CB8AC3E}">
        <p14:creationId xmlns:p14="http://schemas.microsoft.com/office/powerpoint/2010/main" val="42125949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B53D2AFF-B42C-4A76-9327-B3782F509888}"/>
              </a:ext>
            </a:extLst>
          </p:cNvPr>
          <p:cNvSpPr>
            <a:spLocks noGrp="1"/>
          </p:cNvSpPr>
          <p:nvPr>
            <p:ph type="title"/>
          </p:nvPr>
        </p:nvSpPr>
        <p:spPr/>
        <p:txBody>
          <a:bodyPr/>
          <a:lstStyle/>
          <a:p>
            <a:r>
              <a:rPr lang="ko-KR" altLang="en-US"/>
              <a:t>마스터 제목 스타일 편집</a:t>
            </a:r>
          </a:p>
        </p:txBody>
      </p:sp>
      <p:sp>
        <p:nvSpPr>
          <p:cNvPr id="3" name="내용 개체 틀 2">
            <a:extLst>
              <a:ext uri="{FF2B5EF4-FFF2-40B4-BE49-F238E27FC236}">
                <a16:creationId xmlns:a16="http://schemas.microsoft.com/office/drawing/2014/main" id="{0350B3D7-C7AF-493D-A615-6D9C4BF6DB55}"/>
              </a:ext>
            </a:extLst>
          </p:cNvPr>
          <p:cNvSpPr>
            <a:spLocks noGrp="1"/>
          </p:cNvSpPr>
          <p:nvPr>
            <p:ph idx="1"/>
          </p:nvPr>
        </p:nvSpPr>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4" name="날짜 개체 틀 3">
            <a:extLst>
              <a:ext uri="{FF2B5EF4-FFF2-40B4-BE49-F238E27FC236}">
                <a16:creationId xmlns:a16="http://schemas.microsoft.com/office/drawing/2014/main" id="{3B40E697-B2F5-4377-8E88-D20619C23942}"/>
              </a:ext>
            </a:extLst>
          </p:cNvPr>
          <p:cNvSpPr>
            <a:spLocks noGrp="1"/>
          </p:cNvSpPr>
          <p:nvPr>
            <p:ph type="dt" sz="half" idx="10"/>
          </p:nvPr>
        </p:nvSpPr>
        <p:spPr/>
        <p:txBody>
          <a:bodyPr/>
          <a:lstStyle/>
          <a:p>
            <a:fld id="{B9945CC5-8761-447E-AC8E-EA5DD7E54BD0}" type="datetime1">
              <a:rPr lang="ko-KR" altLang="en-US" smtClean="0"/>
              <a:t>2021-11-22</a:t>
            </a:fld>
            <a:endParaRPr lang="ko-KR" altLang="en-US"/>
          </a:p>
        </p:txBody>
      </p:sp>
      <p:sp>
        <p:nvSpPr>
          <p:cNvPr id="5" name="바닥글 개체 틀 4">
            <a:extLst>
              <a:ext uri="{FF2B5EF4-FFF2-40B4-BE49-F238E27FC236}">
                <a16:creationId xmlns:a16="http://schemas.microsoft.com/office/drawing/2014/main" id="{1CD3F1A6-8A86-47E9-8570-CC998675DB8E}"/>
              </a:ext>
            </a:extLst>
          </p:cNvPr>
          <p:cNvSpPr>
            <a:spLocks noGrp="1"/>
          </p:cNvSpPr>
          <p:nvPr>
            <p:ph type="ftr" sz="quarter" idx="11"/>
          </p:nvPr>
        </p:nvSpPr>
        <p:spPr/>
        <p:txBody>
          <a:bodyPr/>
          <a:lstStyle/>
          <a:p>
            <a:endParaRPr lang="ko-KR" altLang="en-US"/>
          </a:p>
        </p:txBody>
      </p:sp>
      <p:sp>
        <p:nvSpPr>
          <p:cNvPr id="6" name="슬라이드 번호 개체 틀 5">
            <a:extLst>
              <a:ext uri="{FF2B5EF4-FFF2-40B4-BE49-F238E27FC236}">
                <a16:creationId xmlns:a16="http://schemas.microsoft.com/office/drawing/2014/main" id="{3EECBEA3-B175-4200-B7ED-C63EC591B12C}"/>
              </a:ext>
            </a:extLst>
          </p:cNvPr>
          <p:cNvSpPr>
            <a:spLocks noGrp="1"/>
          </p:cNvSpPr>
          <p:nvPr>
            <p:ph type="sldNum" sz="quarter" idx="12"/>
          </p:nvPr>
        </p:nvSpPr>
        <p:spPr/>
        <p:txBody>
          <a:bodyPr/>
          <a:lstStyle/>
          <a:p>
            <a:fld id="{643D5535-8612-49EE-ABD2-BAF789D1AB98}" type="slidenum">
              <a:rPr lang="ko-KR" altLang="en-US" smtClean="0"/>
              <a:t>‹#›</a:t>
            </a:fld>
            <a:endParaRPr lang="ko-KR" altLang="en-US"/>
          </a:p>
        </p:txBody>
      </p:sp>
    </p:spTree>
    <p:extLst>
      <p:ext uri="{BB962C8B-B14F-4D97-AF65-F5344CB8AC3E}">
        <p14:creationId xmlns:p14="http://schemas.microsoft.com/office/powerpoint/2010/main" val="42565615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C648E098-D634-441A-BFF0-4E745971754B}"/>
              </a:ext>
            </a:extLst>
          </p:cNvPr>
          <p:cNvSpPr>
            <a:spLocks noGrp="1"/>
          </p:cNvSpPr>
          <p:nvPr>
            <p:ph type="title"/>
          </p:nvPr>
        </p:nvSpPr>
        <p:spPr>
          <a:xfrm>
            <a:off x="831850" y="1709738"/>
            <a:ext cx="10515600" cy="2852737"/>
          </a:xfrm>
        </p:spPr>
        <p:txBody>
          <a:bodyPr anchor="b"/>
          <a:lstStyle>
            <a:lvl1pPr>
              <a:defRPr sz="6000"/>
            </a:lvl1pPr>
          </a:lstStyle>
          <a:p>
            <a:r>
              <a:rPr lang="ko-KR" altLang="en-US"/>
              <a:t>마스터 제목 스타일 편집</a:t>
            </a:r>
          </a:p>
        </p:txBody>
      </p:sp>
      <p:sp>
        <p:nvSpPr>
          <p:cNvPr id="3" name="텍스트 개체 틀 2">
            <a:extLst>
              <a:ext uri="{FF2B5EF4-FFF2-40B4-BE49-F238E27FC236}">
                <a16:creationId xmlns:a16="http://schemas.microsoft.com/office/drawing/2014/main" id="{655E2C1A-3FC2-45B5-98F6-EF58988446F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a:t>마스터 텍스트 스타일을 편집하려면 클릭</a:t>
            </a:r>
          </a:p>
        </p:txBody>
      </p:sp>
      <p:sp>
        <p:nvSpPr>
          <p:cNvPr id="4" name="날짜 개체 틀 3">
            <a:extLst>
              <a:ext uri="{FF2B5EF4-FFF2-40B4-BE49-F238E27FC236}">
                <a16:creationId xmlns:a16="http://schemas.microsoft.com/office/drawing/2014/main" id="{67C8C13E-2F03-4F46-8CB7-2C160D1D47D4}"/>
              </a:ext>
            </a:extLst>
          </p:cNvPr>
          <p:cNvSpPr>
            <a:spLocks noGrp="1"/>
          </p:cNvSpPr>
          <p:nvPr>
            <p:ph type="dt" sz="half" idx="10"/>
          </p:nvPr>
        </p:nvSpPr>
        <p:spPr/>
        <p:txBody>
          <a:bodyPr/>
          <a:lstStyle/>
          <a:p>
            <a:fld id="{ECBCA904-442F-4B6D-907A-0D5D6D53B8EB}" type="datetime1">
              <a:rPr lang="ko-KR" altLang="en-US" smtClean="0"/>
              <a:t>2021-11-22</a:t>
            </a:fld>
            <a:endParaRPr lang="ko-KR" altLang="en-US"/>
          </a:p>
        </p:txBody>
      </p:sp>
      <p:sp>
        <p:nvSpPr>
          <p:cNvPr id="5" name="바닥글 개체 틀 4">
            <a:extLst>
              <a:ext uri="{FF2B5EF4-FFF2-40B4-BE49-F238E27FC236}">
                <a16:creationId xmlns:a16="http://schemas.microsoft.com/office/drawing/2014/main" id="{7CCA8939-3A3F-43EE-B628-6533CCA91D52}"/>
              </a:ext>
            </a:extLst>
          </p:cNvPr>
          <p:cNvSpPr>
            <a:spLocks noGrp="1"/>
          </p:cNvSpPr>
          <p:nvPr>
            <p:ph type="ftr" sz="quarter" idx="11"/>
          </p:nvPr>
        </p:nvSpPr>
        <p:spPr/>
        <p:txBody>
          <a:bodyPr/>
          <a:lstStyle/>
          <a:p>
            <a:endParaRPr lang="ko-KR" altLang="en-US"/>
          </a:p>
        </p:txBody>
      </p:sp>
      <p:sp>
        <p:nvSpPr>
          <p:cNvPr id="6" name="슬라이드 번호 개체 틀 5">
            <a:extLst>
              <a:ext uri="{FF2B5EF4-FFF2-40B4-BE49-F238E27FC236}">
                <a16:creationId xmlns:a16="http://schemas.microsoft.com/office/drawing/2014/main" id="{2B5765BD-2C27-428C-9D4A-82E6FE8AB036}"/>
              </a:ext>
            </a:extLst>
          </p:cNvPr>
          <p:cNvSpPr>
            <a:spLocks noGrp="1"/>
          </p:cNvSpPr>
          <p:nvPr>
            <p:ph type="sldNum" sz="quarter" idx="12"/>
          </p:nvPr>
        </p:nvSpPr>
        <p:spPr/>
        <p:txBody>
          <a:bodyPr/>
          <a:lstStyle/>
          <a:p>
            <a:fld id="{643D5535-8612-49EE-ABD2-BAF789D1AB98}" type="slidenum">
              <a:rPr lang="ko-KR" altLang="en-US" smtClean="0"/>
              <a:t>‹#›</a:t>
            </a:fld>
            <a:endParaRPr lang="ko-KR" altLang="en-US"/>
          </a:p>
        </p:txBody>
      </p:sp>
    </p:spTree>
    <p:extLst>
      <p:ext uri="{BB962C8B-B14F-4D97-AF65-F5344CB8AC3E}">
        <p14:creationId xmlns:p14="http://schemas.microsoft.com/office/powerpoint/2010/main" val="18650871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C947B905-F574-477F-B175-312AED63BBFF}"/>
              </a:ext>
            </a:extLst>
          </p:cNvPr>
          <p:cNvSpPr>
            <a:spLocks noGrp="1"/>
          </p:cNvSpPr>
          <p:nvPr>
            <p:ph type="title"/>
          </p:nvPr>
        </p:nvSpPr>
        <p:spPr/>
        <p:txBody>
          <a:bodyPr/>
          <a:lstStyle/>
          <a:p>
            <a:r>
              <a:rPr lang="ko-KR" altLang="en-US"/>
              <a:t>마스터 제목 스타일 편집</a:t>
            </a:r>
          </a:p>
        </p:txBody>
      </p:sp>
      <p:sp>
        <p:nvSpPr>
          <p:cNvPr id="3" name="내용 개체 틀 2">
            <a:extLst>
              <a:ext uri="{FF2B5EF4-FFF2-40B4-BE49-F238E27FC236}">
                <a16:creationId xmlns:a16="http://schemas.microsoft.com/office/drawing/2014/main" id="{61386834-F42C-403A-B871-0FE208936921}"/>
              </a:ext>
            </a:extLst>
          </p:cNvPr>
          <p:cNvSpPr>
            <a:spLocks noGrp="1"/>
          </p:cNvSpPr>
          <p:nvPr>
            <p:ph sz="half" idx="1"/>
          </p:nvPr>
        </p:nvSpPr>
        <p:spPr>
          <a:xfrm>
            <a:off x="838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4" name="내용 개체 틀 3">
            <a:extLst>
              <a:ext uri="{FF2B5EF4-FFF2-40B4-BE49-F238E27FC236}">
                <a16:creationId xmlns:a16="http://schemas.microsoft.com/office/drawing/2014/main" id="{A0FF15BD-2B08-4D10-8018-BC09212CA28A}"/>
              </a:ext>
            </a:extLst>
          </p:cNvPr>
          <p:cNvSpPr>
            <a:spLocks noGrp="1"/>
          </p:cNvSpPr>
          <p:nvPr>
            <p:ph sz="half" idx="2"/>
          </p:nvPr>
        </p:nvSpPr>
        <p:spPr>
          <a:xfrm>
            <a:off x="6172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5" name="날짜 개체 틀 4">
            <a:extLst>
              <a:ext uri="{FF2B5EF4-FFF2-40B4-BE49-F238E27FC236}">
                <a16:creationId xmlns:a16="http://schemas.microsoft.com/office/drawing/2014/main" id="{B864BB2D-176E-4DED-A95F-ABE6907C653C}"/>
              </a:ext>
            </a:extLst>
          </p:cNvPr>
          <p:cNvSpPr>
            <a:spLocks noGrp="1"/>
          </p:cNvSpPr>
          <p:nvPr>
            <p:ph type="dt" sz="half" idx="10"/>
          </p:nvPr>
        </p:nvSpPr>
        <p:spPr/>
        <p:txBody>
          <a:bodyPr/>
          <a:lstStyle/>
          <a:p>
            <a:fld id="{DCCA10FC-9957-40DB-8287-073E6FDB61FD}" type="datetime1">
              <a:rPr lang="ko-KR" altLang="en-US" smtClean="0"/>
              <a:t>2021-11-22</a:t>
            </a:fld>
            <a:endParaRPr lang="ko-KR" altLang="en-US"/>
          </a:p>
        </p:txBody>
      </p:sp>
      <p:sp>
        <p:nvSpPr>
          <p:cNvPr id="6" name="바닥글 개체 틀 5">
            <a:extLst>
              <a:ext uri="{FF2B5EF4-FFF2-40B4-BE49-F238E27FC236}">
                <a16:creationId xmlns:a16="http://schemas.microsoft.com/office/drawing/2014/main" id="{C55A3BFB-D1B9-4CE6-A7B7-8184B52FF23B}"/>
              </a:ext>
            </a:extLst>
          </p:cNvPr>
          <p:cNvSpPr>
            <a:spLocks noGrp="1"/>
          </p:cNvSpPr>
          <p:nvPr>
            <p:ph type="ftr" sz="quarter" idx="11"/>
          </p:nvPr>
        </p:nvSpPr>
        <p:spPr/>
        <p:txBody>
          <a:bodyPr/>
          <a:lstStyle/>
          <a:p>
            <a:endParaRPr lang="ko-KR" altLang="en-US"/>
          </a:p>
        </p:txBody>
      </p:sp>
      <p:sp>
        <p:nvSpPr>
          <p:cNvPr id="7" name="슬라이드 번호 개체 틀 6">
            <a:extLst>
              <a:ext uri="{FF2B5EF4-FFF2-40B4-BE49-F238E27FC236}">
                <a16:creationId xmlns:a16="http://schemas.microsoft.com/office/drawing/2014/main" id="{92FD1782-3003-4CB0-88E1-CB6F551F9778}"/>
              </a:ext>
            </a:extLst>
          </p:cNvPr>
          <p:cNvSpPr>
            <a:spLocks noGrp="1"/>
          </p:cNvSpPr>
          <p:nvPr>
            <p:ph type="sldNum" sz="quarter" idx="12"/>
          </p:nvPr>
        </p:nvSpPr>
        <p:spPr/>
        <p:txBody>
          <a:bodyPr/>
          <a:lstStyle/>
          <a:p>
            <a:fld id="{643D5535-8612-49EE-ABD2-BAF789D1AB98}" type="slidenum">
              <a:rPr lang="ko-KR" altLang="en-US" smtClean="0"/>
              <a:t>‹#›</a:t>
            </a:fld>
            <a:endParaRPr lang="ko-KR" altLang="en-US"/>
          </a:p>
        </p:txBody>
      </p:sp>
    </p:spTree>
    <p:extLst>
      <p:ext uri="{BB962C8B-B14F-4D97-AF65-F5344CB8AC3E}">
        <p14:creationId xmlns:p14="http://schemas.microsoft.com/office/powerpoint/2010/main" val="41263643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CB5A5006-E819-4C57-9028-9E76084F8ED9}"/>
              </a:ext>
            </a:extLst>
          </p:cNvPr>
          <p:cNvSpPr>
            <a:spLocks noGrp="1"/>
          </p:cNvSpPr>
          <p:nvPr>
            <p:ph type="title"/>
          </p:nvPr>
        </p:nvSpPr>
        <p:spPr>
          <a:xfrm>
            <a:off x="839788" y="365125"/>
            <a:ext cx="10515600" cy="1325563"/>
          </a:xfrm>
        </p:spPr>
        <p:txBody>
          <a:bodyPr/>
          <a:lstStyle/>
          <a:p>
            <a:r>
              <a:rPr lang="ko-KR" altLang="en-US"/>
              <a:t>마스터 제목 스타일 편집</a:t>
            </a:r>
          </a:p>
        </p:txBody>
      </p:sp>
      <p:sp>
        <p:nvSpPr>
          <p:cNvPr id="3" name="텍스트 개체 틀 2">
            <a:extLst>
              <a:ext uri="{FF2B5EF4-FFF2-40B4-BE49-F238E27FC236}">
                <a16:creationId xmlns:a16="http://schemas.microsoft.com/office/drawing/2014/main" id="{26E484E4-D335-49C7-989A-C1A02D7D6C7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4" name="내용 개체 틀 3">
            <a:extLst>
              <a:ext uri="{FF2B5EF4-FFF2-40B4-BE49-F238E27FC236}">
                <a16:creationId xmlns:a16="http://schemas.microsoft.com/office/drawing/2014/main" id="{97719FBF-FA04-4B20-8704-452E91807B1A}"/>
              </a:ext>
            </a:extLst>
          </p:cNvPr>
          <p:cNvSpPr>
            <a:spLocks noGrp="1"/>
          </p:cNvSpPr>
          <p:nvPr>
            <p:ph sz="half" idx="2"/>
          </p:nvPr>
        </p:nvSpPr>
        <p:spPr>
          <a:xfrm>
            <a:off x="839788" y="2505075"/>
            <a:ext cx="5157787"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5" name="텍스트 개체 틀 4">
            <a:extLst>
              <a:ext uri="{FF2B5EF4-FFF2-40B4-BE49-F238E27FC236}">
                <a16:creationId xmlns:a16="http://schemas.microsoft.com/office/drawing/2014/main" id="{50A66E81-0D05-4869-9493-E05B94593D0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6" name="내용 개체 틀 5">
            <a:extLst>
              <a:ext uri="{FF2B5EF4-FFF2-40B4-BE49-F238E27FC236}">
                <a16:creationId xmlns:a16="http://schemas.microsoft.com/office/drawing/2014/main" id="{40A9CE2C-52AE-429F-A443-3152A43CD33B}"/>
              </a:ext>
            </a:extLst>
          </p:cNvPr>
          <p:cNvSpPr>
            <a:spLocks noGrp="1"/>
          </p:cNvSpPr>
          <p:nvPr>
            <p:ph sz="quarter" idx="4"/>
          </p:nvPr>
        </p:nvSpPr>
        <p:spPr>
          <a:xfrm>
            <a:off x="6172200" y="2505075"/>
            <a:ext cx="5183188"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7" name="날짜 개체 틀 6">
            <a:extLst>
              <a:ext uri="{FF2B5EF4-FFF2-40B4-BE49-F238E27FC236}">
                <a16:creationId xmlns:a16="http://schemas.microsoft.com/office/drawing/2014/main" id="{E81EB50B-1AF7-4DE2-97DD-56B6289508DD}"/>
              </a:ext>
            </a:extLst>
          </p:cNvPr>
          <p:cNvSpPr>
            <a:spLocks noGrp="1"/>
          </p:cNvSpPr>
          <p:nvPr>
            <p:ph type="dt" sz="half" idx="10"/>
          </p:nvPr>
        </p:nvSpPr>
        <p:spPr/>
        <p:txBody>
          <a:bodyPr/>
          <a:lstStyle/>
          <a:p>
            <a:fld id="{4F6A2DD3-C748-416B-8643-5AD4AD989768}" type="datetime1">
              <a:rPr lang="ko-KR" altLang="en-US" smtClean="0"/>
              <a:t>2021-11-22</a:t>
            </a:fld>
            <a:endParaRPr lang="ko-KR" altLang="en-US"/>
          </a:p>
        </p:txBody>
      </p:sp>
      <p:sp>
        <p:nvSpPr>
          <p:cNvPr id="8" name="바닥글 개체 틀 7">
            <a:extLst>
              <a:ext uri="{FF2B5EF4-FFF2-40B4-BE49-F238E27FC236}">
                <a16:creationId xmlns:a16="http://schemas.microsoft.com/office/drawing/2014/main" id="{BD6A034E-784C-4151-A822-C1CE2BB5DBD5}"/>
              </a:ext>
            </a:extLst>
          </p:cNvPr>
          <p:cNvSpPr>
            <a:spLocks noGrp="1"/>
          </p:cNvSpPr>
          <p:nvPr>
            <p:ph type="ftr" sz="quarter" idx="11"/>
          </p:nvPr>
        </p:nvSpPr>
        <p:spPr/>
        <p:txBody>
          <a:bodyPr/>
          <a:lstStyle/>
          <a:p>
            <a:endParaRPr lang="ko-KR" altLang="en-US"/>
          </a:p>
        </p:txBody>
      </p:sp>
      <p:sp>
        <p:nvSpPr>
          <p:cNvPr id="9" name="슬라이드 번호 개체 틀 8">
            <a:extLst>
              <a:ext uri="{FF2B5EF4-FFF2-40B4-BE49-F238E27FC236}">
                <a16:creationId xmlns:a16="http://schemas.microsoft.com/office/drawing/2014/main" id="{F311E730-4614-410A-A368-203D18E8929F}"/>
              </a:ext>
            </a:extLst>
          </p:cNvPr>
          <p:cNvSpPr>
            <a:spLocks noGrp="1"/>
          </p:cNvSpPr>
          <p:nvPr>
            <p:ph type="sldNum" sz="quarter" idx="12"/>
          </p:nvPr>
        </p:nvSpPr>
        <p:spPr/>
        <p:txBody>
          <a:bodyPr/>
          <a:lstStyle/>
          <a:p>
            <a:fld id="{643D5535-8612-49EE-ABD2-BAF789D1AB98}" type="slidenum">
              <a:rPr lang="ko-KR" altLang="en-US" smtClean="0"/>
              <a:t>‹#›</a:t>
            </a:fld>
            <a:endParaRPr lang="ko-KR" altLang="en-US"/>
          </a:p>
        </p:txBody>
      </p:sp>
    </p:spTree>
    <p:extLst>
      <p:ext uri="{BB962C8B-B14F-4D97-AF65-F5344CB8AC3E}">
        <p14:creationId xmlns:p14="http://schemas.microsoft.com/office/powerpoint/2010/main" val="18645332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77BC8745-B25D-43E8-9026-A12F52C5A6E0}"/>
              </a:ext>
            </a:extLst>
          </p:cNvPr>
          <p:cNvSpPr>
            <a:spLocks noGrp="1"/>
          </p:cNvSpPr>
          <p:nvPr>
            <p:ph type="title"/>
          </p:nvPr>
        </p:nvSpPr>
        <p:spPr/>
        <p:txBody>
          <a:bodyPr/>
          <a:lstStyle/>
          <a:p>
            <a:r>
              <a:rPr lang="ko-KR" altLang="en-US"/>
              <a:t>마스터 제목 스타일 편집</a:t>
            </a:r>
          </a:p>
        </p:txBody>
      </p:sp>
      <p:sp>
        <p:nvSpPr>
          <p:cNvPr id="3" name="날짜 개체 틀 2">
            <a:extLst>
              <a:ext uri="{FF2B5EF4-FFF2-40B4-BE49-F238E27FC236}">
                <a16:creationId xmlns:a16="http://schemas.microsoft.com/office/drawing/2014/main" id="{7561A2AB-4CAF-4BF4-83FB-D69F75DB4394}"/>
              </a:ext>
            </a:extLst>
          </p:cNvPr>
          <p:cNvSpPr>
            <a:spLocks noGrp="1"/>
          </p:cNvSpPr>
          <p:nvPr>
            <p:ph type="dt" sz="half" idx="10"/>
          </p:nvPr>
        </p:nvSpPr>
        <p:spPr/>
        <p:txBody>
          <a:bodyPr/>
          <a:lstStyle/>
          <a:p>
            <a:fld id="{AD1FDD5D-391D-4816-99C9-A61C1D121D6F}" type="datetime1">
              <a:rPr lang="ko-KR" altLang="en-US" smtClean="0"/>
              <a:t>2021-11-22</a:t>
            </a:fld>
            <a:endParaRPr lang="ko-KR" altLang="en-US"/>
          </a:p>
        </p:txBody>
      </p:sp>
      <p:sp>
        <p:nvSpPr>
          <p:cNvPr id="4" name="바닥글 개체 틀 3">
            <a:extLst>
              <a:ext uri="{FF2B5EF4-FFF2-40B4-BE49-F238E27FC236}">
                <a16:creationId xmlns:a16="http://schemas.microsoft.com/office/drawing/2014/main" id="{62425ED9-C006-437F-87C0-DC659D8271E6}"/>
              </a:ext>
            </a:extLst>
          </p:cNvPr>
          <p:cNvSpPr>
            <a:spLocks noGrp="1"/>
          </p:cNvSpPr>
          <p:nvPr>
            <p:ph type="ftr" sz="quarter" idx="11"/>
          </p:nvPr>
        </p:nvSpPr>
        <p:spPr/>
        <p:txBody>
          <a:bodyPr/>
          <a:lstStyle/>
          <a:p>
            <a:endParaRPr lang="ko-KR" altLang="en-US"/>
          </a:p>
        </p:txBody>
      </p:sp>
      <p:sp>
        <p:nvSpPr>
          <p:cNvPr id="5" name="슬라이드 번호 개체 틀 4">
            <a:extLst>
              <a:ext uri="{FF2B5EF4-FFF2-40B4-BE49-F238E27FC236}">
                <a16:creationId xmlns:a16="http://schemas.microsoft.com/office/drawing/2014/main" id="{37A9E3F8-5CC7-4454-AE1A-28E9B29857A7}"/>
              </a:ext>
            </a:extLst>
          </p:cNvPr>
          <p:cNvSpPr>
            <a:spLocks noGrp="1"/>
          </p:cNvSpPr>
          <p:nvPr>
            <p:ph type="sldNum" sz="quarter" idx="12"/>
          </p:nvPr>
        </p:nvSpPr>
        <p:spPr/>
        <p:txBody>
          <a:bodyPr/>
          <a:lstStyle/>
          <a:p>
            <a:fld id="{643D5535-8612-49EE-ABD2-BAF789D1AB98}" type="slidenum">
              <a:rPr lang="ko-KR" altLang="en-US" smtClean="0"/>
              <a:t>‹#›</a:t>
            </a:fld>
            <a:endParaRPr lang="ko-KR" altLang="en-US"/>
          </a:p>
        </p:txBody>
      </p:sp>
    </p:spTree>
    <p:extLst>
      <p:ext uri="{BB962C8B-B14F-4D97-AF65-F5344CB8AC3E}">
        <p14:creationId xmlns:p14="http://schemas.microsoft.com/office/powerpoint/2010/main" val="30711596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날짜 개체 틀 1">
            <a:extLst>
              <a:ext uri="{FF2B5EF4-FFF2-40B4-BE49-F238E27FC236}">
                <a16:creationId xmlns:a16="http://schemas.microsoft.com/office/drawing/2014/main" id="{C61C30A9-7E56-4CE8-AB1E-1A9AAAAEAA24}"/>
              </a:ext>
            </a:extLst>
          </p:cNvPr>
          <p:cNvSpPr>
            <a:spLocks noGrp="1"/>
          </p:cNvSpPr>
          <p:nvPr>
            <p:ph type="dt" sz="half" idx="10"/>
          </p:nvPr>
        </p:nvSpPr>
        <p:spPr/>
        <p:txBody>
          <a:bodyPr/>
          <a:lstStyle/>
          <a:p>
            <a:fld id="{99C72488-E917-401B-93EB-DFBA5BF0F3A9}" type="datetime1">
              <a:rPr lang="ko-KR" altLang="en-US" smtClean="0"/>
              <a:t>2021-11-22</a:t>
            </a:fld>
            <a:endParaRPr lang="ko-KR" altLang="en-US"/>
          </a:p>
        </p:txBody>
      </p:sp>
      <p:sp>
        <p:nvSpPr>
          <p:cNvPr id="3" name="바닥글 개체 틀 2">
            <a:extLst>
              <a:ext uri="{FF2B5EF4-FFF2-40B4-BE49-F238E27FC236}">
                <a16:creationId xmlns:a16="http://schemas.microsoft.com/office/drawing/2014/main" id="{B30E1990-C9ED-49EC-9BF0-DA9B1409E3C8}"/>
              </a:ext>
            </a:extLst>
          </p:cNvPr>
          <p:cNvSpPr>
            <a:spLocks noGrp="1"/>
          </p:cNvSpPr>
          <p:nvPr>
            <p:ph type="ftr" sz="quarter" idx="11"/>
          </p:nvPr>
        </p:nvSpPr>
        <p:spPr/>
        <p:txBody>
          <a:bodyPr/>
          <a:lstStyle/>
          <a:p>
            <a:endParaRPr lang="ko-KR" altLang="en-US"/>
          </a:p>
        </p:txBody>
      </p:sp>
      <p:sp>
        <p:nvSpPr>
          <p:cNvPr id="4" name="슬라이드 번호 개체 틀 3">
            <a:extLst>
              <a:ext uri="{FF2B5EF4-FFF2-40B4-BE49-F238E27FC236}">
                <a16:creationId xmlns:a16="http://schemas.microsoft.com/office/drawing/2014/main" id="{EB46D759-DC6C-4DBF-B9AA-81A7185AE4BC}"/>
              </a:ext>
            </a:extLst>
          </p:cNvPr>
          <p:cNvSpPr>
            <a:spLocks noGrp="1"/>
          </p:cNvSpPr>
          <p:nvPr>
            <p:ph type="sldNum" sz="quarter" idx="12"/>
          </p:nvPr>
        </p:nvSpPr>
        <p:spPr/>
        <p:txBody>
          <a:bodyPr/>
          <a:lstStyle/>
          <a:p>
            <a:fld id="{643D5535-8612-49EE-ABD2-BAF789D1AB98}" type="slidenum">
              <a:rPr lang="ko-KR" altLang="en-US" smtClean="0"/>
              <a:t>‹#›</a:t>
            </a:fld>
            <a:endParaRPr lang="ko-KR" altLang="en-US"/>
          </a:p>
        </p:txBody>
      </p:sp>
    </p:spTree>
    <p:extLst>
      <p:ext uri="{BB962C8B-B14F-4D97-AF65-F5344CB8AC3E}">
        <p14:creationId xmlns:p14="http://schemas.microsoft.com/office/powerpoint/2010/main" val="31912924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A8466246-1386-460C-A760-C086291E7069}"/>
              </a:ext>
            </a:extLst>
          </p:cNvPr>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p>
        </p:txBody>
      </p:sp>
      <p:sp>
        <p:nvSpPr>
          <p:cNvPr id="3" name="내용 개체 틀 2">
            <a:extLst>
              <a:ext uri="{FF2B5EF4-FFF2-40B4-BE49-F238E27FC236}">
                <a16:creationId xmlns:a16="http://schemas.microsoft.com/office/drawing/2014/main" id="{8B47224D-053F-450C-BF16-ECB489EFA3C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4" name="텍스트 개체 틀 3">
            <a:extLst>
              <a:ext uri="{FF2B5EF4-FFF2-40B4-BE49-F238E27FC236}">
                <a16:creationId xmlns:a16="http://schemas.microsoft.com/office/drawing/2014/main" id="{5C4EFC31-E63C-4528-8870-5C466920571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날짜 개체 틀 4">
            <a:extLst>
              <a:ext uri="{FF2B5EF4-FFF2-40B4-BE49-F238E27FC236}">
                <a16:creationId xmlns:a16="http://schemas.microsoft.com/office/drawing/2014/main" id="{81F114B3-2B56-4F60-87D3-689E28C32707}"/>
              </a:ext>
            </a:extLst>
          </p:cNvPr>
          <p:cNvSpPr>
            <a:spLocks noGrp="1"/>
          </p:cNvSpPr>
          <p:nvPr>
            <p:ph type="dt" sz="half" idx="10"/>
          </p:nvPr>
        </p:nvSpPr>
        <p:spPr/>
        <p:txBody>
          <a:bodyPr/>
          <a:lstStyle/>
          <a:p>
            <a:fld id="{A53FFF0B-383F-4B23-A401-ABC51652329E}" type="datetime1">
              <a:rPr lang="ko-KR" altLang="en-US" smtClean="0"/>
              <a:t>2021-11-22</a:t>
            </a:fld>
            <a:endParaRPr lang="ko-KR" altLang="en-US"/>
          </a:p>
        </p:txBody>
      </p:sp>
      <p:sp>
        <p:nvSpPr>
          <p:cNvPr id="6" name="바닥글 개체 틀 5">
            <a:extLst>
              <a:ext uri="{FF2B5EF4-FFF2-40B4-BE49-F238E27FC236}">
                <a16:creationId xmlns:a16="http://schemas.microsoft.com/office/drawing/2014/main" id="{99B9434C-D96D-4C88-BC05-49CEB9F1D2BD}"/>
              </a:ext>
            </a:extLst>
          </p:cNvPr>
          <p:cNvSpPr>
            <a:spLocks noGrp="1"/>
          </p:cNvSpPr>
          <p:nvPr>
            <p:ph type="ftr" sz="quarter" idx="11"/>
          </p:nvPr>
        </p:nvSpPr>
        <p:spPr/>
        <p:txBody>
          <a:bodyPr/>
          <a:lstStyle/>
          <a:p>
            <a:endParaRPr lang="ko-KR" altLang="en-US"/>
          </a:p>
        </p:txBody>
      </p:sp>
      <p:sp>
        <p:nvSpPr>
          <p:cNvPr id="7" name="슬라이드 번호 개체 틀 6">
            <a:extLst>
              <a:ext uri="{FF2B5EF4-FFF2-40B4-BE49-F238E27FC236}">
                <a16:creationId xmlns:a16="http://schemas.microsoft.com/office/drawing/2014/main" id="{70F2CDDF-7451-471A-8A9F-806516B2001B}"/>
              </a:ext>
            </a:extLst>
          </p:cNvPr>
          <p:cNvSpPr>
            <a:spLocks noGrp="1"/>
          </p:cNvSpPr>
          <p:nvPr>
            <p:ph type="sldNum" sz="quarter" idx="12"/>
          </p:nvPr>
        </p:nvSpPr>
        <p:spPr/>
        <p:txBody>
          <a:bodyPr/>
          <a:lstStyle/>
          <a:p>
            <a:fld id="{643D5535-8612-49EE-ABD2-BAF789D1AB98}" type="slidenum">
              <a:rPr lang="ko-KR" altLang="en-US" smtClean="0"/>
              <a:t>‹#›</a:t>
            </a:fld>
            <a:endParaRPr lang="ko-KR" altLang="en-US"/>
          </a:p>
        </p:txBody>
      </p:sp>
    </p:spTree>
    <p:extLst>
      <p:ext uri="{BB962C8B-B14F-4D97-AF65-F5344CB8AC3E}">
        <p14:creationId xmlns:p14="http://schemas.microsoft.com/office/powerpoint/2010/main" val="30347966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C09DC098-3B0C-430A-B4C0-6EDDFAADDFD2}"/>
              </a:ext>
            </a:extLst>
          </p:cNvPr>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p>
        </p:txBody>
      </p:sp>
      <p:sp>
        <p:nvSpPr>
          <p:cNvPr id="3" name="그림 개체 틀 2">
            <a:extLst>
              <a:ext uri="{FF2B5EF4-FFF2-40B4-BE49-F238E27FC236}">
                <a16:creationId xmlns:a16="http://schemas.microsoft.com/office/drawing/2014/main" id="{B6B08CEA-69B5-41E8-80ED-EB903555A83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ko-KR" altLang="en-US"/>
          </a:p>
        </p:txBody>
      </p:sp>
      <p:sp>
        <p:nvSpPr>
          <p:cNvPr id="4" name="텍스트 개체 틀 3">
            <a:extLst>
              <a:ext uri="{FF2B5EF4-FFF2-40B4-BE49-F238E27FC236}">
                <a16:creationId xmlns:a16="http://schemas.microsoft.com/office/drawing/2014/main" id="{4E3DAC89-CAD4-4A98-8805-A7BACEFC03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날짜 개체 틀 4">
            <a:extLst>
              <a:ext uri="{FF2B5EF4-FFF2-40B4-BE49-F238E27FC236}">
                <a16:creationId xmlns:a16="http://schemas.microsoft.com/office/drawing/2014/main" id="{E45A94C2-35F9-4474-B2CF-8922E05B7BE4}"/>
              </a:ext>
            </a:extLst>
          </p:cNvPr>
          <p:cNvSpPr>
            <a:spLocks noGrp="1"/>
          </p:cNvSpPr>
          <p:nvPr>
            <p:ph type="dt" sz="half" idx="10"/>
          </p:nvPr>
        </p:nvSpPr>
        <p:spPr/>
        <p:txBody>
          <a:bodyPr/>
          <a:lstStyle/>
          <a:p>
            <a:fld id="{725FBA90-E02D-41D9-BEE5-6371E0DABBEC}" type="datetime1">
              <a:rPr lang="ko-KR" altLang="en-US" smtClean="0"/>
              <a:t>2021-11-22</a:t>
            </a:fld>
            <a:endParaRPr lang="ko-KR" altLang="en-US"/>
          </a:p>
        </p:txBody>
      </p:sp>
      <p:sp>
        <p:nvSpPr>
          <p:cNvPr id="6" name="바닥글 개체 틀 5">
            <a:extLst>
              <a:ext uri="{FF2B5EF4-FFF2-40B4-BE49-F238E27FC236}">
                <a16:creationId xmlns:a16="http://schemas.microsoft.com/office/drawing/2014/main" id="{0C3F8582-DB5E-435E-BCA2-CF02F667F616}"/>
              </a:ext>
            </a:extLst>
          </p:cNvPr>
          <p:cNvSpPr>
            <a:spLocks noGrp="1"/>
          </p:cNvSpPr>
          <p:nvPr>
            <p:ph type="ftr" sz="quarter" idx="11"/>
          </p:nvPr>
        </p:nvSpPr>
        <p:spPr/>
        <p:txBody>
          <a:bodyPr/>
          <a:lstStyle/>
          <a:p>
            <a:endParaRPr lang="ko-KR" altLang="en-US"/>
          </a:p>
        </p:txBody>
      </p:sp>
      <p:sp>
        <p:nvSpPr>
          <p:cNvPr id="7" name="슬라이드 번호 개체 틀 6">
            <a:extLst>
              <a:ext uri="{FF2B5EF4-FFF2-40B4-BE49-F238E27FC236}">
                <a16:creationId xmlns:a16="http://schemas.microsoft.com/office/drawing/2014/main" id="{C0640732-D009-41DA-8676-4670D1628B15}"/>
              </a:ext>
            </a:extLst>
          </p:cNvPr>
          <p:cNvSpPr>
            <a:spLocks noGrp="1"/>
          </p:cNvSpPr>
          <p:nvPr>
            <p:ph type="sldNum" sz="quarter" idx="12"/>
          </p:nvPr>
        </p:nvSpPr>
        <p:spPr/>
        <p:txBody>
          <a:bodyPr/>
          <a:lstStyle/>
          <a:p>
            <a:fld id="{643D5535-8612-49EE-ABD2-BAF789D1AB98}" type="slidenum">
              <a:rPr lang="ko-KR" altLang="en-US" smtClean="0"/>
              <a:t>‹#›</a:t>
            </a:fld>
            <a:endParaRPr lang="ko-KR" altLang="en-US"/>
          </a:p>
        </p:txBody>
      </p:sp>
    </p:spTree>
    <p:extLst>
      <p:ext uri="{BB962C8B-B14F-4D97-AF65-F5344CB8AC3E}">
        <p14:creationId xmlns:p14="http://schemas.microsoft.com/office/powerpoint/2010/main" val="40806912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제목 개체 틀 1">
            <a:extLst>
              <a:ext uri="{FF2B5EF4-FFF2-40B4-BE49-F238E27FC236}">
                <a16:creationId xmlns:a16="http://schemas.microsoft.com/office/drawing/2014/main" id="{C13CF20D-3828-4035-BB0D-68F9B4F048E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ko-KR" altLang="en-US"/>
              <a:t>마스터 제목 스타일 편집</a:t>
            </a:r>
          </a:p>
        </p:txBody>
      </p:sp>
      <p:sp>
        <p:nvSpPr>
          <p:cNvPr id="3" name="텍스트 개체 틀 2">
            <a:extLst>
              <a:ext uri="{FF2B5EF4-FFF2-40B4-BE49-F238E27FC236}">
                <a16:creationId xmlns:a16="http://schemas.microsoft.com/office/drawing/2014/main" id="{67CBCCDD-7872-4267-8145-BCD6A11467B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4" name="날짜 개체 틀 3">
            <a:extLst>
              <a:ext uri="{FF2B5EF4-FFF2-40B4-BE49-F238E27FC236}">
                <a16:creationId xmlns:a16="http://schemas.microsoft.com/office/drawing/2014/main" id="{A6F26B8B-1403-4A21-9659-CC5F5E71163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BEB46E-0BA6-49B6-BDE1-3CE98DE4A33C}" type="datetime1">
              <a:rPr lang="ko-KR" altLang="en-US" smtClean="0"/>
              <a:t>2021-11-22</a:t>
            </a:fld>
            <a:endParaRPr lang="ko-KR" altLang="en-US"/>
          </a:p>
        </p:txBody>
      </p:sp>
      <p:sp>
        <p:nvSpPr>
          <p:cNvPr id="5" name="바닥글 개체 틀 4">
            <a:extLst>
              <a:ext uri="{FF2B5EF4-FFF2-40B4-BE49-F238E27FC236}">
                <a16:creationId xmlns:a16="http://schemas.microsoft.com/office/drawing/2014/main" id="{903F445B-9075-447D-B764-01CA5D2A2B8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ltLang="en-US"/>
          </a:p>
        </p:txBody>
      </p:sp>
      <p:sp>
        <p:nvSpPr>
          <p:cNvPr id="6" name="슬라이드 번호 개체 틀 5">
            <a:extLst>
              <a:ext uri="{FF2B5EF4-FFF2-40B4-BE49-F238E27FC236}">
                <a16:creationId xmlns:a16="http://schemas.microsoft.com/office/drawing/2014/main" id="{C7E252A9-FD2F-4A78-B320-EBBCF1DA8F0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3D5535-8612-49EE-ABD2-BAF789D1AB98}" type="slidenum">
              <a:rPr lang="ko-KR" altLang="en-US" smtClean="0"/>
              <a:t>‹#›</a:t>
            </a:fld>
            <a:endParaRPr lang="ko-KR" altLang="en-US"/>
          </a:p>
        </p:txBody>
      </p:sp>
    </p:spTree>
    <p:extLst>
      <p:ext uri="{BB962C8B-B14F-4D97-AF65-F5344CB8AC3E}">
        <p14:creationId xmlns:p14="http://schemas.microsoft.com/office/powerpoint/2010/main" val="42675187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mailto:rkd@coresec.co.kr"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슬라이드 번호 개체 틀 3">
            <a:extLst>
              <a:ext uri="{FF2B5EF4-FFF2-40B4-BE49-F238E27FC236}">
                <a16:creationId xmlns:a16="http://schemas.microsoft.com/office/drawing/2014/main" id="{765EDFB4-B4C1-44D6-9648-7541FB6BC320}"/>
              </a:ext>
            </a:extLst>
          </p:cNvPr>
          <p:cNvSpPr>
            <a:spLocks noGrp="1"/>
          </p:cNvSpPr>
          <p:nvPr>
            <p:ph type="sldNum" sz="quarter" idx="12"/>
          </p:nvPr>
        </p:nvSpPr>
        <p:spPr/>
        <p:txBody>
          <a:bodyPr/>
          <a:lstStyle/>
          <a:p>
            <a:fld id="{643D5535-8612-49EE-ABD2-BAF789D1AB98}" type="slidenum">
              <a:rPr lang="ko-KR" altLang="en-US" smtClean="0"/>
              <a:t>1</a:t>
            </a:fld>
            <a:endParaRPr lang="ko-KR" altLang="en-US"/>
          </a:p>
        </p:txBody>
      </p:sp>
      <p:sp>
        <p:nvSpPr>
          <p:cNvPr id="7" name="직사각형 6">
            <a:extLst>
              <a:ext uri="{FF2B5EF4-FFF2-40B4-BE49-F238E27FC236}">
                <a16:creationId xmlns:a16="http://schemas.microsoft.com/office/drawing/2014/main" id="{11BFD89B-9B0B-41D8-9615-CD65239DC0F2}"/>
              </a:ext>
            </a:extLst>
          </p:cNvPr>
          <p:cNvSpPr/>
          <p:nvPr/>
        </p:nvSpPr>
        <p:spPr>
          <a:xfrm>
            <a:off x="2128887" y="119630"/>
            <a:ext cx="8075382" cy="963149"/>
          </a:xfrm>
          <a:prstGeom prst="rect">
            <a:avLst/>
          </a:prstGeom>
        </p:spPr>
        <p:txBody>
          <a:bodyPr wrap="square">
            <a:spAutoFit/>
          </a:bodyPr>
          <a:lstStyle/>
          <a:p>
            <a:pPr algn="ctr"/>
            <a:r>
              <a:rPr lang="ko-KR" altLang="en-US" sz="2000" b="1" dirty="0" err="1"/>
              <a:t>코어시큐리티</a:t>
            </a:r>
            <a:r>
              <a:rPr lang="ko-KR" altLang="en-US" sz="2000" b="1" dirty="0"/>
              <a:t> </a:t>
            </a:r>
            <a:endParaRPr lang="en-US" altLang="ko-KR" sz="2000" b="1" dirty="0"/>
          </a:p>
          <a:p>
            <a:pPr algn="ctr">
              <a:lnSpc>
                <a:spcPct val="150000"/>
              </a:lnSpc>
            </a:pPr>
            <a:r>
              <a:rPr lang="ko-KR" altLang="en-US" sz="2800" b="1" dirty="0"/>
              <a:t>채용 연계형 </a:t>
            </a:r>
            <a:r>
              <a:rPr lang="en-US" altLang="ko-KR" sz="2800" b="1" dirty="0"/>
              <a:t>‘IT</a:t>
            </a:r>
            <a:r>
              <a:rPr lang="ko-KR" altLang="en-US" sz="2800" b="1" dirty="0"/>
              <a:t>보안 인턴 후 정규직</a:t>
            </a:r>
            <a:r>
              <a:rPr lang="en-US" altLang="ko-KR" sz="2800" b="1" dirty="0"/>
              <a:t>’</a:t>
            </a:r>
            <a:r>
              <a:rPr lang="ko-KR" altLang="en-US" sz="2800" b="1" dirty="0"/>
              <a:t> 모집</a:t>
            </a:r>
          </a:p>
        </p:txBody>
      </p:sp>
      <p:sp>
        <p:nvSpPr>
          <p:cNvPr id="15" name="슬라이드 번호 개체 틀 1">
            <a:extLst>
              <a:ext uri="{FF2B5EF4-FFF2-40B4-BE49-F238E27FC236}">
                <a16:creationId xmlns:a16="http://schemas.microsoft.com/office/drawing/2014/main" id="{05E0691F-C31E-407B-A2AE-9E79F5F7BE59}"/>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ko-KR"/>
            </a:defPPr>
            <a:lvl1pPr marL="0" algn="r" defTabSz="914400" rtl="0" eaLnBrk="1" latinLnBrk="1" hangingPunct="1">
              <a:defRPr sz="1200" kern="1200">
                <a:solidFill>
                  <a:schemeClr val="tx1">
                    <a:tint val="75000"/>
                  </a:schemeClr>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fld id="{643D5535-8612-49EE-ABD2-BAF789D1AB98}" type="slidenum">
              <a:rPr lang="ko-KR" altLang="en-US" smtClean="0"/>
              <a:pPr/>
              <a:t>1</a:t>
            </a:fld>
            <a:endParaRPr lang="ko-KR" altLang="en-US"/>
          </a:p>
        </p:txBody>
      </p:sp>
      <p:sp>
        <p:nvSpPr>
          <p:cNvPr id="16" name="직사각형 15">
            <a:extLst>
              <a:ext uri="{FF2B5EF4-FFF2-40B4-BE49-F238E27FC236}">
                <a16:creationId xmlns:a16="http://schemas.microsoft.com/office/drawing/2014/main" id="{BF76AF54-86B6-445C-853E-1F9FD5CED736}"/>
              </a:ext>
            </a:extLst>
          </p:cNvPr>
          <p:cNvSpPr/>
          <p:nvPr/>
        </p:nvSpPr>
        <p:spPr>
          <a:xfrm>
            <a:off x="489857" y="1349654"/>
            <a:ext cx="10988644" cy="4298036"/>
          </a:xfrm>
          <a:prstGeom prst="rect">
            <a:avLst/>
          </a:prstGeom>
        </p:spPr>
        <p:txBody>
          <a:bodyPr wrap="square">
            <a:spAutoFit/>
          </a:bodyPr>
          <a:lstStyle/>
          <a:p>
            <a:pPr lvl="0" eaLnBrk="0" fontAlgn="base" latinLnBrk="0" hangingPunct="0">
              <a:lnSpc>
                <a:spcPct val="150000"/>
              </a:lnSpc>
              <a:spcBef>
                <a:spcPct val="0"/>
              </a:spcBef>
              <a:spcAft>
                <a:spcPct val="0"/>
              </a:spcAft>
            </a:pPr>
            <a:r>
              <a:rPr lang="ko-KR" altLang="en-US" sz="1600" b="1" dirty="0">
                <a:ea typeface="맑은 고딕"/>
                <a:cs typeface="Times New Roman"/>
              </a:rPr>
              <a:t>근무조건</a:t>
            </a:r>
          </a:p>
          <a:p>
            <a:pPr marL="285750" indent="-285750" eaLnBrk="0" fontAlgn="base" latinLnBrk="0" hangingPunct="0">
              <a:lnSpc>
                <a:spcPct val="150000"/>
              </a:lnSpc>
              <a:spcBef>
                <a:spcPct val="0"/>
              </a:spcBef>
              <a:spcAft>
                <a:spcPct val="0"/>
              </a:spcAft>
              <a:buFont typeface="Wingdings" panose="05000000000000000000" pitchFamily="2" charset="2"/>
              <a:buChar char="§"/>
            </a:pPr>
            <a:r>
              <a:rPr lang="ko-KR" altLang="en-US" sz="1400" dirty="0">
                <a:ea typeface="맑은 고딕"/>
                <a:cs typeface="Times New Roman"/>
              </a:rPr>
              <a:t>인턴 </a:t>
            </a:r>
            <a:br>
              <a:rPr lang="en-US" altLang="ko-KR" sz="1400" dirty="0">
                <a:ea typeface="맑은 고딕"/>
                <a:cs typeface="Times New Roman"/>
              </a:rPr>
            </a:br>
            <a:r>
              <a:rPr lang="en-US" altLang="ko-KR" sz="1400" dirty="0">
                <a:ea typeface="맑은 고딕"/>
                <a:cs typeface="Times New Roman"/>
              </a:rPr>
              <a:t>- </a:t>
            </a:r>
            <a:r>
              <a:rPr lang="ko-KR" altLang="en-US" sz="1400" dirty="0">
                <a:ea typeface="맑은 고딕"/>
                <a:cs typeface="Times New Roman"/>
              </a:rPr>
              <a:t>인턴 </a:t>
            </a:r>
            <a:r>
              <a:rPr lang="en-US" altLang="ko-KR" sz="1400" dirty="0">
                <a:ea typeface="맑은 고딕"/>
                <a:cs typeface="Times New Roman"/>
              </a:rPr>
              <a:t>1</a:t>
            </a:r>
            <a:r>
              <a:rPr lang="ko-KR" altLang="en-US" sz="1400" dirty="0">
                <a:ea typeface="맑은 고딕"/>
                <a:cs typeface="Times New Roman"/>
              </a:rPr>
              <a:t>개월</a:t>
            </a:r>
            <a:r>
              <a:rPr lang="en-US" altLang="ko-KR" sz="1400" dirty="0">
                <a:ea typeface="맑은 고딕"/>
                <a:cs typeface="Times New Roman"/>
              </a:rPr>
              <a:t> _ 2021.12.01(</a:t>
            </a:r>
            <a:r>
              <a:rPr lang="ko-KR" altLang="en-US" sz="1400" dirty="0">
                <a:ea typeface="맑은 고딕"/>
                <a:cs typeface="Times New Roman"/>
              </a:rPr>
              <a:t>수</a:t>
            </a:r>
            <a:r>
              <a:rPr lang="en-US" altLang="ko-KR" sz="1400" dirty="0">
                <a:ea typeface="맑은 고딕"/>
                <a:cs typeface="Times New Roman"/>
              </a:rPr>
              <a:t>)~12.31(</a:t>
            </a:r>
            <a:r>
              <a:rPr lang="ko-KR" altLang="en-US" sz="1400" dirty="0">
                <a:ea typeface="맑은 고딕"/>
                <a:cs typeface="Times New Roman"/>
              </a:rPr>
              <a:t>금</a:t>
            </a:r>
            <a:r>
              <a:rPr lang="en-US" altLang="ko-KR" sz="1400" dirty="0">
                <a:ea typeface="맑은 고딕"/>
                <a:cs typeface="Times New Roman"/>
              </a:rPr>
              <a:t>) </a:t>
            </a:r>
          </a:p>
          <a:p>
            <a:pPr eaLnBrk="0" fontAlgn="base" latinLnBrk="0" hangingPunct="0">
              <a:lnSpc>
                <a:spcPct val="150000"/>
              </a:lnSpc>
              <a:spcBef>
                <a:spcPct val="0"/>
              </a:spcBef>
              <a:spcAft>
                <a:spcPct val="0"/>
              </a:spcAft>
            </a:pPr>
            <a:r>
              <a:rPr lang="en-US" altLang="ko-KR" sz="1400" dirty="0">
                <a:ea typeface="맑은 고딕"/>
                <a:cs typeface="Times New Roman"/>
              </a:rPr>
              <a:t>     - </a:t>
            </a:r>
            <a:r>
              <a:rPr lang="ko-KR" altLang="en-US" sz="1400" dirty="0">
                <a:ea typeface="맑은 고딕"/>
                <a:cs typeface="Times New Roman"/>
              </a:rPr>
              <a:t>급여조건 면접 후 결정</a:t>
            </a:r>
            <a:r>
              <a:rPr lang="en-US" altLang="ko-KR" sz="1400" dirty="0">
                <a:ea typeface="맑은 고딕"/>
                <a:cs typeface="Times New Roman"/>
              </a:rPr>
              <a:t>(</a:t>
            </a:r>
            <a:r>
              <a:rPr lang="ko-KR" altLang="en-US" sz="1400" dirty="0">
                <a:ea typeface="맑은 고딕"/>
                <a:cs typeface="Times New Roman"/>
              </a:rPr>
              <a:t>월 </a:t>
            </a:r>
            <a:r>
              <a:rPr lang="en-US" altLang="ko-KR" sz="1400" dirty="0">
                <a:ea typeface="맑은 고딕"/>
                <a:cs typeface="Times New Roman"/>
              </a:rPr>
              <a:t>200</a:t>
            </a:r>
            <a:r>
              <a:rPr lang="ko-KR" altLang="en-US" sz="1400" dirty="0">
                <a:ea typeface="맑은 고딕"/>
                <a:cs typeface="Times New Roman"/>
              </a:rPr>
              <a:t>만원 이상</a:t>
            </a:r>
            <a:r>
              <a:rPr lang="en-US" altLang="ko-KR" sz="1400" dirty="0">
                <a:ea typeface="맑은 고딕"/>
                <a:cs typeface="Times New Roman"/>
              </a:rPr>
              <a:t>)</a:t>
            </a:r>
            <a:br>
              <a:rPr lang="en-US" altLang="ko-KR" sz="1400" dirty="0">
                <a:ea typeface="맑은 고딕"/>
                <a:cs typeface="Times New Roman"/>
              </a:rPr>
            </a:br>
            <a:r>
              <a:rPr lang="en-US" altLang="ko-KR" sz="1400" dirty="0">
                <a:ea typeface="맑은 고딕"/>
                <a:cs typeface="Times New Roman"/>
              </a:rPr>
              <a:t>     - </a:t>
            </a:r>
            <a:r>
              <a:rPr lang="ko-KR" altLang="en-US" sz="1400" dirty="0">
                <a:ea typeface="맑은 고딕"/>
                <a:cs typeface="Times New Roman"/>
              </a:rPr>
              <a:t>졸업자 및 졸업예정자</a:t>
            </a:r>
            <a:r>
              <a:rPr lang="en-US" altLang="ko-KR" sz="1400" dirty="0">
                <a:ea typeface="맑은 고딕"/>
                <a:cs typeface="Times New Roman"/>
              </a:rPr>
              <a:t>(</a:t>
            </a:r>
            <a:r>
              <a:rPr lang="ko-KR" altLang="en-US" sz="1400" dirty="0">
                <a:ea typeface="맑은 고딕"/>
                <a:cs typeface="Times New Roman"/>
              </a:rPr>
              <a:t>학기말 시험일에 학교 등교 가능하게 지원</a:t>
            </a:r>
            <a:r>
              <a:rPr lang="en-US" altLang="ko-KR" sz="1400" dirty="0">
                <a:ea typeface="맑은 고딕"/>
                <a:cs typeface="Times New Roman"/>
              </a:rPr>
              <a:t>)</a:t>
            </a:r>
          </a:p>
          <a:p>
            <a:pPr eaLnBrk="0" fontAlgn="base" latinLnBrk="0" hangingPunct="0">
              <a:spcBef>
                <a:spcPct val="0"/>
              </a:spcBef>
              <a:spcAft>
                <a:spcPct val="0"/>
              </a:spcAft>
            </a:pPr>
            <a:endParaRPr lang="en-US" altLang="ko-KR" sz="1400" dirty="0">
              <a:ea typeface="맑은 고딕"/>
              <a:cs typeface="Times New Roman"/>
            </a:endParaRPr>
          </a:p>
          <a:p>
            <a:pPr marL="285750" indent="-285750" eaLnBrk="0" fontAlgn="base" latinLnBrk="0" hangingPunct="0">
              <a:lnSpc>
                <a:spcPct val="150000"/>
              </a:lnSpc>
              <a:spcBef>
                <a:spcPct val="0"/>
              </a:spcBef>
              <a:spcAft>
                <a:spcPct val="0"/>
              </a:spcAft>
              <a:buFont typeface="Wingdings" panose="05000000000000000000" pitchFamily="2" charset="2"/>
              <a:buChar char="§"/>
            </a:pPr>
            <a:r>
              <a:rPr lang="ko-KR" altLang="en-US" sz="1400" dirty="0">
                <a:ea typeface="맑은 고딕"/>
                <a:cs typeface="Times New Roman"/>
              </a:rPr>
              <a:t>정규직</a:t>
            </a:r>
            <a:endParaRPr lang="en-US" altLang="ko-KR" sz="1400" dirty="0">
              <a:ea typeface="맑은 고딕"/>
              <a:cs typeface="Times New Roman"/>
            </a:endParaRPr>
          </a:p>
          <a:p>
            <a:pPr eaLnBrk="0" fontAlgn="base" latinLnBrk="0" hangingPunct="0">
              <a:lnSpc>
                <a:spcPct val="150000"/>
              </a:lnSpc>
              <a:spcBef>
                <a:spcPct val="0"/>
              </a:spcBef>
              <a:spcAft>
                <a:spcPct val="0"/>
              </a:spcAft>
            </a:pPr>
            <a:r>
              <a:rPr lang="en-US" altLang="ko-KR" sz="1400" dirty="0">
                <a:ea typeface="맑은 고딕"/>
                <a:cs typeface="Times New Roman"/>
              </a:rPr>
              <a:t>     - </a:t>
            </a:r>
            <a:r>
              <a:rPr lang="ko-KR" altLang="en-US" sz="1400" dirty="0">
                <a:ea typeface="맑은 고딕"/>
                <a:cs typeface="Times New Roman"/>
              </a:rPr>
              <a:t>인턴 </a:t>
            </a:r>
            <a:r>
              <a:rPr lang="en-US" altLang="ko-KR" sz="1400" dirty="0">
                <a:ea typeface="맑은 고딕"/>
                <a:cs typeface="Times New Roman"/>
              </a:rPr>
              <a:t>1</a:t>
            </a:r>
            <a:r>
              <a:rPr lang="ko-KR" altLang="en-US" sz="1400" dirty="0">
                <a:ea typeface="맑은 고딕"/>
                <a:cs typeface="Times New Roman"/>
              </a:rPr>
              <a:t>개월 평가 합격 후 정규직 발령 </a:t>
            </a:r>
            <a:r>
              <a:rPr lang="en-US" altLang="ko-KR" sz="1400" dirty="0">
                <a:ea typeface="맑은 고딕"/>
                <a:cs typeface="Times New Roman"/>
              </a:rPr>
              <a:t>_ 2022.01.03(</a:t>
            </a:r>
            <a:r>
              <a:rPr lang="ko-KR" altLang="en-US" sz="1400" dirty="0">
                <a:ea typeface="맑은 고딕"/>
                <a:cs typeface="Times New Roman"/>
              </a:rPr>
              <a:t>월</a:t>
            </a:r>
            <a:r>
              <a:rPr lang="en-US" altLang="ko-KR" sz="1400" dirty="0">
                <a:ea typeface="맑은 고딕"/>
                <a:cs typeface="Times New Roman"/>
              </a:rPr>
              <a:t>)</a:t>
            </a:r>
          </a:p>
          <a:p>
            <a:pPr eaLnBrk="0" fontAlgn="base" latinLnBrk="0" hangingPunct="0">
              <a:lnSpc>
                <a:spcPct val="150000"/>
              </a:lnSpc>
              <a:spcBef>
                <a:spcPct val="0"/>
              </a:spcBef>
              <a:spcAft>
                <a:spcPct val="0"/>
              </a:spcAft>
            </a:pPr>
            <a:r>
              <a:rPr lang="en-US" altLang="ko-KR" sz="1400" dirty="0">
                <a:ea typeface="맑은 고딕"/>
                <a:cs typeface="Times New Roman"/>
              </a:rPr>
              <a:t>     - </a:t>
            </a:r>
            <a:r>
              <a:rPr lang="ko-KR" altLang="en-US" sz="1400" dirty="0">
                <a:ea typeface="맑은 고딕"/>
                <a:cs typeface="Times New Roman"/>
              </a:rPr>
              <a:t>정규직 발령 후</a:t>
            </a:r>
            <a:r>
              <a:rPr lang="en-US" altLang="ko-KR" sz="1400" dirty="0">
                <a:ea typeface="맑은 고딕"/>
                <a:cs typeface="Times New Roman"/>
              </a:rPr>
              <a:t> OJT 2</a:t>
            </a:r>
            <a:r>
              <a:rPr lang="ko-KR" altLang="en-US" sz="1400" dirty="0">
                <a:ea typeface="맑은 고딕"/>
                <a:cs typeface="Times New Roman"/>
              </a:rPr>
              <a:t>개월</a:t>
            </a:r>
            <a:r>
              <a:rPr lang="en-US" altLang="ko-KR" sz="1400" dirty="0">
                <a:ea typeface="맑은 고딕"/>
                <a:cs typeface="Times New Roman"/>
              </a:rPr>
              <a:t>~3</a:t>
            </a:r>
            <a:r>
              <a:rPr lang="ko-KR" altLang="en-US" sz="1400" dirty="0">
                <a:ea typeface="맑은 고딕"/>
                <a:cs typeface="Times New Roman"/>
              </a:rPr>
              <a:t>개월 진행</a:t>
            </a:r>
            <a:endParaRPr lang="en-US" altLang="ko-KR" sz="1400" dirty="0">
              <a:ea typeface="맑은 고딕"/>
              <a:cs typeface="Times New Roman"/>
            </a:endParaRPr>
          </a:p>
          <a:p>
            <a:pPr eaLnBrk="0" fontAlgn="base" latinLnBrk="0" hangingPunct="0">
              <a:lnSpc>
                <a:spcPct val="150000"/>
              </a:lnSpc>
              <a:spcBef>
                <a:spcPct val="0"/>
              </a:spcBef>
              <a:spcAft>
                <a:spcPct val="0"/>
              </a:spcAft>
            </a:pPr>
            <a:r>
              <a:rPr lang="en-US" altLang="ko-KR" sz="1400" dirty="0">
                <a:ea typeface="맑은 고딕"/>
                <a:cs typeface="Times New Roman"/>
              </a:rPr>
              <a:t>     - </a:t>
            </a:r>
            <a:r>
              <a:rPr lang="ko-KR" altLang="en-US" sz="1400" dirty="0">
                <a:ea typeface="맑은 고딕"/>
                <a:cs typeface="Times New Roman"/>
              </a:rPr>
              <a:t>급여조건</a:t>
            </a:r>
            <a:r>
              <a:rPr lang="en-US" altLang="ko-KR" sz="1400" dirty="0">
                <a:ea typeface="맑은 고딕"/>
                <a:cs typeface="Times New Roman"/>
              </a:rPr>
              <a:t>(</a:t>
            </a:r>
            <a:r>
              <a:rPr lang="ko-KR" altLang="en-US" sz="1400" dirty="0">
                <a:ea typeface="맑은 고딕"/>
                <a:cs typeface="Times New Roman"/>
              </a:rPr>
              <a:t>협상</a:t>
            </a:r>
            <a:r>
              <a:rPr lang="en-US" altLang="ko-KR" sz="1400" dirty="0">
                <a:ea typeface="맑은 고딕"/>
                <a:cs typeface="Times New Roman"/>
              </a:rPr>
              <a:t>)</a:t>
            </a:r>
          </a:p>
          <a:p>
            <a:pPr eaLnBrk="0" fontAlgn="base" latinLnBrk="0" hangingPunct="0">
              <a:spcBef>
                <a:spcPct val="0"/>
              </a:spcBef>
              <a:spcAft>
                <a:spcPct val="0"/>
              </a:spcAft>
            </a:pPr>
            <a:endParaRPr lang="en-US" altLang="ko-KR" sz="1400" dirty="0">
              <a:ea typeface="맑은 고딕"/>
              <a:cs typeface="Times New Roman"/>
            </a:endParaRPr>
          </a:p>
          <a:p>
            <a:pPr marL="285750" indent="-285750" eaLnBrk="0" fontAlgn="base" latinLnBrk="0" hangingPunct="0">
              <a:lnSpc>
                <a:spcPct val="150000"/>
              </a:lnSpc>
              <a:spcBef>
                <a:spcPct val="0"/>
              </a:spcBef>
              <a:spcAft>
                <a:spcPct val="0"/>
              </a:spcAft>
              <a:buFont typeface="Wingdings" panose="05000000000000000000" pitchFamily="2" charset="2"/>
              <a:buChar char="§"/>
            </a:pPr>
            <a:r>
              <a:rPr lang="ko-KR" altLang="en-US" sz="1400" dirty="0" err="1">
                <a:ea typeface="맑은 고딕"/>
                <a:cs typeface="Times New Roman"/>
              </a:rPr>
              <a:t>근무요일</a:t>
            </a:r>
            <a:r>
              <a:rPr lang="en-US" altLang="ko-KR" sz="1400" dirty="0">
                <a:ea typeface="맑은 고딕"/>
                <a:cs typeface="Times New Roman"/>
              </a:rPr>
              <a:t>/</a:t>
            </a:r>
            <a:r>
              <a:rPr lang="ko-KR" altLang="en-US" sz="1400" dirty="0">
                <a:ea typeface="맑은 고딕"/>
                <a:cs typeface="Times New Roman"/>
              </a:rPr>
              <a:t>시간 </a:t>
            </a:r>
            <a:r>
              <a:rPr lang="en-US" altLang="ko-KR" sz="1400" dirty="0">
                <a:ea typeface="맑은 고딕"/>
                <a:cs typeface="Times New Roman"/>
              </a:rPr>
              <a:t>: </a:t>
            </a:r>
            <a:r>
              <a:rPr lang="ko-KR" altLang="en-US" sz="1400" dirty="0">
                <a:ea typeface="맑은 고딕"/>
                <a:cs typeface="Times New Roman"/>
              </a:rPr>
              <a:t>주</a:t>
            </a:r>
            <a:r>
              <a:rPr lang="en-US" altLang="ko-KR" sz="1400" dirty="0">
                <a:ea typeface="맑은 고딕"/>
                <a:cs typeface="Times New Roman"/>
              </a:rPr>
              <a:t>5</a:t>
            </a:r>
            <a:r>
              <a:rPr lang="ko-KR" altLang="en-US" sz="1400" dirty="0">
                <a:ea typeface="맑은 고딕"/>
                <a:cs typeface="Times New Roman"/>
              </a:rPr>
              <a:t>일 </a:t>
            </a:r>
            <a:r>
              <a:rPr lang="en-US" altLang="ko-KR" sz="1400" dirty="0">
                <a:ea typeface="맑은 고딕"/>
                <a:cs typeface="Times New Roman"/>
              </a:rPr>
              <a:t>(</a:t>
            </a:r>
            <a:r>
              <a:rPr lang="ko-KR" altLang="en-US" sz="1400" dirty="0">
                <a:ea typeface="맑은 고딕"/>
                <a:cs typeface="Times New Roman"/>
              </a:rPr>
              <a:t>월</a:t>
            </a:r>
            <a:r>
              <a:rPr lang="en-US" altLang="ko-KR" sz="1400" dirty="0">
                <a:ea typeface="맑은 고딕"/>
                <a:cs typeface="Times New Roman"/>
              </a:rPr>
              <a:t>~</a:t>
            </a:r>
            <a:r>
              <a:rPr lang="ko-KR" altLang="en-US" sz="1400" dirty="0">
                <a:ea typeface="맑은 고딕"/>
                <a:cs typeface="Times New Roman"/>
              </a:rPr>
              <a:t>금</a:t>
            </a:r>
            <a:r>
              <a:rPr lang="en-US" altLang="ko-KR" sz="1400" dirty="0">
                <a:ea typeface="맑은 고딕"/>
                <a:cs typeface="Times New Roman"/>
              </a:rPr>
              <a:t>) </a:t>
            </a:r>
            <a:r>
              <a:rPr lang="ko-KR" altLang="en-US" sz="1400" dirty="0">
                <a:ea typeface="맑은 고딕"/>
                <a:cs typeface="Times New Roman"/>
              </a:rPr>
              <a:t>오전 </a:t>
            </a:r>
            <a:r>
              <a:rPr lang="en-US" altLang="ko-KR" sz="1400" dirty="0">
                <a:ea typeface="맑은 고딕"/>
                <a:cs typeface="Times New Roman"/>
              </a:rPr>
              <a:t>9</a:t>
            </a:r>
            <a:r>
              <a:rPr lang="ko-KR" altLang="en-US" sz="1400" dirty="0">
                <a:ea typeface="맑은 고딕"/>
                <a:cs typeface="Times New Roman"/>
              </a:rPr>
              <a:t>시</a:t>
            </a:r>
            <a:r>
              <a:rPr lang="en-US" altLang="ko-KR" sz="1400" dirty="0">
                <a:ea typeface="맑은 고딕"/>
                <a:cs typeface="Times New Roman"/>
              </a:rPr>
              <a:t>~</a:t>
            </a:r>
            <a:r>
              <a:rPr lang="ko-KR" altLang="en-US" sz="1400" dirty="0">
                <a:ea typeface="맑은 고딕"/>
                <a:cs typeface="Times New Roman"/>
              </a:rPr>
              <a:t>오후 </a:t>
            </a:r>
            <a:r>
              <a:rPr lang="en-US" altLang="ko-KR" sz="1400" dirty="0">
                <a:ea typeface="맑은 고딕"/>
                <a:cs typeface="Times New Roman"/>
              </a:rPr>
              <a:t>6</a:t>
            </a:r>
            <a:r>
              <a:rPr lang="ko-KR" altLang="en-US" sz="1400" dirty="0">
                <a:ea typeface="맑은 고딕"/>
                <a:cs typeface="Times New Roman"/>
              </a:rPr>
              <a:t>시 또는 오전</a:t>
            </a:r>
            <a:r>
              <a:rPr lang="en-US" altLang="ko-KR" sz="1400" dirty="0">
                <a:ea typeface="맑은 고딕"/>
                <a:cs typeface="Times New Roman"/>
              </a:rPr>
              <a:t>10</a:t>
            </a:r>
            <a:r>
              <a:rPr lang="ko-KR" altLang="en-US" sz="1400" dirty="0">
                <a:ea typeface="맑은 고딕"/>
                <a:cs typeface="Times New Roman"/>
              </a:rPr>
              <a:t>시</a:t>
            </a:r>
            <a:r>
              <a:rPr lang="en-US" altLang="ko-KR" sz="1400" dirty="0">
                <a:ea typeface="맑은 고딕"/>
                <a:cs typeface="Times New Roman"/>
              </a:rPr>
              <a:t>~</a:t>
            </a:r>
            <a:r>
              <a:rPr lang="ko-KR" altLang="en-US" sz="1400" dirty="0">
                <a:ea typeface="맑은 고딕"/>
                <a:cs typeface="Times New Roman"/>
              </a:rPr>
              <a:t>오후 </a:t>
            </a:r>
            <a:r>
              <a:rPr lang="en-US" altLang="ko-KR" sz="1400" dirty="0">
                <a:ea typeface="맑은 고딕"/>
                <a:cs typeface="Times New Roman"/>
              </a:rPr>
              <a:t>7</a:t>
            </a:r>
            <a:r>
              <a:rPr lang="ko-KR" altLang="en-US" sz="1400" dirty="0">
                <a:ea typeface="맑은 고딕"/>
                <a:cs typeface="Times New Roman"/>
              </a:rPr>
              <a:t>시 중 선택 </a:t>
            </a:r>
            <a:endParaRPr lang="en-US" altLang="ko-KR" sz="1400" dirty="0">
              <a:ea typeface="맑은 고딕"/>
              <a:cs typeface="Times New Roman"/>
            </a:endParaRPr>
          </a:p>
          <a:p>
            <a:pPr marL="285750" indent="-285750" eaLnBrk="0" fontAlgn="base" latinLnBrk="0" hangingPunct="0">
              <a:spcBef>
                <a:spcPct val="0"/>
              </a:spcBef>
              <a:spcAft>
                <a:spcPct val="0"/>
              </a:spcAft>
              <a:buFont typeface="Wingdings" panose="05000000000000000000" pitchFamily="2" charset="2"/>
              <a:buChar char="§"/>
            </a:pPr>
            <a:endParaRPr lang="en-US" altLang="ko-KR" sz="1400" dirty="0">
              <a:ea typeface="맑은 고딕"/>
              <a:cs typeface="Times New Roman"/>
            </a:endParaRPr>
          </a:p>
          <a:p>
            <a:pPr marL="285750" indent="-285750" eaLnBrk="0" fontAlgn="base" latinLnBrk="0" hangingPunct="0">
              <a:lnSpc>
                <a:spcPct val="150000"/>
              </a:lnSpc>
              <a:spcBef>
                <a:spcPct val="0"/>
              </a:spcBef>
              <a:spcAft>
                <a:spcPct val="0"/>
              </a:spcAft>
              <a:buFont typeface="Wingdings" panose="05000000000000000000" pitchFamily="2" charset="2"/>
              <a:buChar char="§"/>
            </a:pPr>
            <a:r>
              <a:rPr lang="ko-KR" altLang="en-US" sz="1400" dirty="0">
                <a:ea typeface="맑은 고딕"/>
                <a:cs typeface="Times New Roman"/>
              </a:rPr>
              <a:t>근무지역 </a:t>
            </a:r>
            <a:r>
              <a:rPr lang="en-US" altLang="ko-KR" sz="1400" dirty="0">
                <a:ea typeface="맑은 고딕"/>
                <a:cs typeface="Times New Roman"/>
              </a:rPr>
              <a:t>: </a:t>
            </a:r>
            <a:r>
              <a:rPr lang="ko-KR" altLang="en-US" sz="1400" dirty="0">
                <a:ea typeface="맑은 고딕"/>
                <a:cs typeface="Times New Roman"/>
              </a:rPr>
              <a:t>서울시 송파구 </a:t>
            </a:r>
            <a:r>
              <a:rPr lang="ko-KR" altLang="en-US" sz="1400" dirty="0" err="1">
                <a:ea typeface="맑은 고딕"/>
                <a:cs typeface="Times New Roman"/>
              </a:rPr>
              <a:t>법원로</a:t>
            </a:r>
            <a:r>
              <a:rPr lang="en-US" altLang="ko-KR" sz="1400" dirty="0">
                <a:ea typeface="맑은 고딕"/>
                <a:cs typeface="Times New Roman"/>
              </a:rPr>
              <a:t>8</a:t>
            </a:r>
            <a:r>
              <a:rPr lang="ko-KR" altLang="en-US" sz="1400" dirty="0">
                <a:ea typeface="맑은 고딕"/>
                <a:cs typeface="Times New Roman"/>
              </a:rPr>
              <a:t>길 </a:t>
            </a:r>
            <a:r>
              <a:rPr lang="en-US" altLang="ko-KR" sz="1400" dirty="0">
                <a:ea typeface="맑은 고딕"/>
                <a:cs typeface="Times New Roman"/>
              </a:rPr>
              <a:t>9(</a:t>
            </a:r>
            <a:r>
              <a:rPr lang="ko-KR" altLang="en-US" sz="1400" dirty="0">
                <a:ea typeface="맑은 고딕"/>
                <a:cs typeface="Times New Roman"/>
              </a:rPr>
              <a:t>문정동</a:t>
            </a:r>
            <a:r>
              <a:rPr lang="en-US" altLang="ko-KR" sz="1400" dirty="0">
                <a:ea typeface="맑은 고딕"/>
                <a:cs typeface="Times New Roman"/>
              </a:rPr>
              <a:t>) </a:t>
            </a:r>
            <a:r>
              <a:rPr lang="ko-KR" altLang="en-US" sz="1400" dirty="0" err="1">
                <a:ea typeface="맑은 고딕"/>
                <a:cs typeface="Times New Roman"/>
              </a:rPr>
              <a:t>청림타워</a:t>
            </a:r>
            <a:r>
              <a:rPr lang="ko-KR" altLang="en-US" sz="1400" dirty="0">
                <a:ea typeface="맑은 고딕"/>
                <a:cs typeface="Times New Roman"/>
              </a:rPr>
              <a:t> </a:t>
            </a:r>
            <a:r>
              <a:rPr lang="en-US" altLang="ko-KR" sz="1400" dirty="0">
                <a:ea typeface="맑은 고딕"/>
                <a:cs typeface="Times New Roman"/>
              </a:rPr>
              <a:t>10</a:t>
            </a:r>
            <a:r>
              <a:rPr lang="ko-KR" altLang="en-US" sz="1400" dirty="0">
                <a:ea typeface="맑은 고딕"/>
                <a:cs typeface="Times New Roman"/>
              </a:rPr>
              <a:t>층</a:t>
            </a:r>
            <a:r>
              <a:rPr lang="en-US" altLang="ko-KR" sz="1400" dirty="0">
                <a:ea typeface="맑은 고딕"/>
                <a:cs typeface="Times New Roman"/>
              </a:rPr>
              <a:t>(</a:t>
            </a:r>
            <a:r>
              <a:rPr lang="ko-KR" altLang="en-US" sz="1400" dirty="0" err="1">
                <a:ea typeface="맑은 고딕"/>
                <a:cs typeface="Times New Roman"/>
              </a:rPr>
              <a:t>문정역</a:t>
            </a:r>
            <a:r>
              <a:rPr lang="ko-KR" altLang="en-US" sz="1400" dirty="0">
                <a:ea typeface="맑은 고딕"/>
                <a:cs typeface="Times New Roman"/>
              </a:rPr>
              <a:t> </a:t>
            </a:r>
            <a:r>
              <a:rPr lang="en-US" altLang="ko-KR" sz="1400" dirty="0">
                <a:ea typeface="맑은 고딕"/>
                <a:cs typeface="Times New Roman"/>
              </a:rPr>
              <a:t>3</a:t>
            </a:r>
            <a:r>
              <a:rPr lang="ko-KR" altLang="en-US" sz="1400" dirty="0">
                <a:ea typeface="맑은 고딕"/>
                <a:cs typeface="Times New Roman"/>
              </a:rPr>
              <a:t>분 거리</a:t>
            </a:r>
            <a:r>
              <a:rPr lang="en-US" altLang="ko-KR" sz="1400" dirty="0">
                <a:ea typeface="맑은 고딕"/>
                <a:cs typeface="Times New Roman"/>
              </a:rPr>
              <a:t>)</a:t>
            </a:r>
            <a:endParaRPr lang="en-US" altLang="ko-KR" sz="1400" dirty="0">
              <a:solidFill>
                <a:prstClr val="black"/>
              </a:solidFill>
              <a:ea typeface="맑은 고딕"/>
              <a:cs typeface="Times New Roman"/>
            </a:endParaRPr>
          </a:p>
        </p:txBody>
      </p:sp>
    </p:spTree>
    <p:extLst>
      <p:ext uri="{BB962C8B-B14F-4D97-AF65-F5344CB8AC3E}">
        <p14:creationId xmlns:p14="http://schemas.microsoft.com/office/powerpoint/2010/main" val="26458042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번호 개체 틀 1">
            <a:extLst>
              <a:ext uri="{FF2B5EF4-FFF2-40B4-BE49-F238E27FC236}">
                <a16:creationId xmlns:a16="http://schemas.microsoft.com/office/drawing/2014/main" id="{5515F442-EC48-4262-A742-CCF8F6FA581B}"/>
              </a:ext>
            </a:extLst>
          </p:cNvPr>
          <p:cNvSpPr>
            <a:spLocks noGrp="1"/>
          </p:cNvSpPr>
          <p:nvPr>
            <p:ph type="sldNum" sz="quarter" idx="12"/>
          </p:nvPr>
        </p:nvSpPr>
        <p:spPr/>
        <p:txBody>
          <a:bodyPr/>
          <a:lstStyle/>
          <a:p>
            <a:fld id="{643D5535-8612-49EE-ABD2-BAF789D1AB98}" type="slidenum">
              <a:rPr lang="ko-KR" altLang="en-US" smtClean="0"/>
              <a:t>2</a:t>
            </a:fld>
            <a:endParaRPr lang="ko-KR" altLang="en-US"/>
          </a:p>
        </p:txBody>
      </p:sp>
      <p:sp>
        <p:nvSpPr>
          <p:cNvPr id="5" name="TextBox 4">
            <a:extLst>
              <a:ext uri="{FF2B5EF4-FFF2-40B4-BE49-F238E27FC236}">
                <a16:creationId xmlns:a16="http://schemas.microsoft.com/office/drawing/2014/main" id="{25AF7F6F-D03C-46C4-86AD-875D47312C3C}"/>
              </a:ext>
            </a:extLst>
          </p:cNvPr>
          <p:cNvSpPr txBox="1"/>
          <p:nvPr/>
        </p:nvSpPr>
        <p:spPr>
          <a:xfrm>
            <a:off x="487680" y="254164"/>
            <a:ext cx="3112315" cy="369332"/>
          </a:xfrm>
          <a:prstGeom prst="rect">
            <a:avLst/>
          </a:prstGeom>
          <a:noFill/>
        </p:spPr>
        <p:txBody>
          <a:bodyPr wrap="square" rtlCol="0">
            <a:spAutoFit/>
          </a:bodyPr>
          <a:lstStyle/>
          <a:p>
            <a:r>
              <a:rPr lang="ko-KR" altLang="en-US" b="1" dirty="0">
                <a:latin typeface="맑은 고딕" panose="020B0503020000020004" pitchFamily="50" charset="-127"/>
                <a:ea typeface="맑은 고딕" panose="020B0503020000020004" pitchFamily="50" charset="-127"/>
              </a:rPr>
              <a:t>모집분야 및 자격 요건</a:t>
            </a:r>
          </a:p>
        </p:txBody>
      </p:sp>
      <p:sp>
        <p:nvSpPr>
          <p:cNvPr id="6" name="TextBox 5">
            <a:extLst>
              <a:ext uri="{FF2B5EF4-FFF2-40B4-BE49-F238E27FC236}">
                <a16:creationId xmlns:a16="http://schemas.microsoft.com/office/drawing/2014/main" id="{B7EF230E-39F2-4DBD-B92E-CBBE035B1F03}"/>
              </a:ext>
            </a:extLst>
          </p:cNvPr>
          <p:cNvSpPr txBox="1"/>
          <p:nvPr/>
        </p:nvSpPr>
        <p:spPr>
          <a:xfrm>
            <a:off x="487679" y="3830409"/>
            <a:ext cx="9744891" cy="2405210"/>
          </a:xfrm>
          <a:prstGeom prst="rect">
            <a:avLst/>
          </a:prstGeom>
          <a:noFill/>
        </p:spPr>
        <p:txBody>
          <a:bodyPr wrap="square">
            <a:spAutoFit/>
          </a:bodyPr>
          <a:lstStyle/>
          <a:p>
            <a:pPr lvl="0" eaLnBrk="0" fontAlgn="base" latinLnBrk="0" hangingPunct="0">
              <a:lnSpc>
                <a:spcPct val="150000"/>
              </a:lnSpc>
              <a:spcBef>
                <a:spcPct val="0"/>
              </a:spcBef>
              <a:spcAft>
                <a:spcPct val="0"/>
              </a:spcAft>
            </a:pPr>
            <a:r>
              <a:rPr lang="ko-KR" altLang="en-US" b="1" dirty="0">
                <a:solidFill>
                  <a:prstClr val="black"/>
                </a:solidFill>
                <a:ea typeface="맑은 고딕"/>
                <a:cs typeface="Times New Roman"/>
              </a:rPr>
              <a:t>접수기간 및 방법</a:t>
            </a:r>
          </a:p>
          <a:p>
            <a:pPr marL="285750" lvl="0" indent="-285750">
              <a:lnSpc>
                <a:spcPct val="150000"/>
              </a:lnSpc>
              <a:spcBef>
                <a:spcPct val="0"/>
              </a:spcBef>
              <a:spcAft>
                <a:spcPct val="0"/>
              </a:spcAft>
              <a:buFont typeface="Wingdings" panose="05000000000000000000" pitchFamily="2" charset="2"/>
              <a:buChar char="§"/>
            </a:pPr>
            <a:r>
              <a:rPr lang="ko-KR" altLang="en-US" sz="1400" dirty="0">
                <a:solidFill>
                  <a:prstClr val="black"/>
                </a:solidFill>
                <a:ea typeface="맑은 고딕"/>
                <a:cs typeface="Times New Roman"/>
              </a:rPr>
              <a:t>접수기간 </a:t>
            </a:r>
            <a:r>
              <a:rPr lang="en-US" altLang="ko-KR" sz="1400" dirty="0">
                <a:solidFill>
                  <a:prstClr val="black"/>
                </a:solidFill>
                <a:ea typeface="맑은 고딕"/>
                <a:cs typeface="Times New Roman"/>
              </a:rPr>
              <a:t>: 2021.11.22(</a:t>
            </a:r>
            <a:r>
              <a:rPr lang="ko-KR" altLang="en-US" sz="1400" dirty="0">
                <a:solidFill>
                  <a:prstClr val="black"/>
                </a:solidFill>
                <a:ea typeface="맑은 고딕"/>
                <a:cs typeface="Times New Roman"/>
              </a:rPr>
              <a:t>월</a:t>
            </a:r>
            <a:r>
              <a:rPr lang="en-US" altLang="ko-KR" sz="1400" dirty="0">
                <a:solidFill>
                  <a:prstClr val="black"/>
                </a:solidFill>
                <a:ea typeface="맑은 고딕"/>
                <a:cs typeface="Times New Roman"/>
              </a:rPr>
              <a:t>) </a:t>
            </a:r>
            <a:r>
              <a:rPr lang="en-US" altLang="ko-KR" sz="1400" dirty="0">
                <a:ea typeface="맑은 고딕"/>
                <a:cs typeface="Times New Roman"/>
              </a:rPr>
              <a:t>~ 2021.11.30(</a:t>
            </a:r>
            <a:r>
              <a:rPr lang="ko-KR" altLang="en-US" sz="1400" dirty="0">
                <a:ea typeface="맑은 고딕"/>
                <a:cs typeface="Times New Roman"/>
              </a:rPr>
              <a:t>화</a:t>
            </a:r>
            <a:r>
              <a:rPr lang="en-US" altLang="ko-KR" sz="1400" dirty="0">
                <a:ea typeface="맑은 고딕"/>
                <a:cs typeface="Times New Roman"/>
              </a:rPr>
              <a:t>) 23:59 </a:t>
            </a:r>
            <a:r>
              <a:rPr lang="ko-KR" altLang="en-US" sz="1400" dirty="0">
                <a:ea typeface="맑은 고딕"/>
                <a:cs typeface="Times New Roman"/>
              </a:rPr>
              <a:t>까지</a:t>
            </a:r>
            <a:endParaRPr lang="en-US" altLang="ko-KR" sz="1400" dirty="0">
              <a:ea typeface="맑은 고딕"/>
              <a:cs typeface="Times New Roman"/>
            </a:endParaRPr>
          </a:p>
          <a:p>
            <a:pPr marL="285750" lvl="0" indent="-285750">
              <a:lnSpc>
                <a:spcPct val="150000"/>
              </a:lnSpc>
              <a:spcBef>
                <a:spcPct val="0"/>
              </a:spcBef>
              <a:spcAft>
                <a:spcPct val="0"/>
              </a:spcAft>
              <a:buFont typeface="Wingdings" panose="05000000000000000000" pitchFamily="2" charset="2"/>
              <a:buChar char="§"/>
            </a:pPr>
            <a:r>
              <a:rPr lang="ko-KR" altLang="en-US" sz="1400" dirty="0">
                <a:solidFill>
                  <a:prstClr val="black"/>
                </a:solidFill>
                <a:ea typeface="맑은 고딕"/>
                <a:cs typeface="Times New Roman"/>
              </a:rPr>
              <a:t>제출서류 </a:t>
            </a:r>
            <a:r>
              <a:rPr lang="en-US" altLang="ko-KR" sz="1400" dirty="0">
                <a:solidFill>
                  <a:prstClr val="black"/>
                </a:solidFill>
                <a:ea typeface="맑은 고딕"/>
                <a:cs typeface="Times New Roman"/>
              </a:rPr>
              <a:t>: </a:t>
            </a:r>
            <a:r>
              <a:rPr lang="ko-KR" altLang="en-US" sz="1400" dirty="0">
                <a:solidFill>
                  <a:prstClr val="black"/>
                </a:solidFill>
                <a:ea typeface="맑은 고딕"/>
                <a:cs typeface="Times New Roman"/>
              </a:rPr>
              <a:t>이력서 및 자기소개서</a:t>
            </a:r>
            <a:endParaRPr lang="en-US" altLang="ko-KR" sz="1400" dirty="0">
              <a:solidFill>
                <a:prstClr val="black"/>
              </a:solidFill>
              <a:ea typeface="맑은 고딕"/>
              <a:cs typeface="Times New Roman"/>
            </a:endParaRPr>
          </a:p>
          <a:p>
            <a:pPr marL="285750" lvl="0" indent="-285750">
              <a:lnSpc>
                <a:spcPct val="150000"/>
              </a:lnSpc>
              <a:spcBef>
                <a:spcPct val="0"/>
              </a:spcBef>
              <a:spcAft>
                <a:spcPct val="0"/>
              </a:spcAft>
              <a:buFont typeface="Wingdings" panose="05000000000000000000" pitchFamily="2" charset="2"/>
              <a:buChar char="§"/>
            </a:pPr>
            <a:r>
              <a:rPr lang="ko-KR" altLang="en-US" sz="1400" dirty="0">
                <a:solidFill>
                  <a:prstClr val="black"/>
                </a:solidFill>
                <a:ea typeface="맑은 고딕"/>
                <a:cs typeface="Times New Roman"/>
              </a:rPr>
              <a:t>사람인</a:t>
            </a:r>
            <a:r>
              <a:rPr lang="en-US" altLang="ko-KR" sz="1400" dirty="0">
                <a:solidFill>
                  <a:prstClr val="black"/>
                </a:solidFill>
                <a:ea typeface="맑은 고딕"/>
                <a:cs typeface="Times New Roman"/>
              </a:rPr>
              <a:t>/</a:t>
            </a:r>
            <a:r>
              <a:rPr lang="ko-KR" altLang="en-US" sz="1400" dirty="0" err="1">
                <a:solidFill>
                  <a:prstClr val="black"/>
                </a:solidFill>
                <a:ea typeface="맑은 고딕"/>
                <a:cs typeface="Times New Roman"/>
              </a:rPr>
              <a:t>잡코리아</a:t>
            </a:r>
            <a:r>
              <a:rPr lang="en-US" altLang="ko-KR" sz="1400" dirty="0">
                <a:solidFill>
                  <a:prstClr val="black"/>
                </a:solidFill>
                <a:ea typeface="맑은 고딕"/>
                <a:cs typeface="Times New Roman"/>
              </a:rPr>
              <a:t>/</a:t>
            </a:r>
            <a:r>
              <a:rPr lang="ko-KR" altLang="en-US" sz="1400" dirty="0" err="1">
                <a:solidFill>
                  <a:prstClr val="black"/>
                </a:solidFill>
                <a:ea typeface="맑은 고딕"/>
                <a:cs typeface="Times New Roman"/>
              </a:rPr>
              <a:t>원티드</a:t>
            </a:r>
            <a:r>
              <a:rPr lang="en-US" altLang="ko-KR" sz="1400" dirty="0">
                <a:solidFill>
                  <a:prstClr val="black"/>
                </a:solidFill>
                <a:ea typeface="맑은 고딕"/>
                <a:cs typeface="Times New Roman"/>
              </a:rPr>
              <a:t>/</a:t>
            </a:r>
            <a:r>
              <a:rPr lang="ko-KR" altLang="en-US" sz="1400" dirty="0">
                <a:solidFill>
                  <a:prstClr val="black"/>
                </a:solidFill>
                <a:ea typeface="맑은 고딕"/>
                <a:cs typeface="Times New Roman"/>
              </a:rPr>
              <a:t>로켓펀치 등</a:t>
            </a:r>
            <a:r>
              <a:rPr lang="en-US" altLang="ko-KR" sz="1400" dirty="0">
                <a:solidFill>
                  <a:prstClr val="black"/>
                </a:solidFill>
                <a:ea typeface="맑은 고딕"/>
                <a:cs typeface="Times New Roman"/>
              </a:rPr>
              <a:t> </a:t>
            </a:r>
            <a:r>
              <a:rPr lang="ko-KR" altLang="en-US" sz="1400" dirty="0">
                <a:solidFill>
                  <a:prstClr val="black"/>
                </a:solidFill>
                <a:ea typeface="맑은 고딕"/>
                <a:cs typeface="Times New Roman"/>
              </a:rPr>
              <a:t>온라인 접수</a:t>
            </a:r>
            <a:r>
              <a:rPr lang="en-US" altLang="ko-KR" sz="1400" dirty="0">
                <a:solidFill>
                  <a:prstClr val="black"/>
                </a:solidFill>
                <a:ea typeface="맑은 고딕"/>
                <a:cs typeface="Times New Roman"/>
              </a:rPr>
              <a:t>, </a:t>
            </a:r>
            <a:r>
              <a:rPr lang="ko-KR" altLang="en-US" sz="1400" dirty="0">
                <a:solidFill>
                  <a:prstClr val="black"/>
                </a:solidFill>
                <a:ea typeface="맑은 고딕"/>
                <a:cs typeface="Times New Roman"/>
              </a:rPr>
              <a:t>회사 홈페이지 및 이메일 접수</a:t>
            </a:r>
            <a:r>
              <a:rPr lang="en-US" altLang="ko-KR" sz="1400" dirty="0">
                <a:solidFill>
                  <a:prstClr val="black"/>
                </a:solidFill>
                <a:ea typeface="맑은 고딕"/>
                <a:cs typeface="Times New Roman"/>
              </a:rPr>
              <a:t>(</a:t>
            </a:r>
            <a:r>
              <a:rPr lang="en-US" altLang="ko-KR" sz="1400" dirty="0">
                <a:solidFill>
                  <a:prstClr val="black"/>
                </a:solidFill>
                <a:ea typeface="맑은 고딕"/>
                <a:cs typeface="Times New Roman"/>
                <a:hlinkClick r:id="rId2"/>
              </a:rPr>
              <a:t>rkd@coresec.co.kr</a:t>
            </a:r>
            <a:r>
              <a:rPr lang="en-US" altLang="ko-KR" sz="1400" dirty="0">
                <a:solidFill>
                  <a:prstClr val="black"/>
                </a:solidFill>
                <a:ea typeface="맑은 고딕"/>
                <a:cs typeface="Times New Roman"/>
              </a:rPr>
              <a:t>)</a:t>
            </a:r>
          </a:p>
          <a:p>
            <a:pPr marL="285750" lvl="0" indent="-285750">
              <a:lnSpc>
                <a:spcPct val="150000"/>
              </a:lnSpc>
              <a:spcBef>
                <a:spcPct val="0"/>
              </a:spcBef>
              <a:spcAft>
                <a:spcPct val="0"/>
              </a:spcAft>
              <a:buFont typeface="Wingdings" panose="05000000000000000000" pitchFamily="2" charset="2"/>
              <a:buChar char="§"/>
            </a:pPr>
            <a:r>
              <a:rPr lang="ko-KR" altLang="en-US" sz="1400" dirty="0">
                <a:ea typeface="맑은 고딕"/>
                <a:cs typeface="Times New Roman"/>
              </a:rPr>
              <a:t>채용일정 및 계획은 회사의 사정에 의해 변경될 수 있습니다</a:t>
            </a:r>
            <a:r>
              <a:rPr lang="en-US" altLang="ko-KR" sz="1400" dirty="0">
                <a:ea typeface="맑은 고딕"/>
                <a:cs typeface="Times New Roman"/>
              </a:rPr>
              <a:t>.</a:t>
            </a:r>
          </a:p>
          <a:p>
            <a:pPr marL="285750" lvl="0" indent="-285750">
              <a:lnSpc>
                <a:spcPct val="150000"/>
              </a:lnSpc>
              <a:spcBef>
                <a:spcPct val="0"/>
              </a:spcBef>
              <a:spcAft>
                <a:spcPct val="0"/>
              </a:spcAft>
              <a:buFont typeface="Wingdings" panose="05000000000000000000" pitchFamily="2" charset="2"/>
              <a:buChar char="§"/>
            </a:pPr>
            <a:r>
              <a:rPr lang="ko-KR" altLang="en-US" sz="1400" dirty="0">
                <a:ea typeface="맑은 고딕"/>
                <a:cs typeface="Times New Roman"/>
              </a:rPr>
              <a:t>문의처 </a:t>
            </a:r>
            <a:r>
              <a:rPr lang="en-US" altLang="ko-KR" sz="1400" dirty="0">
                <a:ea typeface="맑은 고딕"/>
                <a:cs typeface="Times New Roman"/>
              </a:rPr>
              <a:t>: </a:t>
            </a:r>
            <a:r>
              <a:rPr lang="ko-KR" altLang="en-US" sz="1400" dirty="0" err="1">
                <a:ea typeface="맑은 고딕"/>
                <a:cs typeface="Times New Roman"/>
              </a:rPr>
              <a:t>코어시큐리티</a:t>
            </a:r>
            <a:r>
              <a:rPr lang="ko-KR" altLang="en-US" sz="1400" dirty="0">
                <a:ea typeface="맑은 고딕"/>
                <a:cs typeface="Times New Roman"/>
              </a:rPr>
              <a:t> 채용담당자</a:t>
            </a:r>
            <a:r>
              <a:rPr lang="en-US" altLang="ko-KR" sz="1400" dirty="0">
                <a:ea typeface="맑은 고딕"/>
                <a:cs typeface="Times New Roman"/>
              </a:rPr>
              <a:t>(02-3453-6630)</a:t>
            </a:r>
          </a:p>
          <a:p>
            <a:pPr marL="285750" indent="-285750">
              <a:lnSpc>
                <a:spcPct val="150000"/>
              </a:lnSpc>
              <a:spcBef>
                <a:spcPct val="0"/>
              </a:spcBef>
              <a:spcAft>
                <a:spcPct val="0"/>
              </a:spcAft>
              <a:buFont typeface="Wingdings" panose="05000000000000000000" pitchFamily="2" charset="2"/>
              <a:buChar char="§"/>
            </a:pPr>
            <a:r>
              <a:rPr lang="ko-KR" altLang="en-US" sz="1400" dirty="0">
                <a:ea typeface="맑은 고딕"/>
                <a:cs typeface="Times New Roman"/>
              </a:rPr>
              <a:t>입사지원 서류에 허위사실이 발견될 경우</a:t>
            </a:r>
            <a:r>
              <a:rPr lang="en-US" altLang="ko-KR" sz="1400" dirty="0">
                <a:ea typeface="맑은 고딕"/>
                <a:cs typeface="Times New Roman"/>
              </a:rPr>
              <a:t>, </a:t>
            </a:r>
            <a:r>
              <a:rPr lang="ko-KR" altLang="en-US" sz="1400" dirty="0">
                <a:ea typeface="맑은 고딕"/>
                <a:cs typeface="Times New Roman"/>
              </a:rPr>
              <a:t>채용확정 이후라도 채용이 취소될 수 있습니다</a:t>
            </a:r>
            <a:r>
              <a:rPr lang="en-US" altLang="ko-KR" sz="1400" dirty="0">
                <a:ea typeface="맑은 고딕"/>
                <a:cs typeface="Times New Roman"/>
              </a:rPr>
              <a:t>.</a:t>
            </a:r>
          </a:p>
        </p:txBody>
      </p:sp>
      <p:graphicFrame>
        <p:nvGraphicFramePr>
          <p:cNvPr id="7" name="표 4">
            <a:extLst>
              <a:ext uri="{FF2B5EF4-FFF2-40B4-BE49-F238E27FC236}">
                <a16:creationId xmlns:a16="http://schemas.microsoft.com/office/drawing/2014/main" id="{DE7C2657-47A9-495D-8C6E-649423B56C4D}"/>
              </a:ext>
            </a:extLst>
          </p:cNvPr>
          <p:cNvGraphicFramePr>
            <a:graphicFrameLocks noGrp="1"/>
          </p:cNvGraphicFramePr>
          <p:nvPr>
            <p:extLst>
              <p:ext uri="{D42A27DB-BD31-4B8C-83A1-F6EECF244321}">
                <p14:modId xmlns:p14="http://schemas.microsoft.com/office/powerpoint/2010/main" val="362282806"/>
              </p:ext>
            </p:extLst>
          </p:nvPr>
        </p:nvGraphicFramePr>
        <p:xfrm>
          <a:off x="587375" y="737118"/>
          <a:ext cx="10270015" cy="2596515"/>
        </p:xfrm>
        <a:graphic>
          <a:graphicData uri="http://schemas.openxmlformats.org/drawingml/2006/table">
            <a:tbl>
              <a:tblPr firstRow="1" bandRow="1">
                <a:tableStyleId>{5C22544A-7EE6-4342-B048-85BDC9FD1C3A}</a:tableStyleId>
              </a:tblPr>
              <a:tblGrid>
                <a:gridCol w="966217">
                  <a:extLst>
                    <a:ext uri="{9D8B030D-6E8A-4147-A177-3AD203B41FA5}">
                      <a16:colId xmlns:a16="http://schemas.microsoft.com/office/drawing/2014/main" val="1501541540"/>
                    </a:ext>
                  </a:extLst>
                </a:gridCol>
                <a:gridCol w="1207363">
                  <a:extLst>
                    <a:ext uri="{9D8B030D-6E8A-4147-A177-3AD203B41FA5}">
                      <a16:colId xmlns:a16="http://schemas.microsoft.com/office/drawing/2014/main" val="1402733315"/>
                    </a:ext>
                  </a:extLst>
                </a:gridCol>
                <a:gridCol w="3480047">
                  <a:extLst>
                    <a:ext uri="{9D8B030D-6E8A-4147-A177-3AD203B41FA5}">
                      <a16:colId xmlns:a16="http://schemas.microsoft.com/office/drawing/2014/main" val="1297682986"/>
                    </a:ext>
                  </a:extLst>
                </a:gridCol>
                <a:gridCol w="4616388">
                  <a:extLst>
                    <a:ext uri="{9D8B030D-6E8A-4147-A177-3AD203B41FA5}">
                      <a16:colId xmlns:a16="http://schemas.microsoft.com/office/drawing/2014/main" val="2752418040"/>
                    </a:ext>
                  </a:extLst>
                </a:gridCol>
              </a:tblGrid>
              <a:tr h="204452">
                <a:tc>
                  <a:txBody>
                    <a:bodyPr/>
                    <a:lstStyle/>
                    <a:p>
                      <a:pPr algn="ctr" latinLnBrk="1"/>
                      <a:r>
                        <a:rPr lang="ko-KR" altLang="en-US" sz="1200" dirty="0"/>
                        <a:t>모집부문</a:t>
                      </a:r>
                    </a:p>
                  </a:txBody>
                  <a:tcPr anchor="ctr"/>
                </a:tc>
                <a:tc>
                  <a:txBody>
                    <a:bodyPr/>
                    <a:lstStyle/>
                    <a:p>
                      <a:pPr algn="ctr" latinLnBrk="1"/>
                      <a:r>
                        <a:rPr lang="ko-KR" altLang="en-US" sz="1200" dirty="0"/>
                        <a:t>고용형태</a:t>
                      </a:r>
                    </a:p>
                  </a:txBody>
                  <a:tcPr anchor="ctr"/>
                </a:tc>
                <a:tc>
                  <a:txBody>
                    <a:bodyPr/>
                    <a:lstStyle/>
                    <a:p>
                      <a:pPr algn="ctr" latinLnBrk="1"/>
                      <a:r>
                        <a:rPr lang="ko-KR" altLang="en-US" sz="1200" dirty="0"/>
                        <a:t>모집분야</a:t>
                      </a:r>
                    </a:p>
                  </a:txBody>
                  <a:tcPr anchor="ctr"/>
                </a:tc>
                <a:tc>
                  <a:txBody>
                    <a:bodyPr/>
                    <a:lstStyle/>
                    <a:p>
                      <a:pPr algn="ctr" latinLnBrk="1"/>
                      <a:r>
                        <a:rPr lang="ko-KR" altLang="en-US" sz="1200" dirty="0"/>
                        <a:t>자격요건</a:t>
                      </a:r>
                      <a:r>
                        <a:rPr lang="en-US" altLang="ko-KR" sz="1200" dirty="0"/>
                        <a:t> </a:t>
                      </a:r>
                      <a:r>
                        <a:rPr lang="ko-KR" altLang="en-US" sz="1200" dirty="0"/>
                        <a:t>및 우대사항</a:t>
                      </a:r>
                    </a:p>
                  </a:txBody>
                  <a:tcPr anchor="ctr"/>
                </a:tc>
                <a:extLst>
                  <a:ext uri="{0D108BD9-81ED-4DB2-BD59-A6C34878D82A}">
                    <a16:rowId xmlns:a16="http://schemas.microsoft.com/office/drawing/2014/main" val="102631038"/>
                  </a:ext>
                </a:extLst>
              </a:tr>
              <a:tr h="576914">
                <a:tc rowSpan="3">
                  <a:txBody>
                    <a:bodyPr/>
                    <a:lstStyle/>
                    <a:p>
                      <a:pPr marL="0" marR="0" lvl="0" indent="0" algn="ctr" defTabSz="914400" rtl="0" eaLnBrk="1" fontAlgn="auto" latinLnBrk="1" hangingPunct="1">
                        <a:lnSpc>
                          <a:spcPct val="150000"/>
                        </a:lnSpc>
                        <a:spcBef>
                          <a:spcPts val="0"/>
                        </a:spcBef>
                        <a:spcAft>
                          <a:spcPts val="0"/>
                        </a:spcAft>
                        <a:buClrTx/>
                        <a:buSzTx/>
                        <a:buFontTx/>
                        <a:buNone/>
                        <a:tabLst/>
                        <a:defRPr/>
                      </a:pPr>
                      <a:r>
                        <a:rPr lang="en-US" altLang="ko-KR" sz="1100" kern="1200" dirty="0">
                          <a:solidFill>
                            <a:schemeClr val="dk1"/>
                          </a:solidFill>
                          <a:effectLst/>
                          <a:latin typeface="+mn-lt"/>
                          <a:ea typeface="+mn-ea"/>
                          <a:cs typeface="+mn-cs"/>
                        </a:rPr>
                        <a:t>IT </a:t>
                      </a:r>
                      <a:r>
                        <a:rPr lang="ko-KR" altLang="en-US" sz="1100" kern="1200" dirty="0">
                          <a:solidFill>
                            <a:schemeClr val="dk1"/>
                          </a:solidFill>
                          <a:effectLst/>
                          <a:latin typeface="+mn-lt"/>
                          <a:ea typeface="+mn-ea"/>
                          <a:cs typeface="+mn-cs"/>
                        </a:rPr>
                        <a:t>보안</a:t>
                      </a:r>
                    </a:p>
                  </a:txBody>
                  <a:tcPr anchor="ctr"/>
                </a:tc>
                <a:tc rowSpan="3">
                  <a:txBody>
                    <a:bodyPr/>
                    <a:lstStyle/>
                    <a:p>
                      <a:pPr algn="ctr" latinLnBrk="1">
                        <a:lnSpc>
                          <a:spcPct val="150000"/>
                        </a:lnSpc>
                      </a:pPr>
                      <a:r>
                        <a:rPr lang="ko-KR" altLang="en-US" sz="1100" dirty="0"/>
                        <a:t>인턴 후 정규직</a:t>
                      </a:r>
                      <a:endParaRPr lang="en-US" altLang="ko-KR" sz="1100" kern="1200" dirty="0">
                        <a:solidFill>
                          <a:schemeClr val="dk1"/>
                        </a:solidFill>
                        <a:effectLst/>
                        <a:latin typeface="+mn-lt"/>
                        <a:ea typeface="+mn-ea"/>
                        <a:cs typeface="+mn-cs"/>
                      </a:endParaRPr>
                    </a:p>
                  </a:txBody>
                  <a:tcPr anchor="ctr"/>
                </a:tc>
                <a:tc>
                  <a:txBody>
                    <a:bodyPr/>
                    <a:lstStyle/>
                    <a:p>
                      <a:pPr marL="171450" lvl="0" indent="-171450" fontAlgn="base" latinLnBrk="1">
                        <a:lnSpc>
                          <a:spcPct val="150000"/>
                        </a:lnSpc>
                        <a:buFontTx/>
                        <a:buChar char="-"/>
                      </a:pPr>
                      <a:r>
                        <a:rPr lang="ko-KR" altLang="en-US" sz="1100" kern="1200" dirty="0">
                          <a:solidFill>
                            <a:schemeClr val="dk1"/>
                          </a:solidFill>
                          <a:effectLst/>
                          <a:latin typeface="+mn-lt"/>
                          <a:ea typeface="+mn-ea"/>
                          <a:cs typeface="+mn-cs"/>
                        </a:rPr>
                        <a:t>침해사고분석 </a:t>
                      </a:r>
                      <a:r>
                        <a:rPr lang="en-US" altLang="ko-KR" sz="1100" kern="1200" dirty="0">
                          <a:solidFill>
                            <a:schemeClr val="dk1"/>
                          </a:solidFill>
                          <a:effectLst/>
                          <a:latin typeface="+mn-lt"/>
                          <a:ea typeface="+mn-ea"/>
                          <a:cs typeface="+mn-cs"/>
                        </a:rPr>
                        <a:t>00</a:t>
                      </a:r>
                      <a:r>
                        <a:rPr lang="ko-KR" altLang="en-US" sz="1100" kern="1200" dirty="0">
                          <a:solidFill>
                            <a:schemeClr val="dk1"/>
                          </a:solidFill>
                          <a:effectLst/>
                          <a:latin typeface="+mn-lt"/>
                          <a:ea typeface="+mn-ea"/>
                          <a:cs typeface="+mn-cs"/>
                        </a:rPr>
                        <a:t>명</a:t>
                      </a:r>
                      <a:r>
                        <a:rPr lang="en-US" altLang="ko-KR" sz="1100" kern="1200" dirty="0">
                          <a:solidFill>
                            <a:schemeClr val="dk1"/>
                          </a:solidFill>
                          <a:effectLst/>
                          <a:latin typeface="+mn-lt"/>
                          <a:ea typeface="+mn-ea"/>
                          <a:cs typeface="+mn-cs"/>
                        </a:rPr>
                        <a:t>(</a:t>
                      </a:r>
                      <a:r>
                        <a:rPr lang="ko-KR" altLang="en-US" sz="1100" kern="1200" dirty="0">
                          <a:solidFill>
                            <a:schemeClr val="dk1"/>
                          </a:solidFill>
                          <a:effectLst/>
                          <a:latin typeface="+mn-lt"/>
                          <a:ea typeface="+mn-ea"/>
                          <a:cs typeface="+mn-cs"/>
                        </a:rPr>
                        <a:t>신입 및 경력</a:t>
                      </a:r>
                      <a:r>
                        <a:rPr lang="en-US" altLang="ko-KR" sz="1100" kern="1200" dirty="0">
                          <a:solidFill>
                            <a:schemeClr val="dk1"/>
                          </a:solidFill>
                          <a:effectLst/>
                          <a:latin typeface="+mn-lt"/>
                          <a:ea typeface="+mn-ea"/>
                          <a:cs typeface="+mn-cs"/>
                        </a:rPr>
                        <a:t>)</a:t>
                      </a:r>
                    </a:p>
                    <a:p>
                      <a:pPr marL="171450" lvl="0" indent="-171450" fontAlgn="base" latinLnBrk="1">
                        <a:lnSpc>
                          <a:spcPct val="150000"/>
                        </a:lnSpc>
                        <a:buFontTx/>
                        <a:buChar char="-"/>
                      </a:pPr>
                      <a:r>
                        <a:rPr lang="ko-KR" altLang="en-US" sz="1100" kern="1200" dirty="0">
                          <a:solidFill>
                            <a:schemeClr val="dk1"/>
                          </a:solidFill>
                          <a:effectLst/>
                          <a:latin typeface="+mn-lt"/>
                          <a:ea typeface="+mn-ea"/>
                          <a:cs typeface="+mn-cs"/>
                        </a:rPr>
                        <a:t>근무지 강남</a:t>
                      </a:r>
                      <a:endParaRPr lang="en-US" altLang="ko-KR" sz="1100" kern="1200" dirty="0">
                        <a:solidFill>
                          <a:schemeClr val="dk1"/>
                        </a:solidFill>
                        <a:effectLst/>
                        <a:latin typeface="+mn-lt"/>
                        <a:ea typeface="+mn-ea"/>
                        <a:cs typeface="+mn-cs"/>
                      </a:endParaRPr>
                    </a:p>
                  </a:txBody>
                  <a:tcPr anchor="ctr"/>
                </a:tc>
                <a:tc rowSpan="3">
                  <a:txBody>
                    <a:bodyPr/>
                    <a:lstStyle/>
                    <a:p>
                      <a:pPr latinLnBrk="1">
                        <a:lnSpc>
                          <a:spcPct val="150000"/>
                        </a:lnSpc>
                      </a:pPr>
                      <a:r>
                        <a:rPr lang="en-US" altLang="ko-KR" sz="1100" b="1" u="none" dirty="0"/>
                        <a:t>* </a:t>
                      </a:r>
                      <a:r>
                        <a:rPr lang="ko-KR" altLang="en-US" sz="1100" b="1" u="none" dirty="0"/>
                        <a:t>신입</a:t>
                      </a:r>
                      <a:endParaRPr lang="en-US" altLang="ko-KR" sz="1100" b="1" u="none" dirty="0"/>
                    </a:p>
                    <a:p>
                      <a:pPr latinLnBrk="1">
                        <a:lnSpc>
                          <a:spcPct val="150000"/>
                        </a:lnSpc>
                      </a:pPr>
                      <a:r>
                        <a:rPr lang="en-US" altLang="ko-KR" sz="1100" u="none" dirty="0"/>
                        <a:t>[</a:t>
                      </a:r>
                      <a:r>
                        <a:rPr lang="ko-KR" altLang="en-US" sz="1100" u="none" dirty="0"/>
                        <a:t>자격요건</a:t>
                      </a:r>
                      <a:r>
                        <a:rPr lang="en-US" altLang="ko-KR" sz="1100" u="none" dirty="0"/>
                        <a:t>]</a:t>
                      </a:r>
                    </a:p>
                    <a:p>
                      <a:pPr marL="171450" indent="-171450" latinLnBrk="1">
                        <a:lnSpc>
                          <a:spcPct val="150000"/>
                        </a:lnSpc>
                        <a:buFontTx/>
                        <a:buChar char="-"/>
                      </a:pPr>
                      <a:r>
                        <a:rPr lang="ko-KR" altLang="en-US" sz="1100" u="none" dirty="0"/>
                        <a:t>전문대졸 이상</a:t>
                      </a:r>
                      <a:endParaRPr lang="en-US" altLang="ko-KR" sz="1100" u="none" dirty="0"/>
                    </a:p>
                    <a:p>
                      <a:pPr marL="171450" indent="-171450" latinLnBrk="1">
                        <a:lnSpc>
                          <a:spcPct val="150000"/>
                        </a:lnSpc>
                        <a:buFontTx/>
                        <a:buChar char="-"/>
                      </a:pPr>
                      <a:r>
                        <a:rPr lang="ko-KR" altLang="en-US" sz="1100" u="none" dirty="0"/>
                        <a:t>컴퓨터공학</a:t>
                      </a:r>
                      <a:r>
                        <a:rPr lang="en-US" altLang="ko-KR" sz="1100" u="none" dirty="0"/>
                        <a:t>,</a:t>
                      </a:r>
                      <a:r>
                        <a:rPr lang="ko-KR" altLang="en-US" sz="1100" u="none" dirty="0"/>
                        <a:t> 보안관련 학과</a:t>
                      </a:r>
                      <a:endParaRPr lang="en-US" altLang="ko-KR" sz="1100" u="none" dirty="0"/>
                    </a:p>
                    <a:p>
                      <a:pPr marL="0" indent="0" latinLnBrk="1">
                        <a:lnSpc>
                          <a:spcPct val="150000"/>
                        </a:lnSpc>
                        <a:buFontTx/>
                        <a:buNone/>
                      </a:pPr>
                      <a:r>
                        <a:rPr lang="en-US" altLang="ko-KR" sz="1100" u="none" dirty="0"/>
                        <a:t>[</a:t>
                      </a:r>
                      <a:r>
                        <a:rPr lang="ko-KR" altLang="en-US" sz="1100" u="none" dirty="0"/>
                        <a:t>우대사항</a:t>
                      </a:r>
                      <a:r>
                        <a:rPr lang="en-US" altLang="ko-KR" sz="1100" u="none" dirty="0"/>
                        <a:t>]</a:t>
                      </a:r>
                    </a:p>
                    <a:p>
                      <a:pPr marL="171450" indent="-171450" latinLnBrk="1">
                        <a:lnSpc>
                          <a:spcPct val="150000"/>
                        </a:lnSpc>
                        <a:buFontTx/>
                        <a:buChar char="-"/>
                      </a:pPr>
                      <a:r>
                        <a:rPr lang="ko-KR" altLang="en-US" sz="1100" u="none" dirty="0"/>
                        <a:t>프로그래밍 </a:t>
                      </a:r>
                      <a:r>
                        <a:rPr lang="ko-KR" altLang="en-US" sz="1100" u="none" dirty="0" err="1"/>
                        <a:t>가능자</a:t>
                      </a:r>
                      <a:endParaRPr lang="en-US" altLang="ko-KR" sz="1100" u="none" dirty="0"/>
                    </a:p>
                    <a:p>
                      <a:pPr marL="171450" indent="-171450" latinLnBrk="1">
                        <a:lnSpc>
                          <a:spcPct val="150000"/>
                        </a:lnSpc>
                        <a:buFontTx/>
                        <a:buChar char="-"/>
                      </a:pPr>
                      <a:r>
                        <a:rPr lang="ko-KR" altLang="en-US" sz="1100" u="none" dirty="0"/>
                        <a:t>관련 교육 이수자</a:t>
                      </a:r>
                      <a:r>
                        <a:rPr lang="en-US" altLang="ko-KR" sz="1100" u="none" dirty="0"/>
                        <a:t>(</a:t>
                      </a:r>
                      <a:r>
                        <a:rPr lang="ko-KR" altLang="en-US" sz="1100" u="none" dirty="0"/>
                        <a:t>학원</a:t>
                      </a:r>
                      <a:r>
                        <a:rPr lang="en-US" altLang="ko-KR" sz="1100" u="none" dirty="0"/>
                        <a:t>, K-</a:t>
                      </a:r>
                      <a:r>
                        <a:rPr lang="ko-KR" altLang="en-US" sz="1100" u="none" dirty="0" err="1"/>
                        <a:t>쉴드</a:t>
                      </a:r>
                      <a:r>
                        <a:rPr lang="ko-KR" altLang="en-US" sz="1100" u="none" dirty="0"/>
                        <a:t> 주니어</a:t>
                      </a:r>
                      <a:r>
                        <a:rPr lang="en-US" altLang="ko-KR" sz="1100" u="none" dirty="0"/>
                        <a:t>, </a:t>
                      </a:r>
                      <a:r>
                        <a:rPr lang="en-US" altLang="ko-KR" sz="1100" u="none" dirty="0" err="1"/>
                        <a:t>BoB</a:t>
                      </a:r>
                      <a:r>
                        <a:rPr lang="en-US" altLang="ko-KR" sz="1100" u="none" dirty="0"/>
                        <a:t> </a:t>
                      </a:r>
                      <a:r>
                        <a:rPr lang="ko-KR" altLang="en-US" sz="1100" u="none" dirty="0"/>
                        <a:t>등</a:t>
                      </a:r>
                      <a:r>
                        <a:rPr lang="en-US" altLang="ko-KR" sz="1100" u="none" dirty="0"/>
                        <a:t>)</a:t>
                      </a:r>
                    </a:p>
                    <a:p>
                      <a:pPr marL="0" indent="0" latinLnBrk="1">
                        <a:lnSpc>
                          <a:spcPct val="150000"/>
                        </a:lnSpc>
                        <a:buFont typeface="Arial" panose="020B0604020202020204" pitchFamily="34" charset="0"/>
                        <a:buNone/>
                      </a:pPr>
                      <a:r>
                        <a:rPr lang="en-US" altLang="ko-KR" sz="1100" b="1" u="none" dirty="0"/>
                        <a:t>* </a:t>
                      </a:r>
                      <a:r>
                        <a:rPr lang="ko-KR" altLang="en-US" sz="1100" b="1" u="none" dirty="0"/>
                        <a:t>경력</a:t>
                      </a:r>
                      <a:endParaRPr lang="en-US" altLang="ko-KR" sz="1100" b="1" u="none" dirty="0"/>
                    </a:p>
                    <a:p>
                      <a:pPr marL="0" indent="0" latinLnBrk="1">
                        <a:lnSpc>
                          <a:spcPct val="150000"/>
                        </a:lnSpc>
                        <a:buFont typeface="Arial" panose="020B0604020202020204" pitchFamily="34" charset="0"/>
                        <a:buNone/>
                      </a:pPr>
                      <a:r>
                        <a:rPr lang="en-US" altLang="ko-KR" sz="1100" u="none" dirty="0"/>
                        <a:t>- </a:t>
                      </a:r>
                      <a:r>
                        <a:rPr lang="ko-KR" altLang="en-US" sz="1100" u="none" dirty="0"/>
                        <a:t>관련 경력 </a:t>
                      </a:r>
                      <a:r>
                        <a:rPr lang="en-US" altLang="ko-KR" sz="1100" u="none" dirty="0"/>
                        <a:t>4</a:t>
                      </a:r>
                      <a:r>
                        <a:rPr lang="ko-KR" altLang="en-US" sz="1100" u="none" dirty="0"/>
                        <a:t>년 이상</a:t>
                      </a:r>
                      <a:endParaRPr lang="en-US" altLang="ko-KR" sz="1100" u="none" dirty="0"/>
                    </a:p>
                  </a:txBody>
                  <a:tcPr anchor="ctr"/>
                </a:tc>
                <a:extLst>
                  <a:ext uri="{0D108BD9-81ED-4DB2-BD59-A6C34878D82A}">
                    <a16:rowId xmlns:a16="http://schemas.microsoft.com/office/drawing/2014/main" val="149551077"/>
                  </a:ext>
                </a:extLst>
              </a:tr>
              <a:tr h="1153829">
                <a:tc vMerge="1">
                  <a:txBody>
                    <a:bodyPr/>
                    <a:lstStyle/>
                    <a:p>
                      <a:pPr marL="0" marR="0" lvl="0" indent="0" algn="ctr" defTabSz="914400" rtl="0" eaLnBrk="1" fontAlgn="auto" latinLnBrk="1" hangingPunct="1">
                        <a:lnSpc>
                          <a:spcPct val="150000"/>
                        </a:lnSpc>
                        <a:spcBef>
                          <a:spcPts val="0"/>
                        </a:spcBef>
                        <a:spcAft>
                          <a:spcPts val="0"/>
                        </a:spcAft>
                        <a:buClrTx/>
                        <a:buSzTx/>
                        <a:buFontTx/>
                        <a:buNone/>
                        <a:tabLst/>
                        <a:defRPr/>
                      </a:pPr>
                      <a:endParaRPr lang="ko-KR" altLang="en-US" sz="1100" kern="1200" dirty="0">
                        <a:solidFill>
                          <a:schemeClr val="dk1"/>
                        </a:solidFill>
                        <a:effectLst/>
                        <a:latin typeface="+mn-lt"/>
                        <a:ea typeface="+mn-ea"/>
                        <a:cs typeface="+mn-cs"/>
                      </a:endParaRPr>
                    </a:p>
                  </a:txBody>
                  <a:tcPr anchor="ctr"/>
                </a:tc>
                <a:tc vMerge="1">
                  <a:txBody>
                    <a:bodyPr/>
                    <a:lstStyle/>
                    <a:p>
                      <a:pPr algn="ctr" latinLnBrk="1">
                        <a:lnSpc>
                          <a:spcPct val="150000"/>
                        </a:lnSpc>
                      </a:pPr>
                      <a:endParaRPr lang="en-US" altLang="ko-KR" sz="1100" kern="1200" dirty="0">
                        <a:solidFill>
                          <a:schemeClr val="dk1"/>
                        </a:solidFill>
                        <a:effectLst/>
                        <a:latin typeface="+mn-lt"/>
                        <a:ea typeface="+mn-ea"/>
                        <a:cs typeface="+mn-cs"/>
                      </a:endParaRPr>
                    </a:p>
                  </a:txBody>
                  <a:tcPr anchor="ctr"/>
                </a:tc>
                <a:tc>
                  <a:txBody>
                    <a:bodyPr/>
                    <a:lstStyle/>
                    <a:p>
                      <a:pPr marL="171450" lvl="0" indent="-171450" fontAlgn="base" latinLnBrk="1">
                        <a:lnSpc>
                          <a:spcPct val="150000"/>
                        </a:lnSpc>
                        <a:buFontTx/>
                        <a:buChar char="-"/>
                      </a:pPr>
                      <a:r>
                        <a:rPr lang="ko-KR" altLang="en-US" sz="1100" kern="1200" dirty="0">
                          <a:solidFill>
                            <a:schemeClr val="dk1"/>
                          </a:solidFill>
                          <a:effectLst/>
                          <a:latin typeface="+mn-lt"/>
                          <a:ea typeface="+mn-ea"/>
                          <a:cs typeface="+mn-cs"/>
                        </a:rPr>
                        <a:t>사이버보안진단 </a:t>
                      </a:r>
                      <a:r>
                        <a:rPr lang="en-US" altLang="ko-KR" sz="1100" kern="1200" dirty="0">
                          <a:solidFill>
                            <a:schemeClr val="dk1"/>
                          </a:solidFill>
                          <a:effectLst/>
                          <a:latin typeface="+mn-lt"/>
                          <a:ea typeface="+mn-ea"/>
                          <a:cs typeface="+mn-cs"/>
                        </a:rPr>
                        <a:t>00</a:t>
                      </a:r>
                      <a:r>
                        <a:rPr lang="ko-KR" altLang="en-US" sz="1100" kern="1200" dirty="0">
                          <a:solidFill>
                            <a:schemeClr val="dk1"/>
                          </a:solidFill>
                          <a:effectLst/>
                          <a:latin typeface="+mn-lt"/>
                          <a:ea typeface="+mn-ea"/>
                          <a:cs typeface="+mn-cs"/>
                        </a:rPr>
                        <a:t>명</a:t>
                      </a:r>
                      <a:r>
                        <a:rPr lang="en-US" altLang="ko-KR" sz="1100" kern="1200" dirty="0">
                          <a:solidFill>
                            <a:schemeClr val="dk1"/>
                          </a:solidFill>
                          <a:effectLst/>
                          <a:latin typeface="+mn-lt"/>
                          <a:ea typeface="+mn-ea"/>
                          <a:cs typeface="+mn-cs"/>
                        </a:rPr>
                        <a:t>(</a:t>
                      </a:r>
                      <a:r>
                        <a:rPr lang="ko-KR" altLang="en-US" sz="1100" kern="1200" dirty="0">
                          <a:solidFill>
                            <a:schemeClr val="dk1"/>
                          </a:solidFill>
                          <a:effectLst/>
                          <a:latin typeface="+mn-lt"/>
                          <a:ea typeface="+mn-ea"/>
                          <a:cs typeface="+mn-cs"/>
                        </a:rPr>
                        <a:t>신입 및 경력</a:t>
                      </a:r>
                      <a:r>
                        <a:rPr lang="en-US" altLang="ko-KR" sz="1100" kern="1200" dirty="0">
                          <a:solidFill>
                            <a:schemeClr val="dk1"/>
                          </a:solidFill>
                          <a:effectLst/>
                          <a:latin typeface="+mn-lt"/>
                          <a:ea typeface="+mn-ea"/>
                          <a:cs typeface="+mn-cs"/>
                        </a:rPr>
                        <a:t>)</a:t>
                      </a:r>
                    </a:p>
                    <a:p>
                      <a:pPr marL="171450" lvl="0" indent="-171450" fontAlgn="base" latinLnBrk="1">
                        <a:lnSpc>
                          <a:spcPct val="150000"/>
                        </a:lnSpc>
                        <a:buFontTx/>
                        <a:buChar char="-"/>
                      </a:pPr>
                      <a:r>
                        <a:rPr lang="ko-KR" altLang="en-US" sz="1100" kern="1200" dirty="0">
                          <a:solidFill>
                            <a:schemeClr val="dk1"/>
                          </a:solidFill>
                          <a:effectLst/>
                          <a:latin typeface="+mn-lt"/>
                          <a:ea typeface="+mn-ea"/>
                          <a:cs typeface="+mn-cs"/>
                        </a:rPr>
                        <a:t>근무지 송파구 문정</a:t>
                      </a:r>
                      <a:endParaRPr lang="en-US" altLang="ko-KR" sz="1100" kern="1200" dirty="0">
                        <a:solidFill>
                          <a:schemeClr val="dk1"/>
                        </a:solidFill>
                        <a:effectLst/>
                        <a:latin typeface="+mn-lt"/>
                        <a:ea typeface="+mn-ea"/>
                        <a:cs typeface="+mn-cs"/>
                      </a:endParaRPr>
                    </a:p>
                  </a:txBody>
                  <a:tcPr anchor="ctr"/>
                </a:tc>
                <a:tc vMerge="1">
                  <a:txBody>
                    <a:bodyPr/>
                    <a:lstStyle/>
                    <a:p>
                      <a:pPr latinLnBrk="1">
                        <a:lnSpc>
                          <a:spcPct val="150000"/>
                        </a:lnSpc>
                      </a:pPr>
                      <a:endParaRPr lang="en-US" altLang="ko-KR" sz="1100" dirty="0"/>
                    </a:p>
                  </a:txBody>
                  <a:tcPr anchor="ctr"/>
                </a:tc>
                <a:extLst>
                  <a:ext uri="{0D108BD9-81ED-4DB2-BD59-A6C34878D82A}">
                    <a16:rowId xmlns:a16="http://schemas.microsoft.com/office/drawing/2014/main" val="4141036625"/>
                  </a:ext>
                </a:extLst>
              </a:tr>
              <a:tr h="576914">
                <a:tc vMerge="1">
                  <a:txBody>
                    <a:bodyPr/>
                    <a:lstStyle/>
                    <a:p>
                      <a:pPr marL="0" marR="0" lvl="0" indent="0" algn="ctr" defTabSz="914400" rtl="0" eaLnBrk="1" fontAlgn="auto" latinLnBrk="1" hangingPunct="1">
                        <a:lnSpc>
                          <a:spcPct val="150000"/>
                        </a:lnSpc>
                        <a:spcBef>
                          <a:spcPts val="0"/>
                        </a:spcBef>
                        <a:spcAft>
                          <a:spcPts val="0"/>
                        </a:spcAft>
                        <a:buClrTx/>
                        <a:buSzTx/>
                        <a:buFontTx/>
                        <a:buNone/>
                        <a:tabLst/>
                        <a:defRPr/>
                      </a:pPr>
                      <a:endParaRPr lang="ko-KR" altLang="en-US" sz="1100" kern="1200" dirty="0">
                        <a:solidFill>
                          <a:schemeClr val="dk1"/>
                        </a:solidFill>
                        <a:effectLst/>
                        <a:latin typeface="+mn-lt"/>
                        <a:ea typeface="+mn-ea"/>
                        <a:cs typeface="+mn-cs"/>
                      </a:endParaRPr>
                    </a:p>
                  </a:txBody>
                  <a:tcPr anchor="ctr"/>
                </a:tc>
                <a:tc vMerge="1">
                  <a:txBody>
                    <a:bodyPr/>
                    <a:lstStyle/>
                    <a:p>
                      <a:pPr algn="ctr" latinLnBrk="1">
                        <a:lnSpc>
                          <a:spcPct val="150000"/>
                        </a:lnSpc>
                      </a:pPr>
                      <a:endParaRPr lang="en-US" altLang="ko-KR" sz="1100" kern="1200" dirty="0">
                        <a:solidFill>
                          <a:schemeClr val="dk1"/>
                        </a:solidFill>
                        <a:effectLst/>
                        <a:latin typeface="+mn-lt"/>
                        <a:ea typeface="+mn-ea"/>
                        <a:cs typeface="+mn-cs"/>
                      </a:endParaRPr>
                    </a:p>
                  </a:txBody>
                  <a:tcPr anchor="ctr"/>
                </a:tc>
                <a:tc>
                  <a:txBody>
                    <a:bodyPr/>
                    <a:lstStyle/>
                    <a:p>
                      <a:pPr marL="171450" lvl="0" indent="-171450" fontAlgn="base" latinLnBrk="1">
                        <a:lnSpc>
                          <a:spcPct val="150000"/>
                        </a:lnSpc>
                        <a:buFontTx/>
                        <a:buChar char="-"/>
                      </a:pPr>
                      <a:r>
                        <a:rPr lang="ko-KR" altLang="en-US" sz="1100" kern="1200" dirty="0">
                          <a:solidFill>
                            <a:schemeClr val="dk1"/>
                          </a:solidFill>
                          <a:effectLst/>
                          <a:latin typeface="+mn-lt"/>
                          <a:ea typeface="+mn-ea"/>
                          <a:cs typeface="+mn-cs"/>
                        </a:rPr>
                        <a:t>사이버보안 훈련 개발 </a:t>
                      </a:r>
                      <a:r>
                        <a:rPr lang="en-US" altLang="ko-KR" sz="1100" kern="1200" dirty="0">
                          <a:solidFill>
                            <a:schemeClr val="dk1"/>
                          </a:solidFill>
                          <a:effectLst/>
                          <a:latin typeface="+mn-lt"/>
                          <a:ea typeface="+mn-ea"/>
                          <a:cs typeface="+mn-cs"/>
                        </a:rPr>
                        <a:t>0</a:t>
                      </a:r>
                      <a:r>
                        <a:rPr lang="ko-KR" altLang="en-US" sz="1100" kern="1200" dirty="0">
                          <a:solidFill>
                            <a:schemeClr val="dk1"/>
                          </a:solidFill>
                          <a:effectLst/>
                          <a:latin typeface="+mn-lt"/>
                          <a:ea typeface="+mn-ea"/>
                          <a:cs typeface="+mn-cs"/>
                        </a:rPr>
                        <a:t>명</a:t>
                      </a:r>
                      <a:r>
                        <a:rPr lang="en-US" altLang="ko-KR" sz="1100" kern="1200" dirty="0">
                          <a:solidFill>
                            <a:schemeClr val="dk1"/>
                          </a:solidFill>
                          <a:effectLst/>
                          <a:latin typeface="+mn-lt"/>
                          <a:ea typeface="+mn-ea"/>
                          <a:cs typeface="+mn-cs"/>
                        </a:rPr>
                        <a:t>(</a:t>
                      </a:r>
                      <a:r>
                        <a:rPr lang="ko-KR" altLang="en-US" sz="1100" kern="1200" dirty="0">
                          <a:solidFill>
                            <a:schemeClr val="dk1"/>
                          </a:solidFill>
                          <a:effectLst/>
                          <a:latin typeface="+mn-lt"/>
                          <a:ea typeface="+mn-ea"/>
                          <a:cs typeface="+mn-cs"/>
                        </a:rPr>
                        <a:t>신입 및 경력</a:t>
                      </a:r>
                      <a:r>
                        <a:rPr lang="en-US" altLang="ko-KR" sz="1100" kern="1200" dirty="0">
                          <a:solidFill>
                            <a:schemeClr val="dk1"/>
                          </a:solidFill>
                          <a:effectLst/>
                          <a:latin typeface="+mn-lt"/>
                          <a:ea typeface="+mn-ea"/>
                          <a:cs typeface="+mn-cs"/>
                        </a:rPr>
                        <a:t>)</a:t>
                      </a:r>
                    </a:p>
                    <a:p>
                      <a:pPr marL="171450" lvl="0" indent="-171450" fontAlgn="base" latinLnBrk="1">
                        <a:lnSpc>
                          <a:spcPct val="150000"/>
                        </a:lnSpc>
                        <a:buFontTx/>
                        <a:buChar char="-"/>
                      </a:pPr>
                      <a:r>
                        <a:rPr lang="ko-KR" altLang="en-US" sz="1100" kern="1200" dirty="0">
                          <a:solidFill>
                            <a:schemeClr val="dk1"/>
                          </a:solidFill>
                          <a:effectLst/>
                          <a:latin typeface="+mn-lt"/>
                          <a:ea typeface="+mn-ea"/>
                          <a:cs typeface="+mn-cs"/>
                        </a:rPr>
                        <a:t>근무지 송파구 문정</a:t>
                      </a:r>
                      <a:endParaRPr lang="en-US" altLang="ko-KR" sz="1100" kern="1200" dirty="0">
                        <a:solidFill>
                          <a:schemeClr val="dk1"/>
                        </a:solidFill>
                        <a:effectLst/>
                        <a:latin typeface="+mn-lt"/>
                        <a:ea typeface="+mn-ea"/>
                        <a:cs typeface="+mn-cs"/>
                      </a:endParaRPr>
                    </a:p>
                  </a:txBody>
                  <a:tcPr anchor="ctr"/>
                </a:tc>
                <a:tc vMerge="1">
                  <a:txBody>
                    <a:bodyPr/>
                    <a:lstStyle/>
                    <a:p>
                      <a:pPr latinLnBrk="1">
                        <a:lnSpc>
                          <a:spcPct val="150000"/>
                        </a:lnSpc>
                      </a:pPr>
                      <a:endParaRPr lang="en-US" altLang="ko-KR" sz="1100" dirty="0"/>
                    </a:p>
                  </a:txBody>
                  <a:tcPr anchor="ctr"/>
                </a:tc>
                <a:extLst>
                  <a:ext uri="{0D108BD9-81ED-4DB2-BD59-A6C34878D82A}">
                    <a16:rowId xmlns:a16="http://schemas.microsoft.com/office/drawing/2014/main" val="3709571202"/>
                  </a:ext>
                </a:extLst>
              </a:tr>
            </a:tbl>
          </a:graphicData>
        </a:graphic>
      </p:graphicFrame>
    </p:spTree>
    <p:extLst>
      <p:ext uri="{BB962C8B-B14F-4D97-AF65-F5344CB8AC3E}">
        <p14:creationId xmlns:p14="http://schemas.microsoft.com/office/powerpoint/2010/main" val="29476152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번호 개체 틀 1">
            <a:extLst>
              <a:ext uri="{FF2B5EF4-FFF2-40B4-BE49-F238E27FC236}">
                <a16:creationId xmlns:a16="http://schemas.microsoft.com/office/drawing/2014/main" id="{5515F442-EC48-4262-A742-CCF8F6FA581B}"/>
              </a:ext>
            </a:extLst>
          </p:cNvPr>
          <p:cNvSpPr>
            <a:spLocks noGrp="1"/>
          </p:cNvSpPr>
          <p:nvPr>
            <p:ph type="sldNum" sz="quarter" idx="12"/>
          </p:nvPr>
        </p:nvSpPr>
        <p:spPr/>
        <p:txBody>
          <a:bodyPr/>
          <a:lstStyle/>
          <a:p>
            <a:fld id="{643D5535-8612-49EE-ABD2-BAF789D1AB98}" type="slidenum">
              <a:rPr lang="ko-KR" altLang="en-US" smtClean="0"/>
              <a:t>3</a:t>
            </a:fld>
            <a:endParaRPr lang="ko-KR" altLang="en-US"/>
          </a:p>
        </p:txBody>
      </p:sp>
      <p:sp>
        <p:nvSpPr>
          <p:cNvPr id="7" name="직사각형 6">
            <a:extLst>
              <a:ext uri="{FF2B5EF4-FFF2-40B4-BE49-F238E27FC236}">
                <a16:creationId xmlns:a16="http://schemas.microsoft.com/office/drawing/2014/main" id="{083AA0FB-D4F0-4330-A11D-46E83044DE9A}"/>
              </a:ext>
            </a:extLst>
          </p:cNvPr>
          <p:cNvSpPr/>
          <p:nvPr/>
        </p:nvSpPr>
        <p:spPr>
          <a:xfrm>
            <a:off x="477587" y="2092048"/>
            <a:ext cx="10988644" cy="1857111"/>
          </a:xfrm>
          <a:prstGeom prst="rect">
            <a:avLst/>
          </a:prstGeom>
        </p:spPr>
        <p:txBody>
          <a:bodyPr wrap="square">
            <a:spAutoFit/>
          </a:bodyPr>
          <a:lstStyle/>
          <a:p>
            <a:pPr lvl="0" eaLnBrk="0" fontAlgn="base" latinLnBrk="0" hangingPunct="0">
              <a:lnSpc>
                <a:spcPct val="150000"/>
              </a:lnSpc>
              <a:spcBef>
                <a:spcPct val="0"/>
              </a:spcBef>
              <a:spcAft>
                <a:spcPct val="0"/>
              </a:spcAft>
            </a:pPr>
            <a:r>
              <a:rPr lang="ko-KR" altLang="en-US" sz="1600" b="1" dirty="0">
                <a:ea typeface="맑은 고딕"/>
                <a:cs typeface="Times New Roman"/>
              </a:rPr>
              <a:t>복리후생</a:t>
            </a:r>
            <a:endParaRPr lang="en-US" altLang="ko-KR" sz="1600" b="1" dirty="0">
              <a:ea typeface="맑은 고딕"/>
              <a:cs typeface="Times New Roman"/>
            </a:endParaRPr>
          </a:p>
          <a:p>
            <a:pPr lvl="0" eaLnBrk="0" fontAlgn="base" latinLnBrk="0" hangingPunct="0">
              <a:lnSpc>
                <a:spcPct val="150000"/>
              </a:lnSpc>
              <a:spcBef>
                <a:spcPct val="0"/>
              </a:spcBef>
              <a:spcAft>
                <a:spcPct val="0"/>
              </a:spcAft>
            </a:pPr>
            <a:endParaRPr lang="ko-KR" altLang="en-US" sz="1400" dirty="0">
              <a:ea typeface="맑은 고딕"/>
              <a:cs typeface="Times New Roman"/>
            </a:endParaRPr>
          </a:p>
          <a:p>
            <a:pPr eaLnBrk="0" fontAlgn="base" latinLnBrk="0" hangingPunct="0">
              <a:lnSpc>
                <a:spcPct val="150000"/>
              </a:lnSpc>
              <a:spcBef>
                <a:spcPct val="0"/>
              </a:spcBef>
              <a:spcAft>
                <a:spcPct val="0"/>
              </a:spcAft>
            </a:pPr>
            <a:r>
              <a:rPr lang="ko-KR" altLang="en-US" sz="1200" b="1" dirty="0">
                <a:ea typeface="맑은 고딕"/>
                <a:cs typeface="Times New Roman"/>
              </a:rPr>
              <a:t>우수인재 석사 및 박사 지원</a:t>
            </a:r>
            <a:endParaRPr lang="en-US" altLang="ko-KR" sz="1200" b="1" dirty="0">
              <a:ea typeface="맑은 고딕"/>
              <a:cs typeface="Times New Roman"/>
            </a:endParaRPr>
          </a:p>
          <a:p>
            <a:pPr eaLnBrk="0" fontAlgn="base" latinLnBrk="0" hangingPunct="0">
              <a:lnSpc>
                <a:spcPct val="150000"/>
              </a:lnSpc>
              <a:spcBef>
                <a:spcPct val="0"/>
              </a:spcBef>
              <a:spcAft>
                <a:spcPct val="0"/>
              </a:spcAft>
            </a:pPr>
            <a:endParaRPr lang="ko-KR" altLang="en-US" sz="1200" dirty="0">
              <a:ea typeface="맑은 고딕"/>
              <a:cs typeface="Times New Roman"/>
            </a:endParaRPr>
          </a:p>
          <a:p>
            <a:pPr eaLnBrk="0" fontAlgn="base" latinLnBrk="0" hangingPunct="0">
              <a:lnSpc>
                <a:spcPct val="150000"/>
              </a:lnSpc>
              <a:spcBef>
                <a:spcPct val="0"/>
              </a:spcBef>
              <a:spcAft>
                <a:spcPct val="0"/>
              </a:spcAft>
            </a:pPr>
            <a:r>
              <a:rPr lang="ko-KR" altLang="en-US" sz="1200" b="1" dirty="0">
                <a:ea typeface="맑은 고딕"/>
                <a:cs typeface="Times New Roman"/>
              </a:rPr>
              <a:t>교육 및 자기계발비 지원</a:t>
            </a:r>
            <a:r>
              <a:rPr lang="en-US" altLang="ko-KR" sz="1200" b="1" dirty="0">
                <a:ea typeface="맑은 고딕"/>
                <a:cs typeface="Times New Roman"/>
              </a:rPr>
              <a:t>(</a:t>
            </a:r>
            <a:r>
              <a:rPr lang="ko-KR" altLang="en-US" sz="1200" b="1" dirty="0">
                <a:ea typeface="맑은 고딕"/>
                <a:cs typeface="Times New Roman"/>
              </a:rPr>
              <a:t>세미나</a:t>
            </a:r>
            <a:r>
              <a:rPr lang="en-US" altLang="ko-KR" sz="1200" b="1" dirty="0">
                <a:ea typeface="맑은 고딕"/>
                <a:cs typeface="Times New Roman"/>
              </a:rPr>
              <a:t>, </a:t>
            </a:r>
            <a:r>
              <a:rPr lang="ko-KR" altLang="en-US" sz="1200" b="1" dirty="0">
                <a:ea typeface="맑은 고딕"/>
                <a:cs typeface="Times New Roman"/>
              </a:rPr>
              <a:t>컨퍼런스</a:t>
            </a:r>
            <a:r>
              <a:rPr lang="en-US" altLang="ko-KR" sz="1200" b="1" dirty="0">
                <a:ea typeface="맑은 고딕"/>
                <a:cs typeface="Times New Roman"/>
              </a:rPr>
              <a:t>), </a:t>
            </a:r>
            <a:r>
              <a:rPr lang="ko-KR" altLang="en-US" sz="1200" b="1" dirty="0">
                <a:ea typeface="맑은 고딕"/>
                <a:cs typeface="Times New Roman"/>
              </a:rPr>
              <a:t>사내 영어회화 수업 지원</a:t>
            </a:r>
            <a:r>
              <a:rPr lang="en-US" altLang="ko-KR" sz="1200" b="1" dirty="0">
                <a:ea typeface="맑은 고딕"/>
                <a:cs typeface="Times New Roman"/>
              </a:rPr>
              <a:t>, </a:t>
            </a:r>
            <a:r>
              <a:rPr lang="ko-KR" altLang="en-US" sz="1200" b="1" dirty="0">
                <a:ea typeface="맑은 고딕"/>
                <a:cs typeface="Times New Roman"/>
              </a:rPr>
              <a:t>도서구입비 지원</a:t>
            </a:r>
            <a:endParaRPr lang="en-US" altLang="ko-KR" sz="1200" b="1" dirty="0">
              <a:ea typeface="맑은 고딕"/>
              <a:cs typeface="Times New Roman"/>
            </a:endParaRPr>
          </a:p>
          <a:p>
            <a:pPr eaLnBrk="0" fontAlgn="base" latinLnBrk="0" hangingPunct="0">
              <a:lnSpc>
                <a:spcPct val="150000"/>
              </a:lnSpc>
              <a:spcBef>
                <a:spcPct val="0"/>
              </a:spcBef>
              <a:spcAft>
                <a:spcPct val="0"/>
              </a:spcAft>
            </a:pPr>
            <a:endParaRPr lang="ko-KR" altLang="en-US" sz="1200" dirty="0">
              <a:ea typeface="맑은 고딕"/>
              <a:cs typeface="Times New Roman"/>
            </a:endParaRPr>
          </a:p>
        </p:txBody>
      </p:sp>
      <p:pic>
        <p:nvPicPr>
          <p:cNvPr id="4" name="그림 3">
            <a:extLst>
              <a:ext uri="{FF2B5EF4-FFF2-40B4-BE49-F238E27FC236}">
                <a16:creationId xmlns:a16="http://schemas.microsoft.com/office/drawing/2014/main" id="{82DAB6BB-03ED-4991-B048-782364587E5E}"/>
              </a:ext>
            </a:extLst>
          </p:cNvPr>
          <p:cNvPicPr>
            <a:picLocks noChangeAspect="1"/>
          </p:cNvPicPr>
          <p:nvPr/>
        </p:nvPicPr>
        <p:blipFill>
          <a:blip r:embed="rId2"/>
          <a:stretch>
            <a:fillRect/>
          </a:stretch>
        </p:blipFill>
        <p:spPr>
          <a:xfrm>
            <a:off x="6787264" y="3922135"/>
            <a:ext cx="569473" cy="569473"/>
          </a:xfrm>
          <a:prstGeom prst="rect">
            <a:avLst/>
          </a:prstGeom>
        </p:spPr>
      </p:pic>
      <p:pic>
        <p:nvPicPr>
          <p:cNvPr id="6" name="그림 5">
            <a:extLst>
              <a:ext uri="{FF2B5EF4-FFF2-40B4-BE49-F238E27FC236}">
                <a16:creationId xmlns:a16="http://schemas.microsoft.com/office/drawing/2014/main" id="{7764CC92-ED0A-42A2-B231-309B0740B7F7}"/>
              </a:ext>
            </a:extLst>
          </p:cNvPr>
          <p:cNvPicPr>
            <a:picLocks noChangeAspect="1"/>
          </p:cNvPicPr>
          <p:nvPr/>
        </p:nvPicPr>
        <p:blipFill>
          <a:blip r:embed="rId3"/>
          <a:stretch>
            <a:fillRect/>
          </a:stretch>
        </p:blipFill>
        <p:spPr>
          <a:xfrm>
            <a:off x="2878537" y="2674275"/>
            <a:ext cx="638390" cy="638390"/>
          </a:xfrm>
          <a:prstGeom prst="rect">
            <a:avLst/>
          </a:prstGeom>
        </p:spPr>
      </p:pic>
      <p:pic>
        <p:nvPicPr>
          <p:cNvPr id="9" name="그림 8">
            <a:extLst>
              <a:ext uri="{FF2B5EF4-FFF2-40B4-BE49-F238E27FC236}">
                <a16:creationId xmlns:a16="http://schemas.microsoft.com/office/drawing/2014/main" id="{6190B989-1E0A-4476-B9B4-308BDFB2F6DD}"/>
              </a:ext>
            </a:extLst>
          </p:cNvPr>
          <p:cNvPicPr>
            <a:picLocks noChangeAspect="1"/>
          </p:cNvPicPr>
          <p:nvPr/>
        </p:nvPicPr>
        <p:blipFill>
          <a:blip r:embed="rId4"/>
          <a:stretch>
            <a:fillRect/>
          </a:stretch>
        </p:blipFill>
        <p:spPr>
          <a:xfrm>
            <a:off x="6730006" y="3084846"/>
            <a:ext cx="683587" cy="683587"/>
          </a:xfrm>
          <a:prstGeom prst="rect">
            <a:avLst/>
          </a:prstGeom>
        </p:spPr>
      </p:pic>
      <p:pic>
        <p:nvPicPr>
          <p:cNvPr id="11" name="그림 10">
            <a:extLst>
              <a:ext uri="{FF2B5EF4-FFF2-40B4-BE49-F238E27FC236}">
                <a16:creationId xmlns:a16="http://schemas.microsoft.com/office/drawing/2014/main" id="{68A83446-27E5-4B47-9D0F-993866E34CD6}"/>
              </a:ext>
            </a:extLst>
          </p:cNvPr>
          <p:cNvPicPr>
            <a:picLocks noChangeAspect="1"/>
          </p:cNvPicPr>
          <p:nvPr/>
        </p:nvPicPr>
        <p:blipFill>
          <a:blip r:embed="rId5"/>
          <a:stretch>
            <a:fillRect/>
          </a:stretch>
        </p:blipFill>
        <p:spPr>
          <a:xfrm>
            <a:off x="9750974" y="3940551"/>
            <a:ext cx="569473" cy="569473"/>
          </a:xfrm>
          <a:prstGeom prst="rect">
            <a:avLst/>
          </a:prstGeom>
        </p:spPr>
      </p:pic>
      <p:pic>
        <p:nvPicPr>
          <p:cNvPr id="13" name="그림 12">
            <a:extLst>
              <a:ext uri="{FF2B5EF4-FFF2-40B4-BE49-F238E27FC236}">
                <a16:creationId xmlns:a16="http://schemas.microsoft.com/office/drawing/2014/main" id="{487D16E4-1057-40B8-9341-E8B18BD4BEF3}"/>
              </a:ext>
            </a:extLst>
          </p:cNvPr>
          <p:cNvPicPr>
            <a:picLocks noChangeAspect="1"/>
          </p:cNvPicPr>
          <p:nvPr/>
        </p:nvPicPr>
        <p:blipFill>
          <a:blip r:embed="rId6"/>
          <a:stretch>
            <a:fillRect/>
          </a:stretch>
        </p:blipFill>
        <p:spPr>
          <a:xfrm>
            <a:off x="2878537" y="4646188"/>
            <a:ext cx="677976" cy="677976"/>
          </a:xfrm>
          <a:prstGeom prst="rect">
            <a:avLst/>
          </a:prstGeom>
        </p:spPr>
      </p:pic>
      <p:pic>
        <p:nvPicPr>
          <p:cNvPr id="15" name="그림 14" descr="밤하늘이(가) 표시된 사진&#10;&#10;자동 생성된 설명">
            <a:extLst>
              <a:ext uri="{FF2B5EF4-FFF2-40B4-BE49-F238E27FC236}">
                <a16:creationId xmlns:a16="http://schemas.microsoft.com/office/drawing/2014/main" id="{1C1FFF1F-1840-4022-B143-CF4A19470024}"/>
              </a:ext>
            </a:extLst>
          </p:cNvPr>
          <p:cNvPicPr>
            <a:picLocks noChangeAspect="1"/>
          </p:cNvPicPr>
          <p:nvPr/>
        </p:nvPicPr>
        <p:blipFill>
          <a:blip r:embed="rId7"/>
          <a:stretch>
            <a:fillRect/>
          </a:stretch>
        </p:blipFill>
        <p:spPr>
          <a:xfrm>
            <a:off x="8442998" y="4641804"/>
            <a:ext cx="677976" cy="677976"/>
          </a:xfrm>
          <a:prstGeom prst="rect">
            <a:avLst/>
          </a:prstGeom>
        </p:spPr>
      </p:pic>
      <p:pic>
        <p:nvPicPr>
          <p:cNvPr id="17" name="그림 16" descr="텍스트이(가) 표시된 사진&#10;&#10;자동 생성된 설명">
            <a:extLst>
              <a:ext uri="{FF2B5EF4-FFF2-40B4-BE49-F238E27FC236}">
                <a16:creationId xmlns:a16="http://schemas.microsoft.com/office/drawing/2014/main" id="{58D730CE-AB65-4F05-B9FA-FF28D2011CA7}"/>
              </a:ext>
            </a:extLst>
          </p:cNvPr>
          <p:cNvPicPr>
            <a:picLocks noChangeAspect="1"/>
          </p:cNvPicPr>
          <p:nvPr/>
        </p:nvPicPr>
        <p:blipFill>
          <a:blip r:embed="rId8"/>
          <a:stretch>
            <a:fillRect/>
          </a:stretch>
        </p:blipFill>
        <p:spPr>
          <a:xfrm>
            <a:off x="2862076" y="3940551"/>
            <a:ext cx="638390" cy="638390"/>
          </a:xfrm>
          <a:prstGeom prst="rect">
            <a:avLst/>
          </a:prstGeom>
        </p:spPr>
      </p:pic>
      <p:pic>
        <p:nvPicPr>
          <p:cNvPr id="19" name="그림 18">
            <a:extLst>
              <a:ext uri="{FF2B5EF4-FFF2-40B4-BE49-F238E27FC236}">
                <a16:creationId xmlns:a16="http://schemas.microsoft.com/office/drawing/2014/main" id="{DC9D940A-D8FB-4EC7-9CA8-EEA6ECE47C7B}"/>
              </a:ext>
            </a:extLst>
          </p:cNvPr>
          <p:cNvPicPr>
            <a:picLocks noChangeAspect="1"/>
          </p:cNvPicPr>
          <p:nvPr/>
        </p:nvPicPr>
        <p:blipFill>
          <a:blip r:embed="rId9"/>
          <a:stretch>
            <a:fillRect/>
          </a:stretch>
        </p:blipFill>
        <p:spPr>
          <a:xfrm>
            <a:off x="10810337" y="4708845"/>
            <a:ext cx="654626" cy="654626"/>
          </a:xfrm>
          <a:prstGeom prst="rect">
            <a:avLst/>
          </a:prstGeom>
        </p:spPr>
      </p:pic>
      <p:pic>
        <p:nvPicPr>
          <p:cNvPr id="21" name="그림 20">
            <a:extLst>
              <a:ext uri="{FF2B5EF4-FFF2-40B4-BE49-F238E27FC236}">
                <a16:creationId xmlns:a16="http://schemas.microsoft.com/office/drawing/2014/main" id="{AA08A78A-74B6-4902-AB63-47C3457E18DA}"/>
              </a:ext>
            </a:extLst>
          </p:cNvPr>
          <p:cNvPicPr>
            <a:picLocks noChangeAspect="1"/>
          </p:cNvPicPr>
          <p:nvPr/>
        </p:nvPicPr>
        <p:blipFill>
          <a:blip r:embed="rId10"/>
          <a:stretch>
            <a:fillRect/>
          </a:stretch>
        </p:blipFill>
        <p:spPr>
          <a:xfrm>
            <a:off x="5511362" y="4760969"/>
            <a:ext cx="587647" cy="587647"/>
          </a:xfrm>
          <a:prstGeom prst="rect">
            <a:avLst/>
          </a:prstGeom>
        </p:spPr>
      </p:pic>
      <p:pic>
        <p:nvPicPr>
          <p:cNvPr id="24" name="그림 23">
            <a:extLst>
              <a:ext uri="{FF2B5EF4-FFF2-40B4-BE49-F238E27FC236}">
                <a16:creationId xmlns:a16="http://schemas.microsoft.com/office/drawing/2014/main" id="{B3FD61FE-F62D-4496-AF9A-50C1185E1FF3}"/>
              </a:ext>
            </a:extLst>
          </p:cNvPr>
          <p:cNvPicPr>
            <a:picLocks noChangeAspect="1"/>
          </p:cNvPicPr>
          <p:nvPr/>
        </p:nvPicPr>
        <p:blipFill>
          <a:blip r:embed="rId11"/>
          <a:stretch>
            <a:fillRect/>
          </a:stretch>
        </p:blipFill>
        <p:spPr>
          <a:xfrm>
            <a:off x="7793347" y="3042771"/>
            <a:ext cx="683587" cy="683587"/>
          </a:xfrm>
          <a:prstGeom prst="rect">
            <a:avLst/>
          </a:prstGeom>
        </p:spPr>
      </p:pic>
      <p:pic>
        <p:nvPicPr>
          <p:cNvPr id="26" name="그림 25">
            <a:extLst>
              <a:ext uri="{FF2B5EF4-FFF2-40B4-BE49-F238E27FC236}">
                <a16:creationId xmlns:a16="http://schemas.microsoft.com/office/drawing/2014/main" id="{D2EA2A64-E17B-4554-80CF-375F7C21B00F}"/>
              </a:ext>
            </a:extLst>
          </p:cNvPr>
          <p:cNvPicPr>
            <a:picLocks noChangeAspect="1"/>
          </p:cNvPicPr>
          <p:nvPr/>
        </p:nvPicPr>
        <p:blipFill>
          <a:blip r:embed="rId12"/>
          <a:stretch>
            <a:fillRect/>
          </a:stretch>
        </p:blipFill>
        <p:spPr>
          <a:xfrm>
            <a:off x="9028730" y="3035152"/>
            <a:ext cx="683587" cy="683587"/>
          </a:xfrm>
          <a:prstGeom prst="rect">
            <a:avLst/>
          </a:prstGeom>
        </p:spPr>
      </p:pic>
      <p:sp>
        <p:nvSpPr>
          <p:cNvPr id="16" name="TextBox 15">
            <a:extLst>
              <a:ext uri="{FF2B5EF4-FFF2-40B4-BE49-F238E27FC236}">
                <a16:creationId xmlns:a16="http://schemas.microsoft.com/office/drawing/2014/main" id="{DB210B24-06E8-404B-B7CA-163A81EE9909}"/>
              </a:ext>
            </a:extLst>
          </p:cNvPr>
          <p:cNvSpPr txBox="1"/>
          <p:nvPr/>
        </p:nvSpPr>
        <p:spPr>
          <a:xfrm>
            <a:off x="495844" y="4869278"/>
            <a:ext cx="6096000" cy="276999"/>
          </a:xfrm>
          <a:prstGeom prst="rect">
            <a:avLst/>
          </a:prstGeom>
          <a:noFill/>
        </p:spPr>
        <p:txBody>
          <a:bodyPr wrap="square">
            <a:spAutoFit/>
          </a:bodyPr>
          <a:lstStyle/>
          <a:p>
            <a:r>
              <a:rPr lang="ko-KR" altLang="en-US" sz="1200" b="1" dirty="0">
                <a:ea typeface="맑은 고딕"/>
                <a:cs typeface="Times New Roman"/>
              </a:rPr>
              <a:t>음료</a:t>
            </a:r>
            <a:r>
              <a:rPr lang="en-US" altLang="ko-KR" sz="1200" b="1" dirty="0">
                <a:ea typeface="맑은 고딕"/>
                <a:cs typeface="Times New Roman"/>
              </a:rPr>
              <a:t>, </a:t>
            </a:r>
            <a:r>
              <a:rPr lang="ko-KR" altLang="en-US" sz="1200" b="1" dirty="0">
                <a:ea typeface="맑은 고딕"/>
                <a:cs typeface="Times New Roman"/>
              </a:rPr>
              <a:t>간식 무제한 제공</a:t>
            </a:r>
            <a:endParaRPr lang="ko-KR" altLang="en-US" sz="1200" b="1" dirty="0"/>
          </a:p>
        </p:txBody>
      </p:sp>
      <p:sp>
        <p:nvSpPr>
          <p:cNvPr id="18" name="TextBox 17">
            <a:extLst>
              <a:ext uri="{FF2B5EF4-FFF2-40B4-BE49-F238E27FC236}">
                <a16:creationId xmlns:a16="http://schemas.microsoft.com/office/drawing/2014/main" id="{9B98CAFC-8340-4043-981E-5E8FF876492C}"/>
              </a:ext>
            </a:extLst>
          </p:cNvPr>
          <p:cNvSpPr txBox="1"/>
          <p:nvPr/>
        </p:nvSpPr>
        <p:spPr>
          <a:xfrm>
            <a:off x="482827" y="4039944"/>
            <a:ext cx="6117770" cy="276999"/>
          </a:xfrm>
          <a:prstGeom prst="rect">
            <a:avLst/>
          </a:prstGeom>
          <a:noFill/>
        </p:spPr>
        <p:txBody>
          <a:bodyPr wrap="square">
            <a:spAutoFit/>
          </a:bodyPr>
          <a:lstStyle/>
          <a:p>
            <a:r>
              <a:rPr lang="ko-KR" altLang="en-US" sz="1200" b="1" dirty="0">
                <a:ea typeface="맑은 고딕"/>
                <a:cs typeface="Times New Roman"/>
              </a:rPr>
              <a:t>최신 업무 장비</a:t>
            </a:r>
            <a:r>
              <a:rPr lang="en-US" altLang="ko-KR" sz="1200" b="1" dirty="0">
                <a:ea typeface="맑은 고딕"/>
                <a:cs typeface="Times New Roman"/>
              </a:rPr>
              <a:t>+</a:t>
            </a:r>
            <a:r>
              <a:rPr lang="ko-KR" altLang="en-US" sz="1200" b="1" dirty="0" err="1">
                <a:ea typeface="맑은 고딕"/>
                <a:cs typeface="Times New Roman"/>
              </a:rPr>
              <a:t>듀얼모니터</a:t>
            </a:r>
            <a:endParaRPr lang="ko-KR" altLang="en-US" sz="1200" b="1" dirty="0"/>
          </a:p>
        </p:txBody>
      </p:sp>
      <p:sp>
        <p:nvSpPr>
          <p:cNvPr id="20" name="TextBox 19">
            <a:extLst>
              <a:ext uri="{FF2B5EF4-FFF2-40B4-BE49-F238E27FC236}">
                <a16:creationId xmlns:a16="http://schemas.microsoft.com/office/drawing/2014/main" id="{C371E2A0-59EC-4B88-A1ED-8D93388FF428}"/>
              </a:ext>
            </a:extLst>
          </p:cNvPr>
          <p:cNvSpPr txBox="1"/>
          <p:nvPr/>
        </p:nvSpPr>
        <p:spPr>
          <a:xfrm>
            <a:off x="9474711" y="4890382"/>
            <a:ext cx="1215342" cy="276999"/>
          </a:xfrm>
          <a:prstGeom prst="rect">
            <a:avLst/>
          </a:prstGeom>
          <a:noFill/>
        </p:spPr>
        <p:txBody>
          <a:bodyPr wrap="square">
            <a:spAutoFit/>
          </a:bodyPr>
          <a:lstStyle/>
          <a:p>
            <a:r>
              <a:rPr lang="ko-KR" altLang="en-US" sz="1200" b="1" dirty="0">
                <a:ea typeface="맑은 고딕"/>
                <a:cs typeface="Times New Roman"/>
              </a:rPr>
              <a:t>자율 복장</a:t>
            </a:r>
            <a:endParaRPr lang="ko-KR" altLang="en-US" sz="1200" b="1" dirty="0"/>
          </a:p>
        </p:txBody>
      </p:sp>
      <p:sp>
        <p:nvSpPr>
          <p:cNvPr id="22" name="TextBox 21">
            <a:extLst>
              <a:ext uri="{FF2B5EF4-FFF2-40B4-BE49-F238E27FC236}">
                <a16:creationId xmlns:a16="http://schemas.microsoft.com/office/drawing/2014/main" id="{5E8E6353-77B9-4712-BBC0-0BB19F4864AF}"/>
              </a:ext>
            </a:extLst>
          </p:cNvPr>
          <p:cNvSpPr txBox="1"/>
          <p:nvPr/>
        </p:nvSpPr>
        <p:spPr>
          <a:xfrm>
            <a:off x="3900847" y="4062082"/>
            <a:ext cx="6309360" cy="276999"/>
          </a:xfrm>
          <a:prstGeom prst="rect">
            <a:avLst/>
          </a:prstGeom>
          <a:noFill/>
        </p:spPr>
        <p:txBody>
          <a:bodyPr wrap="square">
            <a:spAutoFit/>
          </a:bodyPr>
          <a:lstStyle/>
          <a:p>
            <a:r>
              <a:rPr lang="ko-KR" altLang="en-US" sz="1200" b="1" dirty="0">
                <a:ea typeface="맑은 고딕"/>
                <a:cs typeface="Times New Roman"/>
              </a:rPr>
              <a:t>매월 </a:t>
            </a:r>
            <a:r>
              <a:rPr lang="ko-KR" altLang="en-US" sz="1200" b="1" dirty="0" err="1">
                <a:ea typeface="맑은 고딕"/>
                <a:cs typeface="Times New Roman"/>
              </a:rPr>
              <a:t>생일자</a:t>
            </a:r>
            <a:r>
              <a:rPr lang="ko-KR" altLang="en-US" sz="1200" b="1" dirty="0">
                <a:ea typeface="맑은 고딕"/>
                <a:cs typeface="Times New Roman"/>
              </a:rPr>
              <a:t> 파티 및 생일 보너스</a:t>
            </a:r>
            <a:endParaRPr lang="ko-KR" altLang="en-US" sz="1200" b="1" dirty="0"/>
          </a:p>
        </p:txBody>
      </p:sp>
      <p:sp>
        <p:nvSpPr>
          <p:cNvPr id="25" name="TextBox 24">
            <a:extLst>
              <a:ext uri="{FF2B5EF4-FFF2-40B4-BE49-F238E27FC236}">
                <a16:creationId xmlns:a16="http://schemas.microsoft.com/office/drawing/2014/main" id="{5B9F50FC-0F99-4BA9-8614-3386BC294587}"/>
              </a:ext>
            </a:extLst>
          </p:cNvPr>
          <p:cNvSpPr txBox="1"/>
          <p:nvPr/>
        </p:nvSpPr>
        <p:spPr>
          <a:xfrm>
            <a:off x="3939497" y="4897659"/>
            <a:ext cx="6309360" cy="276999"/>
          </a:xfrm>
          <a:prstGeom prst="rect">
            <a:avLst/>
          </a:prstGeom>
          <a:noFill/>
        </p:spPr>
        <p:txBody>
          <a:bodyPr wrap="square">
            <a:spAutoFit/>
          </a:bodyPr>
          <a:lstStyle/>
          <a:p>
            <a:r>
              <a:rPr lang="ko-KR" altLang="en-US" sz="1200" b="1" dirty="0">
                <a:ea typeface="맑은 고딕"/>
                <a:cs typeface="Times New Roman"/>
              </a:rPr>
              <a:t>유연근무제</a:t>
            </a:r>
            <a:endParaRPr lang="ko-KR" altLang="en-US" sz="1200" b="1" dirty="0"/>
          </a:p>
        </p:txBody>
      </p:sp>
      <p:sp>
        <p:nvSpPr>
          <p:cNvPr id="27" name="TextBox 26">
            <a:extLst>
              <a:ext uri="{FF2B5EF4-FFF2-40B4-BE49-F238E27FC236}">
                <a16:creationId xmlns:a16="http://schemas.microsoft.com/office/drawing/2014/main" id="{D9428606-78A2-482A-900C-758D4E575B93}"/>
              </a:ext>
            </a:extLst>
          </p:cNvPr>
          <p:cNvSpPr txBox="1"/>
          <p:nvPr/>
        </p:nvSpPr>
        <p:spPr>
          <a:xfrm>
            <a:off x="6540205" y="4840968"/>
            <a:ext cx="1888124" cy="333617"/>
          </a:xfrm>
          <a:prstGeom prst="rect">
            <a:avLst/>
          </a:prstGeom>
          <a:noFill/>
        </p:spPr>
        <p:txBody>
          <a:bodyPr wrap="square">
            <a:spAutoFit/>
          </a:bodyPr>
          <a:lstStyle/>
          <a:p>
            <a:pPr eaLnBrk="0" fontAlgn="base" latinLnBrk="0" hangingPunct="0">
              <a:lnSpc>
                <a:spcPct val="150000"/>
              </a:lnSpc>
              <a:spcBef>
                <a:spcPct val="0"/>
              </a:spcBef>
              <a:spcAft>
                <a:spcPct val="0"/>
              </a:spcAft>
            </a:pPr>
            <a:r>
              <a:rPr lang="ko-KR" altLang="en-US" sz="1200" b="1" dirty="0" err="1">
                <a:ea typeface="맑은 고딕"/>
                <a:cs typeface="Times New Roman"/>
              </a:rPr>
              <a:t>청년내일채움공제</a:t>
            </a:r>
            <a:r>
              <a:rPr lang="ko-KR" altLang="en-US" sz="1200" b="1" dirty="0">
                <a:ea typeface="맑은 고딕"/>
                <a:cs typeface="Times New Roman"/>
              </a:rPr>
              <a:t> 지원</a:t>
            </a:r>
            <a:endParaRPr lang="en-US" altLang="ko-KR" sz="1200" b="1" dirty="0">
              <a:ea typeface="맑은 고딕"/>
              <a:cs typeface="Times New Roman"/>
            </a:endParaRPr>
          </a:p>
        </p:txBody>
      </p:sp>
      <p:sp>
        <p:nvSpPr>
          <p:cNvPr id="28" name="TextBox 27">
            <a:extLst>
              <a:ext uri="{FF2B5EF4-FFF2-40B4-BE49-F238E27FC236}">
                <a16:creationId xmlns:a16="http://schemas.microsoft.com/office/drawing/2014/main" id="{F5EC38DB-22F8-464B-8D9F-2E9E06B1AB3F}"/>
              </a:ext>
            </a:extLst>
          </p:cNvPr>
          <p:cNvSpPr txBox="1"/>
          <p:nvPr/>
        </p:nvSpPr>
        <p:spPr>
          <a:xfrm>
            <a:off x="7906831" y="3998484"/>
            <a:ext cx="1365911" cy="373885"/>
          </a:xfrm>
          <a:prstGeom prst="rect">
            <a:avLst/>
          </a:prstGeom>
          <a:noFill/>
        </p:spPr>
        <p:txBody>
          <a:bodyPr wrap="square">
            <a:spAutoFit/>
          </a:bodyPr>
          <a:lstStyle/>
          <a:p>
            <a:pPr eaLnBrk="0" fontAlgn="base" latinLnBrk="0" hangingPunct="0">
              <a:lnSpc>
                <a:spcPct val="150000"/>
              </a:lnSpc>
              <a:spcBef>
                <a:spcPct val="0"/>
              </a:spcBef>
              <a:spcAft>
                <a:spcPct val="0"/>
              </a:spcAft>
            </a:pPr>
            <a:r>
              <a:rPr lang="ko-KR" altLang="en-US" sz="1400" b="1" dirty="0">
                <a:ea typeface="맑은 고딕"/>
                <a:cs typeface="Times New Roman"/>
              </a:rPr>
              <a:t>경조사비 지원</a:t>
            </a:r>
            <a:endParaRPr lang="en-US" altLang="ko-KR" sz="1400" b="1" dirty="0">
              <a:ea typeface="맑은 고딕"/>
              <a:cs typeface="Times New Roman"/>
            </a:endParaRPr>
          </a:p>
        </p:txBody>
      </p:sp>
      <p:sp>
        <p:nvSpPr>
          <p:cNvPr id="29" name="직사각형 28">
            <a:extLst>
              <a:ext uri="{FF2B5EF4-FFF2-40B4-BE49-F238E27FC236}">
                <a16:creationId xmlns:a16="http://schemas.microsoft.com/office/drawing/2014/main" id="{26A4863F-883F-4734-AA1B-C071B6BBD576}"/>
              </a:ext>
            </a:extLst>
          </p:cNvPr>
          <p:cNvSpPr/>
          <p:nvPr/>
        </p:nvSpPr>
        <p:spPr>
          <a:xfrm>
            <a:off x="424110" y="203148"/>
            <a:ext cx="10988644" cy="2682209"/>
          </a:xfrm>
          <a:prstGeom prst="rect">
            <a:avLst/>
          </a:prstGeom>
        </p:spPr>
        <p:txBody>
          <a:bodyPr wrap="square">
            <a:spAutoFit/>
          </a:bodyPr>
          <a:lstStyle/>
          <a:p>
            <a:pPr eaLnBrk="0" fontAlgn="base" latinLnBrk="0" hangingPunct="0">
              <a:lnSpc>
                <a:spcPct val="150000"/>
              </a:lnSpc>
              <a:spcBef>
                <a:spcPct val="0"/>
              </a:spcBef>
              <a:spcAft>
                <a:spcPct val="0"/>
              </a:spcAft>
            </a:pPr>
            <a:r>
              <a:rPr lang="ko-KR" altLang="en-US" sz="1600" b="1" dirty="0">
                <a:ea typeface="맑은 고딕"/>
                <a:cs typeface="Times New Roman"/>
              </a:rPr>
              <a:t>전형 절차</a:t>
            </a:r>
            <a:endParaRPr lang="ko-KR" altLang="en-US" sz="1600" dirty="0">
              <a:ea typeface="맑은 고딕"/>
              <a:cs typeface="Times New Roman"/>
            </a:endParaRPr>
          </a:p>
          <a:p>
            <a:pPr marL="285750" indent="-285750" eaLnBrk="0" fontAlgn="base" latinLnBrk="0" hangingPunct="0">
              <a:lnSpc>
                <a:spcPct val="150000"/>
              </a:lnSpc>
              <a:spcBef>
                <a:spcPct val="0"/>
              </a:spcBef>
              <a:spcAft>
                <a:spcPct val="0"/>
              </a:spcAft>
              <a:buFont typeface="Wingdings" panose="05000000000000000000" pitchFamily="2" charset="2"/>
              <a:buChar char="§"/>
            </a:pPr>
            <a:r>
              <a:rPr lang="ko-KR" altLang="en-US" sz="1400" dirty="0">
                <a:solidFill>
                  <a:prstClr val="black"/>
                </a:solidFill>
                <a:ea typeface="맑은 고딕"/>
                <a:cs typeface="Times New Roman"/>
              </a:rPr>
              <a:t>서류심사 </a:t>
            </a:r>
            <a:r>
              <a:rPr lang="en-US" altLang="ko-KR" sz="1400" dirty="0">
                <a:solidFill>
                  <a:prstClr val="black"/>
                </a:solidFill>
                <a:ea typeface="맑은 고딕"/>
                <a:cs typeface="Times New Roman"/>
              </a:rPr>
              <a:t>– </a:t>
            </a:r>
            <a:r>
              <a:rPr lang="ko-KR" altLang="en-US" sz="1400" dirty="0">
                <a:solidFill>
                  <a:prstClr val="black"/>
                </a:solidFill>
                <a:ea typeface="맑은 고딕"/>
                <a:cs typeface="Times New Roman"/>
              </a:rPr>
              <a:t>면접</a:t>
            </a:r>
            <a:r>
              <a:rPr lang="en-US" altLang="ko-KR" sz="1400" dirty="0">
                <a:solidFill>
                  <a:prstClr val="black"/>
                </a:solidFill>
                <a:ea typeface="맑은 고딕"/>
                <a:cs typeface="Times New Roman"/>
              </a:rPr>
              <a:t> – </a:t>
            </a:r>
            <a:r>
              <a:rPr lang="ko-KR" altLang="en-US" sz="1400" dirty="0">
                <a:solidFill>
                  <a:prstClr val="black"/>
                </a:solidFill>
                <a:ea typeface="맑은 고딕"/>
                <a:cs typeface="Times New Roman"/>
              </a:rPr>
              <a:t>최종합격</a:t>
            </a:r>
            <a:endParaRPr lang="en-US" altLang="ko-KR" sz="1400" dirty="0">
              <a:solidFill>
                <a:prstClr val="black"/>
              </a:solidFill>
              <a:ea typeface="맑은 고딕"/>
              <a:cs typeface="Times New Roman"/>
            </a:endParaRPr>
          </a:p>
          <a:p>
            <a:pPr lvl="0" eaLnBrk="0" fontAlgn="base" latinLnBrk="0" hangingPunct="0">
              <a:lnSpc>
                <a:spcPct val="150000"/>
              </a:lnSpc>
              <a:spcBef>
                <a:spcPct val="0"/>
              </a:spcBef>
              <a:spcAft>
                <a:spcPct val="0"/>
              </a:spcAft>
            </a:pPr>
            <a:endParaRPr lang="en-US" altLang="ko-KR" sz="1400" dirty="0">
              <a:solidFill>
                <a:prstClr val="black"/>
              </a:solidFill>
              <a:ea typeface="맑은 고딕"/>
              <a:cs typeface="Times New Roman"/>
            </a:endParaRPr>
          </a:p>
          <a:p>
            <a:pPr lvl="0" eaLnBrk="0" fontAlgn="base" latinLnBrk="0" hangingPunct="0">
              <a:lnSpc>
                <a:spcPct val="150000"/>
              </a:lnSpc>
              <a:spcBef>
                <a:spcPct val="0"/>
              </a:spcBef>
              <a:spcAft>
                <a:spcPct val="0"/>
              </a:spcAft>
            </a:pPr>
            <a:endParaRPr lang="en-US" altLang="ko-KR" sz="1400" dirty="0">
              <a:solidFill>
                <a:prstClr val="black"/>
              </a:solidFill>
              <a:ea typeface="맑은 고딕"/>
              <a:cs typeface="Times New Roman"/>
            </a:endParaRPr>
          </a:p>
          <a:p>
            <a:pPr lvl="0" eaLnBrk="0" fontAlgn="base" latinLnBrk="0" hangingPunct="0">
              <a:lnSpc>
                <a:spcPct val="150000"/>
              </a:lnSpc>
              <a:spcBef>
                <a:spcPct val="0"/>
              </a:spcBef>
              <a:spcAft>
                <a:spcPct val="0"/>
              </a:spcAft>
            </a:pPr>
            <a:endParaRPr lang="en-US" altLang="ko-KR" sz="1400" dirty="0">
              <a:solidFill>
                <a:prstClr val="black"/>
              </a:solidFill>
              <a:ea typeface="맑은 고딕"/>
              <a:cs typeface="Times New Roman"/>
            </a:endParaRPr>
          </a:p>
          <a:p>
            <a:pPr lvl="0" eaLnBrk="0" fontAlgn="base" latinLnBrk="0" hangingPunct="0">
              <a:lnSpc>
                <a:spcPct val="150000"/>
              </a:lnSpc>
              <a:spcBef>
                <a:spcPct val="0"/>
              </a:spcBef>
              <a:spcAft>
                <a:spcPct val="0"/>
              </a:spcAft>
            </a:pPr>
            <a:endParaRPr lang="en-US" altLang="ko-KR" sz="1400" dirty="0">
              <a:solidFill>
                <a:prstClr val="black"/>
              </a:solidFill>
              <a:ea typeface="맑은 고딕"/>
              <a:cs typeface="Times New Roman"/>
            </a:endParaRPr>
          </a:p>
          <a:p>
            <a:pPr lvl="0" eaLnBrk="0" fontAlgn="base" latinLnBrk="0" hangingPunct="0">
              <a:lnSpc>
                <a:spcPct val="150000"/>
              </a:lnSpc>
              <a:spcBef>
                <a:spcPct val="0"/>
              </a:spcBef>
              <a:spcAft>
                <a:spcPct val="0"/>
              </a:spcAft>
            </a:pPr>
            <a:endParaRPr lang="en-US" altLang="ko-KR" sz="1400" dirty="0">
              <a:solidFill>
                <a:prstClr val="black"/>
              </a:solidFill>
              <a:ea typeface="맑은 고딕"/>
              <a:cs typeface="Times New Roman"/>
            </a:endParaRPr>
          </a:p>
          <a:p>
            <a:pPr lvl="0" eaLnBrk="0" fontAlgn="base" latinLnBrk="0" hangingPunct="0">
              <a:spcBef>
                <a:spcPct val="0"/>
              </a:spcBef>
              <a:spcAft>
                <a:spcPct val="0"/>
              </a:spcAft>
            </a:pPr>
            <a:endParaRPr lang="en-US" altLang="ko-KR" sz="1400" dirty="0">
              <a:solidFill>
                <a:prstClr val="black"/>
              </a:solidFill>
              <a:ea typeface="맑은 고딕"/>
              <a:cs typeface="Times New Roman"/>
            </a:endParaRPr>
          </a:p>
        </p:txBody>
      </p:sp>
      <p:pic>
        <p:nvPicPr>
          <p:cNvPr id="30" name="그림 29">
            <a:extLst>
              <a:ext uri="{FF2B5EF4-FFF2-40B4-BE49-F238E27FC236}">
                <a16:creationId xmlns:a16="http://schemas.microsoft.com/office/drawing/2014/main" id="{537E5BDB-EEF4-40AC-B55E-7C161EF08FBF}"/>
              </a:ext>
            </a:extLst>
          </p:cNvPr>
          <p:cNvPicPr>
            <a:picLocks noChangeAspect="1"/>
          </p:cNvPicPr>
          <p:nvPr/>
        </p:nvPicPr>
        <p:blipFill>
          <a:blip r:embed="rId13"/>
          <a:stretch>
            <a:fillRect/>
          </a:stretch>
        </p:blipFill>
        <p:spPr>
          <a:xfrm>
            <a:off x="4383321" y="997624"/>
            <a:ext cx="797580" cy="797580"/>
          </a:xfrm>
          <a:prstGeom prst="rect">
            <a:avLst/>
          </a:prstGeom>
        </p:spPr>
      </p:pic>
      <p:pic>
        <p:nvPicPr>
          <p:cNvPr id="31" name="그림 30">
            <a:extLst>
              <a:ext uri="{FF2B5EF4-FFF2-40B4-BE49-F238E27FC236}">
                <a16:creationId xmlns:a16="http://schemas.microsoft.com/office/drawing/2014/main" id="{A2AA20C0-D3F7-47A7-AE76-11DD16AAAFED}"/>
              </a:ext>
            </a:extLst>
          </p:cNvPr>
          <p:cNvPicPr>
            <a:picLocks noChangeAspect="1"/>
          </p:cNvPicPr>
          <p:nvPr/>
        </p:nvPicPr>
        <p:blipFill>
          <a:blip r:embed="rId14"/>
          <a:stretch>
            <a:fillRect/>
          </a:stretch>
        </p:blipFill>
        <p:spPr>
          <a:xfrm>
            <a:off x="595858" y="1110132"/>
            <a:ext cx="699567" cy="699567"/>
          </a:xfrm>
          <a:prstGeom prst="rect">
            <a:avLst/>
          </a:prstGeom>
        </p:spPr>
      </p:pic>
      <p:pic>
        <p:nvPicPr>
          <p:cNvPr id="32" name="그림 31">
            <a:extLst>
              <a:ext uri="{FF2B5EF4-FFF2-40B4-BE49-F238E27FC236}">
                <a16:creationId xmlns:a16="http://schemas.microsoft.com/office/drawing/2014/main" id="{E6BAA703-7360-4513-8B8B-F8B08785D2BB}"/>
              </a:ext>
            </a:extLst>
          </p:cNvPr>
          <p:cNvPicPr>
            <a:picLocks noChangeAspect="1"/>
          </p:cNvPicPr>
          <p:nvPr/>
        </p:nvPicPr>
        <p:blipFill>
          <a:blip r:embed="rId15"/>
          <a:stretch>
            <a:fillRect/>
          </a:stretch>
        </p:blipFill>
        <p:spPr>
          <a:xfrm>
            <a:off x="2320532" y="1031391"/>
            <a:ext cx="797580" cy="797580"/>
          </a:xfrm>
          <a:prstGeom prst="rect">
            <a:avLst/>
          </a:prstGeom>
        </p:spPr>
      </p:pic>
      <p:cxnSp>
        <p:nvCxnSpPr>
          <p:cNvPr id="33" name="직선 화살표 연결선 32">
            <a:extLst>
              <a:ext uri="{FF2B5EF4-FFF2-40B4-BE49-F238E27FC236}">
                <a16:creationId xmlns:a16="http://schemas.microsoft.com/office/drawing/2014/main" id="{248F67B9-6181-42B2-8EBA-7BC5C8E1163C}"/>
              </a:ext>
            </a:extLst>
          </p:cNvPr>
          <p:cNvCxnSpPr>
            <a:cxnSpLocks/>
          </p:cNvCxnSpPr>
          <p:nvPr/>
        </p:nvCxnSpPr>
        <p:spPr>
          <a:xfrm>
            <a:off x="1588121" y="1473284"/>
            <a:ext cx="406137"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직선 화살표 연결선 33">
            <a:extLst>
              <a:ext uri="{FF2B5EF4-FFF2-40B4-BE49-F238E27FC236}">
                <a16:creationId xmlns:a16="http://schemas.microsoft.com/office/drawing/2014/main" id="{D3D6950C-3B54-4548-A189-C91134AEDA5A}"/>
              </a:ext>
            </a:extLst>
          </p:cNvPr>
          <p:cNvCxnSpPr>
            <a:cxnSpLocks/>
          </p:cNvCxnSpPr>
          <p:nvPr/>
        </p:nvCxnSpPr>
        <p:spPr>
          <a:xfrm>
            <a:off x="3608222" y="1473284"/>
            <a:ext cx="441251"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82018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0A6FC6DE-F1D8-4CD3-93CB-70B1A84553AA}"/>
              </a:ext>
            </a:extLst>
          </p:cNvPr>
          <p:cNvSpPr>
            <a:spLocks noGrp="1"/>
          </p:cNvSpPr>
          <p:nvPr>
            <p:ph type="title"/>
          </p:nvPr>
        </p:nvSpPr>
        <p:spPr>
          <a:xfrm>
            <a:off x="528785" y="1900846"/>
            <a:ext cx="10515600" cy="4195552"/>
          </a:xfrm>
        </p:spPr>
        <p:txBody>
          <a:bodyPr>
            <a:noAutofit/>
          </a:bodyPr>
          <a:lstStyle/>
          <a:p>
            <a:pPr>
              <a:lnSpc>
                <a:spcPct val="150000"/>
              </a:lnSpc>
            </a:pPr>
            <a:r>
              <a:rPr lang="ko-KR" altLang="en-US" sz="1400" b="1" dirty="0" err="1">
                <a:latin typeface="+mn-lt"/>
              </a:rPr>
              <a:t>코어시큐리티는</a:t>
            </a:r>
            <a:r>
              <a:rPr lang="ko-KR" altLang="en-US" sz="1400" b="1" dirty="0">
                <a:latin typeface="+mn-lt"/>
              </a:rPr>
              <a:t> </a:t>
            </a:r>
            <a:r>
              <a:rPr lang="ko-KR" altLang="en-US" sz="1400" dirty="0">
                <a:latin typeface="+mn-lt"/>
              </a:rPr>
              <a:t>국가</a:t>
            </a:r>
            <a:r>
              <a:rPr lang="en-US" altLang="ko-KR" sz="1400" dirty="0">
                <a:latin typeface="+mn-lt"/>
              </a:rPr>
              <a:t>,</a:t>
            </a:r>
            <a:r>
              <a:rPr lang="en-US" altLang="ko-KR" sz="1400" b="1" dirty="0">
                <a:latin typeface="+mn-lt"/>
              </a:rPr>
              <a:t> </a:t>
            </a:r>
            <a:r>
              <a:rPr lang="ko-KR" altLang="en-US" sz="1400" dirty="0">
                <a:latin typeface="+mn-lt"/>
              </a:rPr>
              <a:t>공공기관 그리고 기업의 핵심적인 정보자산 보호를 위해 정보보안의 선진기술을 연구하고</a:t>
            </a:r>
            <a:r>
              <a:rPr lang="en-US" altLang="ko-KR" sz="1400" dirty="0">
                <a:latin typeface="+mn-lt"/>
              </a:rPr>
              <a:t>,</a:t>
            </a:r>
            <a:br>
              <a:rPr lang="en-US" altLang="ko-KR" sz="1400" dirty="0">
                <a:latin typeface="+mn-lt"/>
              </a:rPr>
            </a:br>
            <a:r>
              <a:rPr lang="ko-KR" altLang="en-US" sz="1400" dirty="0">
                <a:latin typeface="+mn-lt"/>
              </a:rPr>
              <a:t>사이버보안 훈련 플랫폼 개발과 운영을 통해 보안담당자들의 역량을 극대화 시키는 정보보안 </a:t>
            </a:r>
            <a:r>
              <a:rPr lang="ko-KR" altLang="en-US" sz="1400" dirty="0" err="1">
                <a:latin typeface="+mn-lt"/>
              </a:rPr>
              <a:t>강소기업입니다</a:t>
            </a:r>
            <a:r>
              <a:rPr lang="en-US" altLang="ko-KR" sz="1400" dirty="0">
                <a:latin typeface="+mn-lt"/>
              </a:rPr>
              <a:t>. </a:t>
            </a:r>
            <a:r>
              <a:rPr lang="ko-KR" altLang="en-US" sz="1400" dirty="0">
                <a:latin typeface="+mn-lt"/>
              </a:rPr>
              <a:t> </a:t>
            </a:r>
            <a:br>
              <a:rPr lang="en-US" altLang="ko-KR" sz="1400" dirty="0">
                <a:latin typeface="+mn-lt"/>
              </a:rPr>
            </a:br>
            <a:br>
              <a:rPr lang="en-US" altLang="ko-KR" sz="1400" dirty="0">
                <a:latin typeface="+mn-lt"/>
              </a:rPr>
            </a:br>
            <a:r>
              <a:rPr lang="ko-KR" altLang="en-US" sz="1600" b="1" dirty="0">
                <a:latin typeface="+mn-lt"/>
              </a:rPr>
              <a:t>회사소개</a:t>
            </a:r>
            <a:br>
              <a:rPr lang="en-US" altLang="ko-KR" sz="1600" dirty="0">
                <a:latin typeface="+mn-lt"/>
              </a:rPr>
            </a:br>
            <a:r>
              <a:rPr lang="ko-KR" altLang="en-US" sz="1400" dirty="0">
                <a:latin typeface="+mn-lt"/>
              </a:rPr>
              <a:t>세계적으로 사이버위협은 지능화</a:t>
            </a:r>
            <a:r>
              <a:rPr lang="en-US" altLang="ko-KR" sz="1400" dirty="0">
                <a:latin typeface="+mn-lt"/>
              </a:rPr>
              <a:t>, </a:t>
            </a:r>
            <a:r>
              <a:rPr lang="ko-KR" altLang="en-US" sz="1400" dirty="0">
                <a:latin typeface="+mn-lt"/>
              </a:rPr>
              <a:t>고도화</a:t>
            </a:r>
            <a:r>
              <a:rPr lang="en-US" altLang="ko-KR" sz="1400" dirty="0">
                <a:latin typeface="+mn-lt"/>
              </a:rPr>
              <a:t>, </a:t>
            </a:r>
            <a:r>
              <a:rPr lang="ko-KR" altLang="en-US" sz="1400" dirty="0" err="1">
                <a:latin typeface="+mn-lt"/>
              </a:rPr>
              <a:t>은밀화되어</a:t>
            </a:r>
            <a:r>
              <a:rPr lang="ko-KR" altLang="en-US" sz="1400" dirty="0">
                <a:latin typeface="+mn-lt"/>
              </a:rPr>
              <a:t> 국가</a:t>
            </a:r>
            <a:r>
              <a:rPr lang="en-US" altLang="ko-KR" sz="1400" dirty="0">
                <a:latin typeface="+mn-lt"/>
              </a:rPr>
              <a:t>, </a:t>
            </a:r>
            <a:r>
              <a:rPr lang="ko-KR" altLang="en-US" sz="1400" dirty="0">
                <a:latin typeface="+mn-lt"/>
              </a:rPr>
              <a:t>기업</a:t>
            </a:r>
            <a:r>
              <a:rPr lang="en-US" altLang="ko-KR" sz="1400" dirty="0">
                <a:latin typeface="+mn-lt"/>
              </a:rPr>
              <a:t>, </a:t>
            </a:r>
            <a:r>
              <a:rPr lang="ko-KR" altLang="en-US" sz="1400" dirty="0">
                <a:latin typeface="+mn-lt"/>
              </a:rPr>
              <a:t>개인 등 경제적 피해는 물론 사회적 혼란을 유발하게 되어 국가 안보에도 위협이 되고 있습니다</a:t>
            </a:r>
            <a:r>
              <a:rPr lang="en-US" altLang="ko-KR" sz="1400" dirty="0">
                <a:latin typeface="+mn-lt"/>
              </a:rPr>
              <a:t>.</a:t>
            </a:r>
            <a:br>
              <a:rPr lang="en-US" altLang="ko-KR" sz="1400" dirty="0">
                <a:latin typeface="+mn-lt"/>
              </a:rPr>
            </a:br>
            <a:r>
              <a:rPr lang="ko-KR" altLang="en-US" sz="1400" dirty="0">
                <a:latin typeface="+mn-lt"/>
              </a:rPr>
              <a:t>또한 </a:t>
            </a:r>
            <a:r>
              <a:rPr lang="en-US" altLang="ko-KR" sz="1400" dirty="0">
                <a:latin typeface="+mn-lt"/>
              </a:rPr>
              <a:t>ICT </a:t>
            </a:r>
            <a:r>
              <a:rPr lang="ko-KR" altLang="en-US" sz="1400" dirty="0">
                <a:latin typeface="+mn-lt"/>
              </a:rPr>
              <a:t>발전으로 산업 전반에 있어 사이버</a:t>
            </a:r>
            <a:r>
              <a:rPr lang="en-US" altLang="ko-KR" sz="1400" dirty="0">
                <a:latin typeface="+mn-lt"/>
              </a:rPr>
              <a:t>, </a:t>
            </a:r>
            <a:r>
              <a:rPr lang="ko-KR" altLang="en-US" sz="1400" dirty="0">
                <a:latin typeface="+mn-lt"/>
              </a:rPr>
              <a:t>물리 공간이 결합된 시장이 급격히 성장하고 있습니다</a:t>
            </a:r>
            <a:r>
              <a:rPr lang="en-US" altLang="ko-KR" sz="1400" dirty="0">
                <a:latin typeface="+mn-lt"/>
              </a:rPr>
              <a:t>.</a:t>
            </a:r>
            <a:br>
              <a:rPr lang="en-US" altLang="ko-KR" sz="1400" dirty="0">
                <a:latin typeface="+mn-lt"/>
              </a:rPr>
            </a:br>
            <a:r>
              <a:rPr lang="ko-KR" altLang="en-US" sz="1400" dirty="0">
                <a:latin typeface="+mn-lt"/>
              </a:rPr>
              <a:t>변화하는 산업환경에 맞추어 전세계적으로 보안위협에 대응할 수 있는 사이버보안 전략을 주립하고 우수한 보안인력 양성 및 보안기술 확보에 주력하여 </a:t>
            </a:r>
            <a:r>
              <a:rPr lang="en-US" altLang="ko-KR" sz="1400" dirty="0">
                <a:latin typeface="+mn-lt"/>
              </a:rPr>
              <a:t>Global Security Contents Leader </a:t>
            </a:r>
            <a:r>
              <a:rPr lang="ko-KR" altLang="en-US" sz="1400" dirty="0">
                <a:latin typeface="+mn-lt"/>
              </a:rPr>
              <a:t>기업으로 성장하고 있습니다</a:t>
            </a:r>
            <a:r>
              <a:rPr lang="en-US" altLang="ko-KR" sz="1400" dirty="0">
                <a:latin typeface="+mn-lt"/>
              </a:rPr>
              <a:t>.</a:t>
            </a:r>
            <a:br>
              <a:rPr lang="en-US" altLang="ko-KR" sz="1400" dirty="0">
                <a:latin typeface="+mn-lt"/>
              </a:rPr>
            </a:br>
            <a:br>
              <a:rPr lang="en-US" altLang="ko-KR" sz="1600" dirty="0">
                <a:latin typeface="+mn-lt"/>
              </a:rPr>
            </a:br>
            <a:r>
              <a:rPr lang="ko-KR" altLang="en-US" sz="1800" b="1" dirty="0" err="1">
                <a:latin typeface="+mn-lt"/>
              </a:rPr>
              <a:t>코어시큐리티의</a:t>
            </a:r>
            <a:r>
              <a:rPr lang="ko-KR" altLang="en-US" sz="1800" b="1" dirty="0">
                <a:latin typeface="+mn-lt"/>
              </a:rPr>
              <a:t> 연혁</a:t>
            </a:r>
            <a:br>
              <a:rPr lang="en-US" altLang="ko-KR" sz="1600" b="1" dirty="0">
                <a:latin typeface="+mn-lt"/>
              </a:rPr>
            </a:br>
            <a:r>
              <a:rPr lang="en-US" altLang="ko-KR" sz="1100" b="1" dirty="0">
                <a:latin typeface="+mn-lt"/>
              </a:rPr>
              <a:t>2011 </a:t>
            </a:r>
            <a:r>
              <a:rPr lang="en-US" altLang="ko-KR" sz="1100" b="1" i="0" dirty="0">
                <a:solidFill>
                  <a:srgbClr val="3E3D3D"/>
                </a:solidFill>
                <a:effectLst/>
                <a:latin typeface="+mn-lt"/>
              </a:rPr>
              <a:t>(</a:t>
            </a:r>
            <a:r>
              <a:rPr lang="ko-KR" altLang="en-US" sz="1100" b="1" i="0" dirty="0">
                <a:solidFill>
                  <a:srgbClr val="3E3D3D"/>
                </a:solidFill>
                <a:effectLst/>
                <a:latin typeface="+mn-lt"/>
              </a:rPr>
              <a:t>주</a:t>
            </a:r>
            <a:r>
              <a:rPr lang="en-US" altLang="ko-KR" sz="1100" b="1" i="0" dirty="0">
                <a:solidFill>
                  <a:srgbClr val="3E3D3D"/>
                </a:solidFill>
                <a:effectLst/>
                <a:latin typeface="+mn-lt"/>
              </a:rPr>
              <a:t>)</a:t>
            </a:r>
            <a:r>
              <a:rPr lang="ko-KR" altLang="en-US" sz="1100" b="1" i="0" dirty="0" err="1">
                <a:solidFill>
                  <a:srgbClr val="3E3D3D"/>
                </a:solidFill>
                <a:effectLst/>
                <a:latin typeface="+mn-lt"/>
              </a:rPr>
              <a:t>코어시큐리티</a:t>
            </a:r>
            <a:r>
              <a:rPr lang="ko-KR" altLang="en-US" sz="1100" b="1" i="0" dirty="0">
                <a:solidFill>
                  <a:srgbClr val="3E3D3D"/>
                </a:solidFill>
                <a:effectLst/>
                <a:latin typeface="+mn-lt"/>
              </a:rPr>
              <a:t> 설립</a:t>
            </a:r>
            <a:br>
              <a:rPr lang="en-US" altLang="ko-KR" sz="1100" b="1" i="0" dirty="0">
                <a:solidFill>
                  <a:srgbClr val="3E3D3D"/>
                </a:solidFill>
                <a:effectLst/>
                <a:latin typeface="+mn-lt"/>
              </a:rPr>
            </a:br>
            <a:r>
              <a:rPr lang="en-US" altLang="ko-KR" sz="1100" b="1" i="0" dirty="0">
                <a:solidFill>
                  <a:srgbClr val="3E3D3D"/>
                </a:solidFill>
                <a:effectLst/>
                <a:latin typeface="+mn-lt"/>
              </a:rPr>
              <a:t>2013-2015 </a:t>
            </a:r>
            <a:r>
              <a:rPr lang="ko-KR" altLang="en-US" sz="1100" b="1" i="0" dirty="0">
                <a:solidFill>
                  <a:srgbClr val="3E3D3D"/>
                </a:solidFill>
                <a:effectLst/>
                <a:latin typeface="+mn-lt"/>
              </a:rPr>
              <a:t>최정예 사이버 보안인력 인증</a:t>
            </a:r>
            <a:r>
              <a:rPr lang="en-US" altLang="ko-KR" sz="1100" b="1" i="0" dirty="0">
                <a:solidFill>
                  <a:srgbClr val="3E3D3D"/>
                </a:solidFill>
                <a:effectLst/>
                <a:latin typeface="+mn-lt"/>
              </a:rPr>
              <a:t>(K-Shield) </a:t>
            </a:r>
            <a:r>
              <a:rPr lang="ko-KR" altLang="en-US" sz="1100" b="1" i="0" dirty="0">
                <a:solidFill>
                  <a:srgbClr val="3E3D3D"/>
                </a:solidFill>
                <a:effectLst/>
                <a:latin typeface="+mn-lt"/>
              </a:rPr>
              <a:t>협력기관 선정</a:t>
            </a:r>
            <a:r>
              <a:rPr lang="en-US" altLang="ko-KR" sz="1100" b="1" i="0" dirty="0">
                <a:solidFill>
                  <a:srgbClr val="3E3D3D"/>
                </a:solidFill>
                <a:effectLst/>
                <a:latin typeface="+mn-lt"/>
              </a:rPr>
              <a:t>(KISA)</a:t>
            </a:r>
            <a:br>
              <a:rPr lang="ko-KR" altLang="en-US" sz="1100" b="1" i="0" dirty="0">
                <a:solidFill>
                  <a:srgbClr val="000000"/>
                </a:solidFill>
                <a:effectLst/>
                <a:latin typeface="+mn-lt"/>
              </a:rPr>
            </a:br>
            <a:r>
              <a:rPr lang="en-US" altLang="ko-KR" sz="1100" b="1" i="0" dirty="0">
                <a:solidFill>
                  <a:srgbClr val="3E3D3D"/>
                </a:solidFill>
                <a:effectLst/>
                <a:latin typeface="+mn-lt"/>
              </a:rPr>
              <a:t>2014 </a:t>
            </a:r>
            <a:r>
              <a:rPr lang="ko-KR" altLang="en-US" sz="1100" b="1" i="0" dirty="0">
                <a:solidFill>
                  <a:srgbClr val="3E3D3D"/>
                </a:solidFill>
                <a:effectLst/>
                <a:latin typeface="+mn-lt"/>
              </a:rPr>
              <a:t>기술 부설 연구소 설립 및 벤처기업 인증</a:t>
            </a:r>
            <a:br>
              <a:rPr lang="ko-KR" altLang="en-US" sz="1100" b="1" i="0" dirty="0">
                <a:solidFill>
                  <a:srgbClr val="000000"/>
                </a:solidFill>
                <a:effectLst/>
                <a:latin typeface="+mn-lt"/>
              </a:rPr>
            </a:br>
            <a:r>
              <a:rPr lang="en-US" altLang="ko-KR" sz="1100" b="1" i="0" dirty="0">
                <a:solidFill>
                  <a:srgbClr val="3E3D3D"/>
                </a:solidFill>
                <a:effectLst/>
                <a:latin typeface="+mn-lt"/>
              </a:rPr>
              <a:t>2015 </a:t>
            </a:r>
            <a:r>
              <a:rPr lang="ko-KR" altLang="en-US" sz="1100" b="1" i="0" dirty="0">
                <a:solidFill>
                  <a:srgbClr val="3E3D3D"/>
                </a:solidFill>
                <a:effectLst/>
                <a:latin typeface="+mn-lt"/>
              </a:rPr>
              <a:t>산업통산자원부 </a:t>
            </a:r>
            <a:r>
              <a:rPr lang="ko-KR" altLang="en-US" sz="1100" b="1" i="0" dirty="0" err="1">
                <a:solidFill>
                  <a:srgbClr val="3E3D3D"/>
                </a:solidFill>
                <a:effectLst/>
                <a:latin typeface="+mn-lt"/>
              </a:rPr>
              <a:t>장관상</a:t>
            </a:r>
            <a:r>
              <a:rPr lang="en-US" altLang="ko-KR" sz="1100" b="1" i="0" dirty="0">
                <a:solidFill>
                  <a:srgbClr val="3E3D3D"/>
                </a:solidFill>
                <a:effectLst/>
                <a:latin typeface="+mn-lt"/>
              </a:rPr>
              <a:t>"</a:t>
            </a:r>
            <a:r>
              <a:rPr lang="ko-KR" altLang="en-US" sz="1100" b="1" i="0" dirty="0">
                <a:solidFill>
                  <a:srgbClr val="3E3D3D"/>
                </a:solidFill>
                <a:effectLst/>
                <a:latin typeface="+mn-lt"/>
              </a:rPr>
              <a:t>중소기업 기술유출방지 핵심시술보호 유공</a:t>
            </a:r>
            <a:r>
              <a:rPr lang="en-US" altLang="ko-KR" sz="1100" b="1" i="0" dirty="0">
                <a:solidFill>
                  <a:srgbClr val="3E3D3D"/>
                </a:solidFill>
                <a:effectLst/>
                <a:latin typeface="+mn-lt"/>
              </a:rPr>
              <a:t>"</a:t>
            </a:r>
            <a:br>
              <a:rPr lang="ko-KR" altLang="en-US" sz="1100" b="1" i="0" dirty="0">
                <a:solidFill>
                  <a:srgbClr val="000000"/>
                </a:solidFill>
                <a:effectLst/>
                <a:latin typeface="+mn-lt"/>
              </a:rPr>
            </a:br>
            <a:r>
              <a:rPr lang="en-US" altLang="ko-KR" sz="1100" b="1" i="0" dirty="0">
                <a:solidFill>
                  <a:srgbClr val="3E3D3D"/>
                </a:solidFill>
                <a:effectLst/>
                <a:latin typeface="+mn-lt"/>
              </a:rPr>
              <a:t>2016 </a:t>
            </a:r>
            <a:r>
              <a:rPr lang="ko-KR" altLang="en-US" sz="1100" b="1" i="0" dirty="0">
                <a:solidFill>
                  <a:srgbClr val="3E3D3D"/>
                </a:solidFill>
                <a:effectLst/>
                <a:latin typeface="+mn-lt"/>
              </a:rPr>
              <a:t>중소기업청장상 표창 </a:t>
            </a:r>
            <a:r>
              <a:rPr lang="en-US" altLang="ko-KR" sz="1100" b="1" i="0" dirty="0">
                <a:solidFill>
                  <a:srgbClr val="3E3D3D"/>
                </a:solidFill>
                <a:effectLst/>
                <a:latin typeface="+mn-lt"/>
              </a:rPr>
              <a:t>"</a:t>
            </a:r>
            <a:r>
              <a:rPr lang="ko-KR" altLang="en-US" sz="1100" b="1" i="0" dirty="0">
                <a:solidFill>
                  <a:srgbClr val="3E3D3D"/>
                </a:solidFill>
                <a:effectLst/>
                <a:latin typeface="+mn-lt"/>
              </a:rPr>
              <a:t>중소기업 기술유출방지 기여</a:t>
            </a:r>
            <a:r>
              <a:rPr lang="en-US" altLang="ko-KR" sz="1100" b="1" i="0" dirty="0">
                <a:solidFill>
                  <a:srgbClr val="3E3D3D"/>
                </a:solidFill>
                <a:effectLst/>
                <a:latin typeface="+mn-lt"/>
              </a:rPr>
              <a:t>"</a:t>
            </a:r>
            <a:br>
              <a:rPr lang="ko-KR" altLang="en-US" sz="1100" b="1" i="0" dirty="0">
                <a:solidFill>
                  <a:srgbClr val="000000"/>
                </a:solidFill>
                <a:effectLst/>
                <a:latin typeface="+mn-lt"/>
              </a:rPr>
            </a:br>
            <a:r>
              <a:rPr lang="en-US" altLang="ko-KR" sz="1100" b="1" i="0" dirty="0">
                <a:solidFill>
                  <a:srgbClr val="3E3D3D"/>
                </a:solidFill>
                <a:effectLst/>
                <a:latin typeface="+mn-lt"/>
              </a:rPr>
              <a:t>2017 </a:t>
            </a:r>
            <a:r>
              <a:rPr lang="ko-KR" altLang="en-US" sz="1100" b="1" i="0" dirty="0">
                <a:solidFill>
                  <a:srgbClr val="3E3D3D"/>
                </a:solidFill>
                <a:effectLst/>
                <a:latin typeface="+mn-lt"/>
              </a:rPr>
              <a:t>해외 </a:t>
            </a:r>
            <a:r>
              <a:rPr lang="en-US" altLang="ko-KR" sz="1100" b="1" i="0" dirty="0" err="1">
                <a:solidFill>
                  <a:srgbClr val="3E3D3D"/>
                </a:solidFill>
                <a:effectLst/>
                <a:latin typeface="+mn-lt"/>
              </a:rPr>
              <a:t>LoT</a:t>
            </a:r>
            <a:r>
              <a:rPr lang="en-US" altLang="ko-KR" sz="1100" b="1" i="0" dirty="0">
                <a:solidFill>
                  <a:srgbClr val="3E3D3D"/>
                </a:solidFill>
                <a:effectLst/>
                <a:latin typeface="+mn-lt"/>
              </a:rPr>
              <a:t>/</a:t>
            </a:r>
            <a:r>
              <a:rPr lang="en-US" altLang="ko-KR" sz="1100" b="1" i="0" dirty="0" err="1">
                <a:solidFill>
                  <a:srgbClr val="3E3D3D"/>
                </a:solidFill>
                <a:effectLst/>
                <a:latin typeface="+mn-lt"/>
              </a:rPr>
              <a:t>Enbedded</a:t>
            </a:r>
            <a:r>
              <a:rPr lang="en-US" altLang="ko-KR" sz="1100" b="1" i="0" dirty="0">
                <a:solidFill>
                  <a:srgbClr val="3E3D3D"/>
                </a:solidFill>
                <a:effectLst/>
                <a:latin typeface="+mn-lt"/>
              </a:rPr>
              <a:t> Device Hacking Training </a:t>
            </a:r>
            <a:r>
              <a:rPr lang="ko-KR" altLang="en-US" sz="1100" b="1" i="0" dirty="0">
                <a:solidFill>
                  <a:srgbClr val="3E3D3D"/>
                </a:solidFill>
                <a:effectLst/>
                <a:latin typeface="+mn-lt"/>
              </a:rPr>
              <a:t>서비스 개시</a:t>
            </a:r>
            <a:r>
              <a:rPr lang="en-US" altLang="ko-KR" sz="1100" b="1" i="0" dirty="0">
                <a:solidFill>
                  <a:srgbClr val="3E3D3D"/>
                </a:solidFill>
                <a:effectLst/>
                <a:latin typeface="+mn-lt"/>
              </a:rPr>
              <a:t>(</a:t>
            </a:r>
            <a:r>
              <a:rPr lang="ko-KR" altLang="en-US" sz="1100" b="1" i="0" dirty="0">
                <a:solidFill>
                  <a:srgbClr val="3E3D3D"/>
                </a:solidFill>
                <a:effectLst/>
                <a:latin typeface="+mn-lt"/>
              </a:rPr>
              <a:t>태국</a:t>
            </a:r>
            <a:r>
              <a:rPr lang="en-US" altLang="ko-KR" sz="1100" b="1" i="0" dirty="0">
                <a:solidFill>
                  <a:srgbClr val="3E3D3D"/>
                </a:solidFill>
                <a:effectLst/>
                <a:latin typeface="+mn-lt"/>
              </a:rPr>
              <a:t>, </a:t>
            </a:r>
            <a:r>
              <a:rPr lang="ko-KR" altLang="en-US" sz="1100" b="1" i="0" dirty="0">
                <a:solidFill>
                  <a:srgbClr val="3E3D3D"/>
                </a:solidFill>
                <a:effectLst/>
                <a:latin typeface="+mn-lt"/>
              </a:rPr>
              <a:t>말레이시아</a:t>
            </a:r>
            <a:r>
              <a:rPr lang="en-US" altLang="ko-KR" sz="1100" b="1" i="0" dirty="0">
                <a:solidFill>
                  <a:srgbClr val="3E3D3D"/>
                </a:solidFill>
                <a:effectLst/>
                <a:latin typeface="+mn-lt"/>
              </a:rPr>
              <a:t>)</a:t>
            </a:r>
            <a:br>
              <a:rPr lang="ko-KR" altLang="en-US" sz="1100" b="1" i="0" dirty="0">
                <a:solidFill>
                  <a:srgbClr val="000000"/>
                </a:solidFill>
                <a:effectLst/>
                <a:latin typeface="+mn-lt"/>
              </a:rPr>
            </a:br>
            <a:r>
              <a:rPr lang="en-US" altLang="ko-KR" sz="1100" b="1" i="0" dirty="0">
                <a:solidFill>
                  <a:srgbClr val="3E3D3D"/>
                </a:solidFill>
                <a:effectLst/>
                <a:latin typeface="+mn-lt"/>
              </a:rPr>
              <a:t>2018 </a:t>
            </a:r>
            <a:r>
              <a:rPr lang="ko-KR" altLang="en-US" sz="1100" b="1" i="0" dirty="0">
                <a:solidFill>
                  <a:srgbClr val="3E3D3D"/>
                </a:solidFill>
                <a:effectLst/>
                <a:latin typeface="+mn-lt"/>
              </a:rPr>
              <a:t>중소벤처기업부 인재육성형 중소기업 지정</a:t>
            </a:r>
            <a:br>
              <a:rPr lang="ko-KR" altLang="en-US" sz="1100" b="1" i="0" dirty="0">
                <a:solidFill>
                  <a:srgbClr val="000000"/>
                </a:solidFill>
                <a:effectLst/>
                <a:latin typeface="+mn-lt"/>
              </a:rPr>
            </a:br>
            <a:r>
              <a:rPr lang="en-US" altLang="ko-KR" sz="1100" b="1" i="0" dirty="0">
                <a:solidFill>
                  <a:srgbClr val="3E3D3D"/>
                </a:solidFill>
                <a:effectLst/>
                <a:latin typeface="+mn-lt"/>
              </a:rPr>
              <a:t>2019 </a:t>
            </a:r>
            <a:r>
              <a:rPr lang="ko-KR" altLang="en-US" sz="1100" b="1" i="0" dirty="0">
                <a:solidFill>
                  <a:srgbClr val="3E3D3D"/>
                </a:solidFill>
                <a:effectLst/>
                <a:latin typeface="+mn-lt"/>
              </a:rPr>
              <a:t>제어시스템 취약점 검증 테스트베드 개발</a:t>
            </a:r>
            <a:r>
              <a:rPr lang="en-US" altLang="ko-KR" sz="1100" b="1" i="0" dirty="0">
                <a:solidFill>
                  <a:srgbClr val="3E3D3D"/>
                </a:solidFill>
                <a:effectLst/>
                <a:latin typeface="+mn-lt"/>
              </a:rPr>
              <a:t>(</a:t>
            </a:r>
            <a:r>
              <a:rPr lang="ko-KR" altLang="en-US" sz="1100" b="1" i="0" dirty="0">
                <a:solidFill>
                  <a:srgbClr val="3E3D3D"/>
                </a:solidFill>
                <a:effectLst/>
                <a:latin typeface="+mn-lt"/>
              </a:rPr>
              <a:t>전남대</a:t>
            </a:r>
            <a:r>
              <a:rPr lang="en-US" altLang="ko-KR" sz="1100" b="1" i="0" dirty="0">
                <a:solidFill>
                  <a:srgbClr val="3E3D3D"/>
                </a:solidFill>
                <a:effectLst/>
                <a:latin typeface="+mn-lt"/>
              </a:rPr>
              <a:t>)</a:t>
            </a:r>
            <a:br>
              <a:rPr lang="ko-KR" altLang="en-US" sz="1100" b="1" i="0" dirty="0">
                <a:solidFill>
                  <a:srgbClr val="000000"/>
                </a:solidFill>
                <a:effectLst/>
                <a:latin typeface="+mn-lt"/>
              </a:rPr>
            </a:br>
            <a:r>
              <a:rPr lang="en-US" altLang="ko-KR" sz="1100" b="1" i="0" dirty="0">
                <a:solidFill>
                  <a:srgbClr val="3E3D3D"/>
                </a:solidFill>
                <a:effectLst/>
                <a:latin typeface="+mn-lt"/>
              </a:rPr>
              <a:t>2020 PLC </a:t>
            </a:r>
            <a:r>
              <a:rPr lang="ko-KR" altLang="en-US" sz="1100" b="1" i="0" dirty="0">
                <a:solidFill>
                  <a:srgbClr val="3E3D3D"/>
                </a:solidFill>
                <a:effectLst/>
                <a:latin typeface="+mn-lt"/>
              </a:rPr>
              <a:t>취약점 연구세트</a:t>
            </a:r>
            <a:r>
              <a:rPr lang="en-US" altLang="ko-KR" sz="1100" b="1" i="0" dirty="0">
                <a:solidFill>
                  <a:srgbClr val="3E3D3D"/>
                </a:solidFill>
                <a:effectLst/>
                <a:latin typeface="+mn-lt"/>
              </a:rPr>
              <a:t>(</a:t>
            </a:r>
            <a:r>
              <a:rPr lang="ko-KR" altLang="en-US" sz="1100" b="1" i="0" dirty="0">
                <a:solidFill>
                  <a:srgbClr val="3E3D3D"/>
                </a:solidFill>
                <a:effectLst/>
                <a:latin typeface="+mn-lt"/>
              </a:rPr>
              <a:t>취약점 검증 테스트 베드</a:t>
            </a:r>
            <a:r>
              <a:rPr lang="en-US" altLang="ko-KR" sz="1100" b="1" i="0" dirty="0">
                <a:solidFill>
                  <a:srgbClr val="3E3D3D"/>
                </a:solidFill>
                <a:effectLst/>
                <a:latin typeface="+mn-lt"/>
              </a:rPr>
              <a:t>) </a:t>
            </a:r>
            <a:r>
              <a:rPr lang="ko-KR" altLang="en-US" sz="1100" b="1" i="0" dirty="0">
                <a:solidFill>
                  <a:srgbClr val="3E3D3D"/>
                </a:solidFill>
                <a:effectLst/>
                <a:latin typeface="+mn-lt"/>
              </a:rPr>
              <a:t>개발 납품</a:t>
            </a:r>
            <a:r>
              <a:rPr lang="en-US" altLang="ko-KR" sz="1100" b="1" i="0" dirty="0">
                <a:solidFill>
                  <a:srgbClr val="3E3D3D"/>
                </a:solidFill>
                <a:effectLst/>
                <a:latin typeface="+mn-lt"/>
              </a:rPr>
              <a:t>(</a:t>
            </a:r>
            <a:r>
              <a:rPr lang="ko-KR" altLang="en-US" sz="1100" b="1" i="0" dirty="0">
                <a:solidFill>
                  <a:srgbClr val="3E3D3D"/>
                </a:solidFill>
                <a:effectLst/>
                <a:latin typeface="+mn-lt"/>
              </a:rPr>
              <a:t>전남대</a:t>
            </a:r>
            <a:r>
              <a:rPr lang="en-US" altLang="ko-KR" sz="1100" b="1" i="0" dirty="0">
                <a:solidFill>
                  <a:srgbClr val="3E3D3D"/>
                </a:solidFill>
                <a:effectLst/>
                <a:latin typeface="+mn-lt"/>
              </a:rPr>
              <a:t>)</a:t>
            </a:r>
            <a:br>
              <a:rPr lang="en-US" altLang="ko-KR" sz="1600" dirty="0">
                <a:latin typeface="+mn-lt"/>
              </a:rPr>
            </a:br>
            <a:br>
              <a:rPr lang="en-US" altLang="ko-KR" sz="1600" dirty="0">
                <a:latin typeface="+mn-lt"/>
              </a:rPr>
            </a:br>
            <a:r>
              <a:rPr lang="ko-KR" altLang="en-US" sz="1600" b="1" dirty="0">
                <a:latin typeface="+mn-lt"/>
              </a:rPr>
              <a:t> </a:t>
            </a:r>
            <a:endParaRPr lang="ko-KR" altLang="en-US" sz="1600" dirty="0">
              <a:latin typeface="+mn-lt"/>
            </a:endParaRPr>
          </a:p>
        </p:txBody>
      </p:sp>
      <p:sp>
        <p:nvSpPr>
          <p:cNvPr id="3" name="직사각형 2">
            <a:extLst>
              <a:ext uri="{FF2B5EF4-FFF2-40B4-BE49-F238E27FC236}">
                <a16:creationId xmlns:a16="http://schemas.microsoft.com/office/drawing/2014/main" id="{A3F89F6E-3A7C-4AEB-A2A3-C55178B95CAF}"/>
              </a:ext>
            </a:extLst>
          </p:cNvPr>
          <p:cNvSpPr/>
          <p:nvPr/>
        </p:nvSpPr>
        <p:spPr>
          <a:xfrm>
            <a:off x="2058309" y="40726"/>
            <a:ext cx="8075382" cy="454292"/>
          </a:xfrm>
          <a:prstGeom prst="rect">
            <a:avLst/>
          </a:prstGeom>
        </p:spPr>
        <p:txBody>
          <a:bodyPr wrap="square">
            <a:spAutoFit/>
          </a:bodyPr>
          <a:lstStyle/>
          <a:p>
            <a:pPr algn="ctr">
              <a:lnSpc>
                <a:spcPct val="150000"/>
              </a:lnSpc>
            </a:pPr>
            <a:r>
              <a:rPr lang="ko-KR" altLang="en-US" b="1" dirty="0"/>
              <a:t>함께 성장하고 나아가는 </a:t>
            </a:r>
            <a:r>
              <a:rPr lang="en-US" altLang="ko-KR" b="1" dirty="0"/>
              <a:t>Core Security</a:t>
            </a:r>
            <a:endParaRPr lang="ko-KR" altLang="en-US" b="1" dirty="0"/>
          </a:p>
        </p:txBody>
      </p:sp>
      <p:sp>
        <p:nvSpPr>
          <p:cNvPr id="4" name="슬라이드 번호 개체 틀 3">
            <a:extLst>
              <a:ext uri="{FF2B5EF4-FFF2-40B4-BE49-F238E27FC236}">
                <a16:creationId xmlns:a16="http://schemas.microsoft.com/office/drawing/2014/main" id="{765EDFB4-B4C1-44D6-9648-7541FB6BC320}"/>
              </a:ext>
            </a:extLst>
          </p:cNvPr>
          <p:cNvSpPr>
            <a:spLocks noGrp="1"/>
          </p:cNvSpPr>
          <p:nvPr>
            <p:ph type="sldNum" sz="quarter" idx="12"/>
          </p:nvPr>
        </p:nvSpPr>
        <p:spPr/>
        <p:txBody>
          <a:bodyPr/>
          <a:lstStyle/>
          <a:p>
            <a:fld id="{643D5535-8612-49EE-ABD2-BAF789D1AB98}" type="slidenum">
              <a:rPr lang="ko-KR" altLang="en-US" smtClean="0"/>
              <a:t>4</a:t>
            </a:fld>
            <a:endParaRPr lang="ko-KR" altLang="en-US"/>
          </a:p>
        </p:txBody>
      </p:sp>
    </p:spTree>
    <p:extLst>
      <p:ext uri="{BB962C8B-B14F-4D97-AF65-F5344CB8AC3E}">
        <p14:creationId xmlns:p14="http://schemas.microsoft.com/office/powerpoint/2010/main" val="18424663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0A6FC6DE-F1D8-4CD3-93CB-70B1A84553AA}"/>
              </a:ext>
            </a:extLst>
          </p:cNvPr>
          <p:cNvSpPr>
            <a:spLocks noGrp="1"/>
          </p:cNvSpPr>
          <p:nvPr>
            <p:ph type="title"/>
          </p:nvPr>
        </p:nvSpPr>
        <p:spPr>
          <a:xfrm>
            <a:off x="486841" y="234893"/>
            <a:ext cx="10515600" cy="595618"/>
          </a:xfrm>
        </p:spPr>
        <p:txBody>
          <a:bodyPr>
            <a:noAutofit/>
          </a:bodyPr>
          <a:lstStyle/>
          <a:p>
            <a:pPr algn="l">
              <a:lnSpc>
                <a:spcPct val="100000"/>
              </a:lnSpc>
            </a:pPr>
            <a:r>
              <a:rPr lang="ko-KR" altLang="en-US" sz="1800" b="1" dirty="0" err="1">
                <a:latin typeface="+mn-lt"/>
              </a:rPr>
              <a:t>코어시큐리티</a:t>
            </a:r>
            <a:r>
              <a:rPr lang="ko-KR" altLang="en-US" sz="1800" b="1" dirty="0">
                <a:latin typeface="+mn-lt"/>
              </a:rPr>
              <a:t> </a:t>
            </a:r>
            <a:r>
              <a:rPr lang="ko-KR" altLang="en-US" sz="1800" b="1" dirty="0" err="1">
                <a:latin typeface="+mn-lt"/>
              </a:rPr>
              <a:t>인재상</a:t>
            </a:r>
            <a:endParaRPr lang="ko-KR" altLang="en-US" sz="1600" dirty="0">
              <a:latin typeface="+mn-lt"/>
            </a:endParaRPr>
          </a:p>
        </p:txBody>
      </p:sp>
      <p:sp>
        <p:nvSpPr>
          <p:cNvPr id="4" name="슬라이드 번호 개체 틀 3">
            <a:extLst>
              <a:ext uri="{FF2B5EF4-FFF2-40B4-BE49-F238E27FC236}">
                <a16:creationId xmlns:a16="http://schemas.microsoft.com/office/drawing/2014/main" id="{765EDFB4-B4C1-44D6-9648-7541FB6BC320}"/>
              </a:ext>
            </a:extLst>
          </p:cNvPr>
          <p:cNvSpPr>
            <a:spLocks noGrp="1"/>
          </p:cNvSpPr>
          <p:nvPr>
            <p:ph type="sldNum" sz="quarter" idx="12"/>
          </p:nvPr>
        </p:nvSpPr>
        <p:spPr/>
        <p:txBody>
          <a:bodyPr/>
          <a:lstStyle/>
          <a:p>
            <a:fld id="{643D5535-8612-49EE-ABD2-BAF789D1AB98}" type="slidenum">
              <a:rPr lang="ko-KR" altLang="en-US" smtClean="0"/>
              <a:t>5</a:t>
            </a:fld>
            <a:endParaRPr lang="ko-KR" altLang="en-US"/>
          </a:p>
        </p:txBody>
      </p:sp>
      <p:pic>
        <p:nvPicPr>
          <p:cNvPr id="5" name="그림 4" descr="텍스트이(가) 표시된 사진&#10;&#10;자동 생성된 설명">
            <a:extLst>
              <a:ext uri="{FF2B5EF4-FFF2-40B4-BE49-F238E27FC236}">
                <a16:creationId xmlns:a16="http://schemas.microsoft.com/office/drawing/2014/main" id="{31054DF4-E816-4A27-BA54-F08BDDD7FF88}"/>
              </a:ext>
            </a:extLst>
          </p:cNvPr>
          <p:cNvPicPr>
            <a:picLocks noChangeAspect="1"/>
          </p:cNvPicPr>
          <p:nvPr/>
        </p:nvPicPr>
        <p:blipFill>
          <a:blip r:embed="rId2"/>
          <a:stretch>
            <a:fillRect/>
          </a:stretch>
        </p:blipFill>
        <p:spPr>
          <a:xfrm>
            <a:off x="353542" y="1043887"/>
            <a:ext cx="8582572" cy="2455305"/>
          </a:xfrm>
          <a:prstGeom prst="rect">
            <a:avLst/>
          </a:prstGeom>
        </p:spPr>
      </p:pic>
      <p:pic>
        <p:nvPicPr>
          <p:cNvPr id="6" name="그림 5">
            <a:extLst>
              <a:ext uri="{FF2B5EF4-FFF2-40B4-BE49-F238E27FC236}">
                <a16:creationId xmlns:a16="http://schemas.microsoft.com/office/drawing/2014/main" id="{8E8CB117-F992-4C55-91D3-1D48712FDAF3}"/>
              </a:ext>
            </a:extLst>
          </p:cNvPr>
          <p:cNvPicPr>
            <a:picLocks noChangeAspect="1"/>
          </p:cNvPicPr>
          <p:nvPr/>
        </p:nvPicPr>
        <p:blipFill>
          <a:blip r:embed="rId3"/>
          <a:stretch>
            <a:fillRect/>
          </a:stretch>
        </p:blipFill>
        <p:spPr>
          <a:xfrm>
            <a:off x="486841" y="3925623"/>
            <a:ext cx="1450596" cy="1450596"/>
          </a:xfrm>
          <a:prstGeom prst="rect">
            <a:avLst/>
          </a:prstGeom>
        </p:spPr>
      </p:pic>
      <p:pic>
        <p:nvPicPr>
          <p:cNvPr id="9" name="그림 8">
            <a:extLst>
              <a:ext uri="{FF2B5EF4-FFF2-40B4-BE49-F238E27FC236}">
                <a16:creationId xmlns:a16="http://schemas.microsoft.com/office/drawing/2014/main" id="{8F8A40EA-A483-49C5-B554-A40E13A73FF5}"/>
              </a:ext>
            </a:extLst>
          </p:cNvPr>
          <p:cNvPicPr>
            <a:picLocks noChangeAspect="1"/>
          </p:cNvPicPr>
          <p:nvPr/>
        </p:nvPicPr>
        <p:blipFill>
          <a:blip r:embed="rId4"/>
          <a:stretch>
            <a:fillRect/>
          </a:stretch>
        </p:blipFill>
        <p:spPr>
          <a:xfrm>
            <a:off x="2777858" y="3925623"/>
            <a:ext cx="1723365" cy="1723365"/>
          </a:xfrm>
          <a:prstGeom prst="rect">
            <a:avLst/>
          </a:prstGeom>
        </p:spPr>
      </p:pic>
      <p:pic>
        <p:nvPicPr>
          <p:cNvPr id="11" name="그림 10">
            <a:extLst>
              <a:ext uri="{FF2B5EF4-FFF2-40B4-BE49-F238E27FC236}">
                <a16:creationId xmlns:a16="http://schemas.microsoft.com/office/drawing/2014/main" id="{648053A5-485E-4E77-AF60-D839333A780E}"/>
              </a:ext>
            </a:extLst>
          </p:cNvPr>
          <p:cNvPicPr>
            <a:picLocks noChangeAspect="1"/>
          </p:cNvPicPr>
          <p:nvPr/>
        </p:nvPicPr>
        <p:blipFill>
          <a:blip r:embed="rId5"/>
          <a:stretch>
            <a:fillRect/>
          </a:stretch>
        </p:blipFill>
        <p:spPr>
          <a:xfrm>
            <a:off x="5278926" y="3833847"/>
            <a:ext cx="1634148" cy="1634148"/>
          </a:xfrm>
          <a:prstGeom prst="rect">
            <a:avLst/>
          </a:prstGeom>
        </p:spPr>
      </p:pic>
      <p:pic>
        <p:nvPicPr>
          <p:cNvPr id="13" name="그림 12">
            <a:extLst>
              <a:ext uri="{FF2B5EF4-FFF2-40B4-BE49-F238E27FC236}">
                <a16:creationId xmlns:a16="http://schemas.microsoft.com/office/drawing/2014/main" id="{993C51A8-CDBF-47C4-AD4F-C4E48E8F25DA}"/>
              </a:ext>
            </a:extLst>
          </p:cNvPr>
          <p:cNvPicPr>
            <a:picLocks noChangeAspect="1"/>
          </p:cNvPicPr>
          <p:nvPr/>
        </p:nvPicPr>
        <p:blipFill>
          <a:blip r:embed="rId6"/>
          <a:stretch>
            <a:fillRect/>
          </a:stretch>
        </p:blipFill>
        <p:spPr>
          <a:xfrm>
            <a:off x="7546273" y="3537522"/>
            <a:ext cx="2128654" cy="2128654"/>
          </a:xfrm>
          <a:prstGeom prst="rect">
            <a:avLst/>
          </a:prstGeom>
        </p:spPr>
      </p:pic>
      <p:pic>
        <p:nvPicPr>
          <p:cNvPr id="17" name="그림 16">
            <a:extLst>
              <a:ext uri="{FF2B5EF4-FFF2-40B4-BE49-F238E27FC236}">
                <a16:creationId xmlns:a16="http://schemas.microsoft.com/office/drawing/2014/main" id="{091D0E7A-04DB-4C48-9C4B-EB1374986853}"/>
              </a:ext>
            </a:extLst>
          </p:cNvPr>
          <p:cNvPicPr>
            <a:picLocks noChangeAspect="1"/>
          </p:cNvPicPr>
          <p:nvPr/>
        </p:nvPicPr>
        <p:blipFill>
          <a:blip r:embed="rId7"/>
          <a:stretch>
            <a:fillRect/>
          </a:stretch>
        </p:blipFill>
        <p:spPr>
          <a:xfrm>
            <a:off x="9982200" y="3827479"/>
            <a:ext cx="1548740" cy="1548740"/>
          </a:xfrm>
          <a:prstGeom prst="rect">
            <a:avLst/>
          </a:prstGeom>
        </p:spPr>
      </p:pic>
    </p:spTree>
    <p:extLst>
      <p:ext uri="{BB962C8B-B14F-4D97-AF65-F5344CB8AC3E}">
        <p14:creationId xmlns:p14="http://schemas.microsoft.com/office/powerpoint/2010/main" val="41818469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0A6FC6DE-F1D8-4CD3-93CB-70B1A84553AA}"/>
              </a:ext>
            </a:extLst>
          </p:cNvPr>
          <p:cNvSpPr>
            <a:spLocks noGrp="1"/>
          </p:cNvSpPr>
          <p:nvPr>
            <p:ph type="title"/>
          </p:nvPr>
        </p:nvSpPr>
        <p:spPr>
          <a:xfrm>
            <a:off x="300273" y="141351"/>
            <a:ext cx="4009658" cy="2306971"/>
          </a:xfrm>
        </p:spPr>
        <p:txBody>
          <a:bodyPr>
            <a:noAutofit/>
          </a:bodyPr>
          <a:lstStyle/>
          <a:p>
            <a:pPr>
              <a:lnSpc>
                <a:spcPct val="150000"/>
              </a:lnSpc>
            </a:pPr>
            <a:r>
              <a:rPr lang="ko-KR" altLang="en-US" sz="1800" b="1" dirty="0" err="1">
                <a:latin typeface="+mn-lt"/>
              </a:rPr>
              <a:t>코어시큐리티</a:t>
            </a:r>
            <a:r>
              <a:rPr lang="ko-KR" altLang="en-US" sz="1800" b="1" dirty="0">
                <a:latin typeface="+mn-lt"/>
              </a:rPr>
              <a:t> 사업분야</a:t>
            </a:r>
            <a:br>
              <a:rPr lang="en-US" altLang="ko-KR" sz="1200" b="1" dirty="0">
                <a:latin typeface="+mn-lt"/>
              </a:rPr>
            </a:br>
            <a:br>
              <a:rPr lang="en-US" altLang="ko-KR" sz="1200" b="1" dirty="0">
                <a:latin typeface="+mn-lt"/>
              </a:rPr>
            </a:br>
            <a:r>
              <a:rPr lang="ko-KR" altLang="en-US" sz="1200" b="1" dirty="0">
                <a:latin typeface="+mn-lt"/>
              </a:rPr>
              <a:t>실전 사이버훈련장 구축 및 개발</a:t>
            </a:r>
            <a:br>
              <a:rPr lang="en-US" altLang="ko-KR" sz="1200" dirty="0">
                <a:latin typeface="+mn-lt"/>
              </a:rPr>
            </a:br>
            <a:r>
              <a:rPr lang="ko-KR" altLang="en-US" sz="1200" dirty="0">
                <a:ea typeface="맑은 고딕"/>
                <a:cs typeface="Times New Roman"/>
                <a:sym typeface="Wingdings" panose="05000000000000000000" pitchFamily="2" charset="2"/>
              </a:rPr>
              <a:t> </a:t>
            </a:r>
            <a:r>
              <a:rPr lang="ko-KR" altLang="en-US" sz="1200" dirty="0">
                <a:latin typeface="+mn-lt"/>
              </a:rPr>
              <a:t>실전 사이버훈련장 구축</a:t>
            </a:r>
            <a:br>
              <a:rPr lang="en-US" altLang="ko-KR" sz="1200" dirty="0">
                <a:latin typeface="+mn-lt"/>
              </a:rPr>
            </a:br>
            <a:r>
              <a:rPr lang="ko-KR" altLang="en-US" sz="1200" dirty="0">
                <a:ea typeface="맑은 고딕"/>
                <a:cs typeface="Times New Roman"/>
                <a:sym typeface="Wingdings" panose="05000000000000000000" pitchFamily="2" charset="2"/>
              </a:rPr>
              <a:t> </a:t>
            </a:r>
            <a:r>
              <a:rPr lang="ko-KR" altLang="en-US" sz="1200" dirty="0">
                <a:latin typeface="+mn-lt"/>
              </a:rPr>
              <a:t>시나리오형 공격</a:t>
            </a:r>
            <a:r>
              <a:rPr lang="en-US" altLang="ko-KR" sz="1200" dirty="0">
                <a:latin typeface="+mn-lt"/>
              </a:rPr>
              <a:t>, </a:t>
            </a:r>
            <a:r>
              <a:rPr lang="ko-KR" altLang="en-US" sz="1200" dirty="0">
                <a:latin typeface="+mn-lt"/>
              </a:rPr>
              <a:t>방어 콘텐츠개발 및 공급</a:t>
            </a:r>
            <a:br>
              <a:rPr lang="en-US" altLang="ko-KR" sz="1200" dirty="0">
                <a:latin typeface="+mn-lt"/>
              </a:rPr>
            </a:br>
            <a:r>
              <a:rPr lang="ko-KR" altLang="en-US" sz="1200" dirty="0">
                <a:ea typeface="맑은 고딕"/>
                <a:cs typeface="Times New Roman"/>
                <a:sym typeface="Wingdings" panose="05000000000000000000" pitchFamily="2" charset="2"/>
              </a:rPr>
              <a:t> </a:t>
            </a:r>
            <a:r>
              <a:rPr lang="en-US" altLang="ko-KR" sz="1200" dirty="0">
                <a:latin typeface="+mn-lt"/>
              </a:rPr>
              <a:t>WAR-GAME </a:t>
            </a:r>
            <a:r>
              <a:rPr lang="ko-KR" altLang="en-US" sz="1200" dirty="0">
                <a:latin typeface="+mn-lt"/>
              </a:rPr>
              <a:t>및 </a:t>
            </a:r>
            <a:r>
              <a:rPr lang="en-US" altLang="ko-KR" sz="1200" dirty="0">
                <a:latin typeface="+mn-lt"/>
              </a:rPr>
              <a:t>CTF </a:t>
            </a:r>
            <a:r>
              <a:rPr lang="ko-KR" altLang="en-US" sz="1200" dirty="0">
                <a:latin typeface="+mn-lt"/>
              </a:rPr>
              <a:t>개발</a:t>
            </a:r>
            <a:r>
              <a:rPr lang="en-US" altLang="ko-KR" sz="1200" dirty="0">
                <a:latin typeface="+mn-lt"/>
              </a:rPr>
              <a:t> </a:t>
            </a:r>
            <a:r>
              <a:rPr lang="ko-KR" altLang="en-US" sz="1200" dirty="0">
                <a:latin typeface="+mn-lt"/>
              </a:rPr>
              <a:t>및 공급</a:t>
            </a:r>
            <a:br>
              <a:rPr lang="en-US" altLang="ko-KR" sz="1200" dirty="0">
                <a:latin typeface="+mn-lt"/>
              </a:rPr>
            </a:br>
            <a:r>
              <a:rPr lang="ko-KR" altLang="en-US" sz="1200" dirty="0">
                <a:ea typeface="맑은 고딕"/>
                <a:cs typeface="Times New Roman"/>
                <a:sym typeface="Wingdings" panose="05000000000000000000" pitchFamily="2" charset="2"/>
              </a:rPr>
              <a:t> </a:t>
            </a:r>
            <a:r>
              <a:rPr lang="ko-KR" altLang="en-US" sz="1200" dirty="0">
                <a:latin typeface="+mn-lt"/>
              </a:rPr>
              <a:t>원격 훈련 시스템 개발 및 구축</a:t>
            </a:r>
            <a:endParaRPr lang="ko-KR" altLang="en-US" sz="1600" dirty="0">
              <a:latin typeface="+mn-lt"/>
            </a:endParaRPr>
          </a:p>
        </p:txBody>
      </p:sp>
      <p:sp>
        <p:nvSpPr>
          <p:cNvPr id="4" name="슬라이드 번호 개체 틀 3">
            <a:extLst>
              <a:ext uri="{FF2B5EF4-FFF2-40B4-BE49-F238E27FC236}">
                <a16:creationId xmlns:a16="http://schemas.microsoft.com/office/drawing/2014/main" id="{765EDFB4-B4C1-44D6-9648-7541FB6BC320}"/>
              </a:ext>
            </a:extLst>
          </p:cNvPr>
          <p:cNvSpPr>
            <a:spLocks noGrp="1"/>
          </p:cNvSpPr>
          <p:nvPr>
            <p:ph type="sldNum" sz="quarter" idx="12"/>
          </p:nvPr>
        </p:nvSpPr>
        <p:spPr/>
        <p:txBody>
          <a:bodyPr/>
          <a:lstStyle/>
          <a:p>
            <a:fld id="{643D5535-8612-49EE-ABD2-BAF789D1AB98}" type="slidenum">
              <a:rPr lang="ko-KR" altLang="en-US" smtClean="0"/>
              <a:t>6</a:t>
            </a:fld>
            <a:endParaRPr lang="ko-KR" altLang="en-US"/>
          </a:p>
        </p:txBody>
      </p:sp>
      <p:pic>
        <p:nvPicPr>
          <p:cNvPr id="5" name="그림 4" descr="실내, 노트북, 사람이(가) 표시된 사진&#10;&#10;자동 생성된 설명">
            <a:extLst>
              <a:ext uri="{FF2B5EF4-FFF2-40B4-BE49-F238E27FC236}">
                <a16:creationId xmlns:a16="http://schemas.microsoft.com/office/drawing/2014/main" id="{7327F824-EB33-4834-8F06-2234F6937D6C}"/>
              </a:ext>
            </a:extLst>
          </p:cNvPr>
          <p:cNvPicPr>
            <a:picLocks noChangeAspect="1"/>
          </p:cNvPicPr>
          <p:nvPr/>
        </p:nvPicPr>
        <p:blipFill>
          <a:blip r:embed="rId2"/>
          <a:stretch>
            <a:fillRect/>
          </a:stretch>
        </p:blipFill>
        <p:spPr>
          <a:xfrm>
            <a:off x="9310644" y="4637720"/>
            <a:ext cx="2476500" cy="1657350"/>
          </a:xfrm>
          <a:prstGeom prst="rect">
            <a:avLst/>
          </a:prstGeom>
        </p:spPr>
      </p:pic>
      <p:pic>
        <p:nvPicPr>
          <p:cNvPr id="7" name="그림 6" descr="텍스트, 사람, 실내, 전자기기이(가) 표시된 사진&#10;&#10;자동 생성된 설명">
            <a:extLst>
              <a:ext uri="{FF2B5EF4-FFF2-40B4-BE49-F238E27FC236}">
                <a16:creationId xmlns:a16="http://schemas.microsoft.com/office/drawing/2014/main" id="{A11C56A3-6B75-4B5D-BB25-DD75D433E840}"/>
              </a:ext>
            </a:extLst>
          </p:cNvPr>
          <p:cNvPicPr>
            <a:picLocks noChangeAspect="1"/>
          </p:cNvPicPr>
          <p:nvPr/>
        </p:nvPicPr>
        <p:blipFill>
          <a:blip r:embed="rId3"/>
          <a:stretch>
            <a:fillRect/>
          </a:stretch>
        </p:blipFill>
        <p:spPr>
          <a:xfrm>
            <a:off x="3051235" y="3891137"/>
            <a:ext cx="2514600" cy="1704975"/>
          </a:xfrm>
          <a:prstGeom prst="rect">
            <a:avLst/>
          </a:prstGeom>
        </p:spPr>
      </p:pic>
      <p:pic>
        <p:nvPicPr>
          <p:cNvPr id="9" name="그림 8" descr="텍스트, 명함이(가) 표시된 사진&#10;&#10;자동 생성된 설명">
            <a:extLst>
              <a:ext uri="{FF2B5EF4-FFF2-40B4-BE49-F238E27FC236}">
                <a16:creationId xmlns:a16="http://schemas.microsoft.com/office/drawing/2014/main" id="{F7ACBEA3-5ACD-4DD7-8A2F-6C4C89BC3050}"/>
              </a:ext>
            </a:extLst>
          </p:cNvPr>
          <p:cNvPicPr>
            <a:picLocks noChangeAspect="1"/>
          </p:cNvPicPr>
          <p:nvPr/>
        </p:nvPicPr>
        <p:blipFill>
          <a:blip r:embed="rId4"/>
          <a:stretch>
            <a:fillRect/>
          </a:stretch>
        </p:blipFill>
        <p:spPr>
          <a:xfrm>
            <a:off x="9566594" y="2046077"/>
            <a:ext cx="2447925" cy="1762125"/>
          </a:xfrm>
          <a:prstGeom prst="rect">
            <a:avLst/>
          </a:prstGeom>
        </p:spPr>
      </p:pic>
      <p:pic>
        <p:nvPicPr>
          <p:cNvPr id="11" name="그림 10" descr="공항, 실내, 천장, 테이블이(가) 표시된 사진&#10;&#10;자동 생성된 설명">
            <a:extLst>
              <a:ext uri="{FF2B5EF4-FFF2-40B4-BE49-F238E27FC236}">
                <a16:creationId xmlns:a16="http://schemas.microsoft.com/office/drawing/2014/main" id="{11ABA78C-2CC9-4925-BBBD-7EAD32CAFC2F}"/>
              </a:ext>
            </a:extLst>
          </p:cNvPr>
          <p:cNvPicPr>
            <a:picLocks noChangeAspect="1"/>
          </p:cNvPicPr>
          <p:nvPr/>
        </p:nvPicPr>
        <p:blipFill>
          <a:blip r:embed="rId5"/>
          <a:stretch>
            <a:fillRect/>
          </a:stretch>
        </p:blipFill>
        <p:spPr>
          <a:xfrm>
            <a:off x="3773175" y="997510"/>
            <a:ext cx="2505075" cy="1419225"/>
          </a:xfrm>
          <a:prstGeom prst="rect">
            <a:avLst/>
          </a:prstGeom>
        </p:spPr>
      </p:pic>
      <p:sp>
        <p:nvSpPr>
          <p:cNvPr id="12" name="TextBox 11">
            <a:extLst>
              <a:ext uri="{FF2B5EF4-FFF2-40B4-BE49-F238E27FC236}">
                <a16:creationId xmlns:a16="http://schemas.microsoft.com/office/drawing/2014/main" id="{2231E744-5159-4E0A-8785-78A7C9FD12E6}"/>
              </a:ext>
            </a:extLst>
          </p:cNvPr>
          <p:cNvSpPr txBox="1"/>
          <p:nvPr/>
        </p:nvSpPr>
        <p:spPr>
          <a:xfrm>
            <a:off x="6848649" y="2344224"/>
            <a:ext cx="3006666" cy="1165832"/>
          </a:xfrm>
          <a:prstGeom prst="rect">
            <a:avLst/>
          </a:prstGeom>
          <a:noFill/>
        </p:spPr>
        <p:txBody>
          <a:bodyPr wrap="square" rtlCol="0">
            <a:spAutoFit/>
          </a:bodyPr>
          <a:lstStyle/>
          <a:p>
            <a:pPr>
              <a:lnSpc>
                <a:spcPct val="150000"/>
              </a:lnSpc>
            </a:pPr>
            <a:r>
              <a:rPr lang="ko-KR" altLang="en-US" sz="1200" b="1" dirty="0"/>
              <a:t>역량평가 및 평가체계 구축</a:t>
            </a:r>
            <a:br>
              <a:rPr lang="en-US" altLang="ko-KR" sz="1200" dirty="0"/>
            </a:br>
            <a:r>
              <a:rPr lang="ko-KR" altLang="en-US" sz="1200" dirty="0">
                <a:ea typeface="맑은 고딕"/>
                <a:cs typeface="Times New Roman"/>
                <a:sym typeface="Wingdings" panose="05000000000000000000" pitchFamily="2" charset="2"/>
              </a:rPr>
              <a:t> </a:t>
            </a:r>
            <a:r>
              <a:rPr lang="ko-KR" altLang="en-US" sz="1200" dirty="0"/>
              <a:t>조직 정보보안 팀 </a:t>
            </a:r>
            <a:r>
              <a:rPr lang="ko-KR" altLang="en-US" sz="1200" dirty="0" err="1"/>
              <a:t>빌드업</a:t>
            </a:r>
            <a:r>
              <a:rPr lang="ko-KR" altLang="en-US" sz="1200" dirty="0"/>
              <a:t> 컨설팅</a:t>
            </a:r>
            <a:br>
              <a:rPr lang="en-US" altLang="ko-KR" sz="1200" dirty="0"/>
            </a:br>
            <a:r>
              <a:rPr lang="ko-KR" altLang="en-US" sz="1200" dirty="0">
                <a:ea typeface="맑은 고딕"/>
                <a:cs typeface="Times New Roman"/>
                <a:sym typeface="Wingdings" panose="05000000000000000000" pitchFamily="2" charset="2"/>
              </a:rPr>
              <a:t> </a:t>
            </a:r>
            <a:r>
              <a:rPr lang="ko-KR" altLang="en-US" sz="1200" dirty="0"/>
              <a:t>팀 및 개인 역량평가 수행</a:t>
            </a:r>
            <a:br>
              <a:rPr lang="en-US" altLang="ko-KR" sz="1200" dirty="0"/>
            </a:br>
            <a:r>
              <a:rPr lang="ko-KR" altLang="en-US" sz="1200" dirty="0">
                <a:ea typeface="맑은 고딕"/>
                <a:cs typeface="Times New Roman"/>
                <a:sym typeface="Wingdings" panose="05000000000000000000" pitchFamily="2" charset="2"/>
              </a:rPr>
              <a:t> </a:t>
            </a:r>
            <a:r>
              <a:rPr lang="ko-KR" altLang="en-US" sz="1200" dirty="0"/>
              <a:t>채용인재 역량평가 및 보고서 제공</a:t>
            </a:r>
          </a:p>
        </p:txBody>
      </p:sp>
      <p:sp>
        <p:nvSpPr>
          <p:cNvPr id="13" name="TextBox 12">
            <a:extLst>
              <a:ext uri="{FF2B5EF4-FFF2-40B4-BE49-F238E27FC236}">
                <a16:creationId xmlns:a16="http://schemas.microsoft.com/office/drawing/2014/main" id="{5C487819-41E8-44F5-B211-808B6D5D569F}"/>
              </a:ext>
            </a:extLst>
          </p:cNvPr>
          <p:cNvSpPr txBox="1"/>
          <p:nvPr/>
        </p:nvSpPr>
        <p:spPr>
          <a:xfrm>
            <a:off x="300273" y="3756826"/>
            <a:ext cx="3405930" cy="1839286"/>
          </a:xfrm>
          <a:prstGeom prst="rect">
            <a:avLst/>
          </a:prstGeom>
          <a:noFill/>
        </p:spPr>
        <p:txBody>
          <a:bodyPr wrap="square" rtlCol="0">
            <a:spAutoFit/>
          </a:bodyPr>
          <a:lstStyle/>
          <a:p>
            <a:pPr>
              <a:lnSpc>
                <a:spcPct val="150000"/>
              </a:lnSpc>
            </a:pPr>
            <a:br>
              <a:rPr lang="en-US" altLang="ko-KR" sz="1200" dirty="0"/>
            </a:br>
            <a:r>
              <a:rPr lang="ko-KR" altLang="en-US" sz="1200" b="1" dirty="0"/>
              <a:t>침해사고 조사 및 분석 서비스</a:t>
            </a:r>
            <a:br>
              <a:rPr lang="en-US" altLang="ko-KR" sz="1200" dirty="0"/>
            </a:br>
            <a:r>
              <a:rPr lang="ko-KR" altLang="en-US" sz="1200" dirty="0">
                <a:ea typeface="맑은 고딕"/>
                <a:cs typeface="Times New Roman"/>
                <a:sym typeface="Wingdings" panose="05000000000000000000" pitchFamily="2" charset="2"/>
              </a:rPr>
              <a:t> </a:t>
            </a:r>
            <a:r>
              <a:rPr lang="en-US" altLang="ko-KR" sz="1200" dirty="0" err="1"/>
              <a:t>RedTeam</a:t>
            </a:r>
            <a:r>
              <a:rPr lang="en-US" altLang="ko-KR" sz="1200" dirty="0"/>
              <a:t> </a:t>
            </a:r>
            <a:r>
              <a:rPr lang="ko-KR" altLang="en-US" sz="1200" dirty="0"/>
              <a:t>서비스</a:t>
            </a:r>
            <a:br>
              <a:rPr lang="en-US" altLang="ko-KR" sz="1200" dirty="0"/>
            </a:br>
            <a:r>
              <a:rPr lang="ko-KR" altLang="en-US" sz="1200" dirty="0">
                <a:ea typeface="맑은 고딕"/>
                <a:cs typeface="Times New Roman"/>
                <a:sym typeface="Wingdings" panose="05000000000000000000" pitchFamily="2" charset="2"/>
              </a:rPr>
              <a:t> </a:t>
            </a:r>
            <a:r>
              <a:rPr lang="ko-KR" altLang="en-US" sz="1200" dirty="0"/>
              <a:t>위협사냥 서비스</a:t>
            </a:r>
            <a:br>
              <a:rPr lang="en-US" altLang="ko-KR" sz="1200" dirty="0"/>
            </a:br>
            <a:r>
              <a:rPr lang="ko-KR" altLang="en-US" sz="1200" dirty="0">
                <a:ea typeface="맑은 고딕"/>
                <a:cs typeface="Times New Roman"/>
                <a:sym typeface="Wingdings" panose="05000000000000000000" pitchFamily="2" charset="2"/>
              </a:rPr>
              <a:t> </a:t>
            </a:r>
            <a:r>
              <a:rPr lang="ko-KR" altLang="en-US" sz="1200" dirty="0"/>
              <a:t>침해사고 조사 서비스</a:t>
            </a:r>
            <a:br>
              <a:rPr lang="en-US" altLang="ko-KR" sz="1800" dirty="0">
                <a:latin typeface="+mn-lt"/>
              </a:rPr>
            </a:br>
            <a:endParaRPr lang="ko-KR" altLang="en-US" dirty="0"/>
          </a:p>
        </p:txBody>
      </p:sp>
      <p:sp>
        <p:nvSpPr>
          <p:cNvPr id="14" name="TextBox 13">
            <a:extLst>
              <a:ext uri="{FF2B5EF4-FFF2-40B4-BE49-F238E27FC236}">
                <a16:creationId xmlns:a16="http://schemas.microsoft.com/office/drawing/2014/main" id="{19D2D6EB-E1E1-47AB-912D-B8F17921E9EF}"/>
              </a:ext>
            </a:extLst>
          </p:cNvPr>
          <p:cNvSpPr txBox="1"/>
          <p:nvPr/>
        </p:nvSpPr>
        <p:spPr>
          <a:xfrm>
            <a:off x="6457165" y="4535327"/>
            <a:ext cx="3967992" cy="1719830"/>
          </a:xfrm>
          <a:prstGeom prst="rect">
            <a:avLst/>
          </a:prstGeom>
          <a:noFill/>
        </p:spPr>
        <p:txBody>
          <a:bodyPr wrap="square" rtlCol="0">
            <a:spAutoFit/>
          </a:bodyPr>
          <a:lstStyle/>
          <a:p>
            <a:pPr>
              <a:lnSpc>
                <a:spcPct val="150000"/>
              </a:lnSpc>
            </a:pPr>
            <a:r>
              <a:rPr lang="ko-KR" altLang="en-US" sz="1200" b="1" dirty="0"/>
              <a:t>보안인재양성 기획 및 운용</a:t>
            </a:r>
            <a:br>
              <a:rPr lang="en-US" altLang="ko-KR" sz="1200" dirty="0"/>
            </a:br>
            <a:r>
              <a:rPr lang="ko-KR" altLang="en-US" sz="1200" dirty="0">
                <a:ea typeface="맑은 고딕"/>
                <a:cs typeface="Times New Roman"/>
                <a:sym typeface="Wingdings" panose="05000000000000000000" pitchFamily="2" charset="2"/>
              </a:rPr>
              <a:t> </a:t>
            </a:r>
            <a:r>
              <a:rPr lang="en-US" altLang="ko-KR" sz="1200" dirty="0" err="1"/>
              <a:t>RedTeam</a:t>
            </a:r>
            <a:r>
              <a:rPr lang="en-US" altLang="ko-KR" sz="1200" dirty="0"/>
              <a:t> </a:t>
            </a:r>
            <a:r>
              <a:rPr lang="ko-KR" altLang="en-US" sz="1200" dirty="0"/>
              <a:t>훈련 및 교육 서비스</a:t>
            </a:r>
            <a:br>
              <a:rPr lang="en-US" altLang="ko-KR" sz="1200" dirty="0"/>
            </a:br>
            <a:r>
              <a:rPr lang="ko-KR" altLang="en-US" sz="1200" dirty="0">
                <a:ea typeface="맑은 고딕"/>
                <a:cs typeface="Times New Roman"/>
                <a:sym typeface="Wingdings" panose="05000000000000000000" pitchFamily="2" charset="2"/>
              </a:rPr>
              <a:t> </a:t>
            </a:r>
            <a:r>
              <a:rPr lang="ko-KR" altLang="en-US" sz="1200" dirty="0"/>
              <a:t>위협사냥팀 훈련 서비스</a:t>
            </a:r>
            <a:r>
              <a:rPr lang="en-US" altLang="ko-KR" sz="1200" dirty="0"/>
              <a:t>(</a:t>
            </a:r>
            <a:r>
              <a:rPr lang="ko-KR" altLang="en-US" sz="1200" dirty="0"/>
              <a:t>장기플랜</a:t>
            </a:r>
            <a:r>
              <a:rPr lang="en-US" altLang="ko-KR" sz="1200" dirty="0"/>
              <a:t>)</a:t>
            </a:r>
            <a:br>
              <a:rPr lang="en-US" altLang="ko-KR" sz="1200" dirty="0"/>
            </a:br>
            <a:r>
              <a:rPr lang="ko-KR" altLang="en-US" sz="1200" dirty="0">
                <a:ea typeface="맑은 고딕"/>
                <a:cs typeface="Times New Roman"/>
                <a:sym typeface="Wingdings" panose="05000000000000000000" pitchFamily="2" charset="2"/>
              </a:rPr>
              <a:t> </a:t>
            </a:r>
            <a:r>
              <a:rPr lang="ko-KR" altLang="en-US" sz="1200" dirty="0"/>
              <a:t>침해사고 </a:t>
            </a:r>
            <a:r>
              <a:rPr lang="ko-KR" altLang="en-US" sz="1200" dirty="0" err="1"/>
              <a:t>대응팀</a:t>
            </a:r>
            <a:r>
              <a:rPr lang="ko-KR" altLang="en-US" sz="1200" dirty="0"/>
              <a:t> 훈련 및 교육서비스</a:t>
            </a:r>
            <a:br>
              <a:rPr lang="en-US" altLang="ko-KR" sz="1200" dirty="0"/>
            </a:br>
            <a:r>
              <a:rPr lang="ko-KR" altLang="en-US" sz="1200" dirty="0">
                <a:ea typeface="맑은 고딕"/>
                <a:cs typeface="Times New Roman"/>
                <a:sym typeface="Wingdings" panose="05000000000000000000" pitchFamily="2" charset="2"/>
              </a:rPr>
              <a:t> </a:t>
            </a:r>
            <a:r>
              <a:rPr lang="ko-KR" altLang="en-US" sz="1200" dirty="0"/>
              <a:t>맞춤형 양성 프로그램 기획</a:t>
            </a:r>
            <a:r>
              <a:rPr lang="en-US" altLang="ko-KR" sz="1200" dirty="0"/>
              <a:t>/</a:t>
            </a:r>
            <a:r>
              <a:rPr lang="ko-KR" altLang="en-US" sz="1200" dirty="0"/>
              <a:t>개발</a:t>
            </a:r>
            <a:br>
              <a:rPr lang="en-US" altLang="ko-KR" sz="1200" dirty="0"/>
            </a:br>
            <a:r>
              <a:rPr lang="ko-KR" altLang="en-US" sz="1200" dirty="0">
                <a:ea typeface="맑은 고딕"/>
                <a:cs typeface="Times New Roman"/>
                <a:sym typeface="Wingdings" panose="05000000000000000000" pitchFamily="2" charset="2"/>
              </a:rPr>
              <a:t> </a:t>
            </a:r>
            <a:r>
              <a:rPr lang="ko-KR" altLang="en-US" sz="1200" dirty="0" err="1"/>
              <a:t>스킬업</a:t>
            </a:r>
            <a:r>
              <a:rPr lang="ko-KR" altLang="en-US" sz="1200" dirty="0"/>
              <a:t> 교육</a:t>
            </a:r>
            <a:r>
              <a:rPr lang="en-US" altLang="ko-KR" sz="1200" dirty="0"/>
              <a:t>/</a:t>
            </a:r>
            <a:r>
              <a:rPr lang="ko-KR" altLang="en-US" sz="1200" dirty="0"/>
              <a:t>훈련 위탁 운영</a:t>
            </a:r>
          </a:p>
        </p:txBody>
      </p:sp>
    </p:spTree>
    <p:extLst>
      <p:ext uri="{BB962C8B-B14F-4D97-AF65-F5344CB8AC3E}">
        <p14:creationId xmlns:p14="http://schemas.microsoft.com/office/powerpoint/2010/main" val="38812526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9" name="Straight Connector 18">
            <a:extLst>
              <a:ext uri="{FF2B5EF4-FFF2-40B4-BE49-F238E27FC236}">
                <a16:creationId xmlns:a16="http://schemas.microsoft.com/office/drawing/2014/main" id="{DFDA47BC-3069-47F5-8257-24B3B1F76A0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129276"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14" name="그림 13">
            <a:extLst>
              <a:ext uri="{FF2B5EF4-FFF2-40B4-BE49-F238E27FC236}">
                <a16:creationId xmlns:a16="http://schemas.microsoft.com/office/drawing/2014/main" id="{80EBB74E-7C1B-4119-A580-128FC54EB5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31783" y="307731"/>
            <a:ext cx="2498523" cy="3997637"/>
          </a:xfrm>
          <a:prstGeom prst="rect">
            <a:avLst/>
          </a:prstGeom>
        </p:spPr>
      </p:pic>
      <p:sp>
        <p:nvSpPr>
          <p:cNvPr id="21" name="Rectangle 20">
            <a:extLst>
              <a:ext uri="{FF2B5EF4-FFF2-40B4-BE49-F238E27FC236}">
                <a16:creationId xmlns:a16="http://schemas.microsoft.com/office/drawing/2014/main" id="{7AE95D8F-9825-4222-8846-E3461598CC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463354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맑은 고딕" panose="020F0502020204030204"/>
              <a:ea typeface="+mn-ea"/>
              <a:cs typeface="+mn-cs"/>
            </a:endParaRPr>
          </a:p>
        </p:txBody>
      </p:sp>
      <p:sp>
        <p:nvSpPr>
          <p:cNvPr id="13" name="TextBox 12">
            <a:extLst>
              <a:ext uri="{FF2B5EF4-FFF2-40B4-BE49-F238E27FC236}">
                <a16:creationId xmlns:a16="http://schemas.microsoft.com/office/drawing/2014/main" id="{83519336-19CB-4474-9350-08DCFC421F6F}"/>
              </a:ext>
            </a:extLst>
          </p:cNvPr>
          <p:cNvSpPr txBox="1"/>
          <p:nvPr/>
        </p:nvSpPr>
        <p:spPr>
          <a:xfrm>
            <a:off x="527538" y="4756638"/>
            <a:ext cx="11139854" cy="930447"/>
          </a:xfrm>
          <a:prstGeom prst="rect">
            <a:avLst/>
          </a:prstGeom>
        </p:spPr>
        <p:txBody>
          <a:bodyPr vert="horz" lIns="91440" tIns="45720" rIns="91440" bIns="45720" rtlCol="0" anchor="b">
            <a:norm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ko-KR" altLang="en-US" sz="2600" b="1" i="0" u="none" strike="noStrike" kern="1200" cap="none" spc="0" normalizeH="0" baseline="0" noProof="0" dirty="0" err="1">
                <a:ln>
                  <a:noFill/>
                </a:ln>
                <a:solidFill>
                  <a:srgbClr val="FFFFFF"/>
                </a:solidFill>
                <a:effectLst/>
                <a:uLnTx/>
                <a:uFillTx/>
                <a:latin typeface="맑은 고딕" panose="020F0302020204030204"/>
                <a:ea typeface="맑은 고딕" panose="020B0503020000020004" pitchFamily="50" charset="-127"/>
                <a:cs typeface="+mn-cs"/>
              </a:rPr>
              <a:t>코어시큐리티</a:t>
            </a:r>
            <a:r>
              <a:rPr kumimoji="0" lang="en-US" altLang="ko-KR" sz="2600" b="1" i="0" u="none" strike="noStrike" kern="1200" cap="none" spc="0" normalizeH="0" baseline="0" noProof="0" dirty="0">
                <a:ln>
                  <a:noFill/>
                </a:ln>
                <a:solidFill>
                  <a:srgbClr val="FFFFFF"/>
                </a:solidFill>
                <a:effectLst/>
                <a:uLnTx/>
                <a:uFillTx/>
                <a:latin typeface="맑은 고딕" panose="020F0302020204030204"/>
                <a:ea typeface="맑은 고딕" panose="020B0503020000020004" pitchFamily="50" charset="-127"/>
                <a:cs typeface="+mn-cs"/>
              </a:rPr>
              <a:t> </a:t>
            </a:r>
            <a:r>
              <a:rPr kumimoji="0" lang="ko-KR" altLang="en-US" sz="2600" b="1" i="0" u="none" strike="noStrike" kern="1200" cap="none" spc="0" normalizeH="0" baseline="0" noProof="0" dirty="0">
                <a:ln>
                  <a:noFill/>
                </a:ln>
                <a:solidFill>
                  <a:srgbClr val="FFFFFF"/>
                </a:solidFill>
                <a:effectLst/>
                <a:uLnTx/>
                <a:uFillTx/>
                <a:latin typeface="맑은 고딕" panose="020F0302020204030204"/>
                <a:ea typeface="맑은 고딕" panose="020B0503020000020004" pitchFamily="50" charset="-127"/>
                <a:cs typeface="+mn-cs"/>
              </a:rPr>
              <a:t>연구원의</a:t>
            </a:r>
            <a:endParaRPr kumimoji="0" lang="en-US" altLang="ko-KR" sz="2600" b="1" i="0" u="none" strike="noStrike" kern="1200" cap="none" spc="0" normalizeH="0" baseline="0" noProof="0" dirty="0">
              <a:ln>
                <a:noFill/>
              </a:ln>
              <a:solidFill>
                <a:srgbClr val="FFFFFF"/>
              </a:solidFill>
              <a:effectLst/>
              <a:uLnTx/>
              <a:uFillTx/>
              <a:latin typeface="맑은 고딕" panose="020F0302020204030204"/>
              <a:ea typeface="맑은 고딕" panose="020B0503020000020004" pitchFamily="50" charset="-127"/>
              <a:cs typeface="+mn-cs"/>
            </a:endParaRPr>
          </a:p>
          <a:p>
            <a:pPr marL="0" marR="0" lvl="0" indent="0" algn="ctr" defTabSz="914400" rtl="0" eaLnBrk="1" fontAlgn="auto" latinLnBrk="0" hangingPunct="1">
              <a:lnSpc>
                <a:spcPct val="90000"/>
              </a:lnSpc>
              <a:spcBef>
                <a:spcPct val="0"/>
              </a:spcBef>
              <a:spcAft>
                <a:spcPts val="600"/>
              </a:spcAft>
              <a:buClrTx/>
              <a:buSzTx/>
              <a:buFontTx/>
              <a:buNone/>
              <a:tabLst/>
              <a:defRPr/>
            </a:pPr>
            <a:r>
              <a:rPr kumimoji="0" lang="ko-KR" altLang="en-US" sz="2600" b="1" i="0" u="none" strike="noStrike" kern="1200" cap="none" spc="0" normalizeH="0" baseline="0" noProof="0" dirty="0">
                <a:ln>
                  <a:noFill/>
                </a:ln>
                <a:solidFill>
                  <a:srgbClr val="FFFFFF"/>
                </a:solidFill>
                <a:effectLst/>
                <a:uLnTx/>
                <a:uFillTx/>
                <a:latin typeface="맑은 고딕" panose="020F0302020204030204"/>
                <a:ea typeface="맑은 고딕" panose="020B0503020000020004" pitchFamily="50" charset="-127"/>
                <a:cs typeface="+mn-cs"/>
              </a:rPr>
              <a:t>회사 소개</a:t>
            </a:r>
            <a:endParaRPr kumimoji="0" lang="en-US" altLang="ko-KR" sz="2600" b="0" i="0" u="none" strike="noStrike" kern="1200" cap="none" spc="0" normalizeH="0" baseline="0" noProof="0" dirty="0">
              <a:ln>
                <a:noFill/>
              </a:ln>
              <a:solidFill>
                <a:srgbClr val="FFFFFF"/>
              </a:solidFill>
              <a:effectLst/>
              <a:uLnTx/>
              <a:uFillTx/>
              <a:latin typeface="맑은 고딕" panose="020F0302020204030204"/>
              <a:ea typeface="맑은 고딕" panose="020B0503020000020004" pitchFamily="50" charset="-127"/>
              <a:cs typeface="+mn-cs"/>
            </a:endParaRPr>
          </a:p>
        </p:txBody>
      </p:sp>
      <p:pic>
        <p:nvPicPr>
          <p:cNvPr id="12" name="그림 11">
            <a:extLst>
              <a:ext uri="{FF2B5EF4-FFF2-40B4-BE49-F238E27FC236}">
                <a16:creationId xmlns:a16="http://schemas.microsoft.com/office/drawing/2014/main" id="{A9FF88F7-7FF9-4DD8-8AB1-E86E70AA01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0515" y="307731"/>
            <a:ext cx="2498523" cy="3997637"/>
          </a:xfrm>
          <a:prstGeom prst="rect">
            <a:avLst/>
          </a:prstGeom>
        </p:spPr>
      </p:pic>
      <p:pic>
        <p:nvPicPr>
          <p:cNvPr id="8" name="그림 7" descr="텍스트이(가) 표시된 사진&#10;&#10;자동 생성된 설명">
            <a:extLst>
              <a:ext uri="{FF2B5EF4-FFF2-40B4-BE49-F238E27FC236}">
                <a16:creationId xmlns:a16="http://schemas.microsoft.com/office/drawing/2014/main" id="{F9FE64CD-D1CC-4541-9BF7-FCD1B3DB617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64220" y="307731"/>
            <a:ext cx="2498523" cy="3997637"/>
          </a:xfrm>
          <a:prstGeom prst="rect">
            <a:avLst/>
          </a:prstGeom>
        </p:spPr>
      </p:pic>
      <p:cxnSp>
        <p:nvCxnSpPr>
          <p:cNvPr id="23" name="Straight Connector 22">
            <a:extLst>
              <a:ext uri="{FF2B5EF4-FFF2-40B4-BE49-F238E27FC236}">
                <a16:creationId xmlns:a16="http://schemas.microsoft.com/office/drawing/2014/main" id="{942B920A-73AD-402A-8EEF-B88E1A9398B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7686"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00C9EB70-BC82-414A-BF8D-AD7FC67276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66096"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10" name="그림 9">
            <a:extLst>
              <a:ext uri="{FF2B5EF4-FFF2-40B4-BE49-F238E27FC236}">
                <a16:creationId xmlns:a16="http://schemas.microsoft.com/office/drawing/2014/main" id="{A490D76C-0787-4DEA-8961-99B1C2DA089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00193" y="330045"/>
            <a:ext cx="2498523" cy="3997637"/>
          </a:xfrm>
          <a:prstGeom prst="rect">
            <a:avLst/>
          </a:prstGeom>
        </p:spPr>
      </p:pic>
      <p:cxnSp>
        <p:nvCxnSpPr>
          <p:cNvPr id="27" name="Straight Connector 26">
            <a:extLst>
              <a:ext uri="{FF2B5EF4-FFF2-40B4-BE49-F238E27FC236}">
                <a16:creationId xmlns:a16="http://schemas.microsoft.com/office/drawing/2014/main" id="{3217665F-0036-444A-8D4A-33AF36A36A4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573869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
        <p:nvSpPr>
          <p:cNvPr id="2" name="슬라이드 번호 개체 틀 1">
            <a:extLst>
              <a:ext uri="{FF2B5EF4-FFF2-40B4-BE49-F238E27FC236}">
                <a16:creationId xmlns:a16="http://schemas.microsoft.com/office/drawing/2014/main" id="{5515F442-EC48-4262-A742-CCF8F6FA581B}"/>
              </a:ext>
            </a:extLst>
          </p:cNvPr>
          <p:cNvSpPr>
            <a:spLocks noGrp="1"/>
          </p:cNvSpPr>
          <p:nvPr>
            <p:ph type="sldNum" sz="quarter" idx="12"/>
          </p:nvPr>
        </p:nvSpPr>
        <p:spPr>
          <a:xfrm>
            <a:off x="8610600" y="6522430"/>
            <a:ext cx="2743200" cy="347472"/>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643D5535-8612-49EE-ABD2-BAF789D1AB98}" type="slidenum">
              <a:rPr kumimoji="0" lang="en-US" altLang="ko-KR" sz="1200" b="0" i="0" u="none" strike="noStrike" kern="1200" cap="none" spc="0" normalizeH="0" baseline="0" noProof="0" smtClean="0">
                <a:ln>
                  <a:noFill/>
                </a:ln>
                <a:solidFill>
                  <a:prstClr val="black">
                    <a:tint val="75000"/>
                  </a:prstClr>
                </a:solidFill>
                <a:effectLst/>
                <a:uLnTx/>
                <a:uFillTx/>
                <a:latin typeface="맑은 고딕" panose="020F0502020204030204"/>
                <a:ea typeface="맑은 고딕" panose="020B0503020000020004" pitchFamily="50" charset="-127"/>
                <a:cs typeface="+mn-cs"/>
              </a:rPr>
              <a:pPr marL="0" marR="0" lvl="0" indent="0" algn="r" defTabSz="914400" rtl="0" eaLnBrk="1" fontAlgn="auto" latinLnBrk="0" hangingPunct="1">
                <a:lnSpc>
                  <a:spcPct val="100000"/>
                </a:lnSpc>
                <a:spcBef>
                  <a:spcPts val="0"/>
                </a:spcBef>
                <a:spcAft>
                  <a:spcPts val="600"/>
                </a:spcAft>
                <a:buClrTx/>
                <a:buSzTx/>
                <a:buFontTx/>
                <a:buNone/>
                <a:tabLst/>
                <a:defRPr/>
              </a:pPr>
              <a:t>7</a:t>
            </a:fld>
            <a:endParaRPr kumimoji="0" lang="en-US" altLang="ko-KR" sz="1200" b="0" i="0" u="none" strike="noStrike" kern="1200" cap="none" spc="0" normalizeH="0" baseline="0" noProof="0">
              <a:ln>
                <a:noFill/>
              </a:ln>
              <a:solidFill>
                <a:prstClr val="black">
                  <a:tint val="75000"/>
                </a:prstClr>
              </a:solidFill>
              <a:effectLst/>
              <a:uLnTx/>
              <a:uFillTx/>
              <a:latin typeface="맑은 고딕" panose="020F0502020204030204"/>
              <a:ea typeface="맑은 고딕" panose="020B0503020000020004" pitchFamily="50" charset="-127"/>
              <a:cs typeface="+mn-cs"/>
            </a:endParaRPr>
          </a:p>
        </p:txBody>
      </p:sp>
    </p:spTree>
    <p:extLst>
      <p:ext uri="{BB962C8B-B14F-4D97-AF65-F5344CB8AC3E}">
        <p14:creationId xmlns:p14="http://schemas.microsoft.com/office/powerpoint/2010/main" val="2765483572"/>
      </p:ext>
    </p:extLst>
  </p:cSld>
  <p:clrMapOvr>
    <a:masterClrMapping/>
  </p:clrMapOvr>
</p:sld>
</file>

<file path=ppt/theme/theme1.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문서" ma:contentTypeID="0x010100BBBB7576DD44BA4CA4714A3DC5813D86" ma:contentTypeVersion="2" ma:contentTypeDescription="새 문서를 만듭니다." ma:contentTypeScope="" ma:versionID="9b226735cc055e55bf2b5325cd278b39">
  <xsd:schema xmlns:xsd="http://www.w3.org/2001/XMLSchema" xmlns:xs="http://www.w3.org/2001/XMLSchema" xmlns:p="http://schemas.microsoft.com/office/2006/metadata/properties" xmlns:ns2="abaca9bf-3b8c-4921-be20-29c54f64da0d" targetNamespace="http://schemas.microsoft.com/office/2006/metadata/properties" ma:root="true" ma:fieldsID="303b9de1fdee2c4476a98d36e65305fa" ns2:_="">
    <xsd:import namespace="abaca9bf-3b8c-4921-be20-29c54f64da0d"/>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baca9bf-3b8c-4921-be20-29c54f64da0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콘텐츠 형식"/>
        <xsd:element ref="dc:title" minOccurs="0" maxOccurs="1" ma:index="4" ma:displayName="제목"/>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6E67D17-9F54-4678-8EB0-011998CE8974}">
  <ds:schemaRefs>
    <ds:schemaRef ds:uri="abaca9bf-3b8c-4921-be20-29c54f64da0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57D62816-6B4B-4442-9758-6185B27FDA46}">
  <ds:schemaRefs>
    <ds:schemaRef ds:uri="http://purl.org/dc/terms/"/>
    <ds:schemaRef ds:uri="http://schemas.openxmlformats.org/package/2006/metadata/core-properties"/>
    <ds:schemaRef ds:uri="http://purl.org/dc/dcmitype/"/>
    <ds:schemaRef ds:uri="abaca9bf-3b8c-4921-be20-29c54f64da0d"/>
    <ds:schemaRef ds:uri="http://purl.org/dc/elements/1.1/"/>
    <ds:schemaRef ds:uri="http://schemas.microsoft.com/office/2006/metadata/properties"/>
    <ds:schemaRef ds:uri="http://schemas.microsoft.com/office/2006/documentManagement/types"/>
    <ds:schemaRef ds:uri="http://schemas.microsoft.com/office/infopath/2007/PartnerControls"/>
    <ds:schemaRef ds:uri="http://www.w3.org/XML/1998/namespace"/>
  </ds:schemaRefs>
</ds:datastoreItem>
</file>

<file path=customXml/itemProps3.xml><?xml version="1.0" encoding="utf-8"?>
<ds:datastoreItem xmlns:ds="http://schemas.openxmlformats.org/officeDocument/2006/customXml" ds:itemID="{A3A2BE48-4CFD-4940-B7E1-5456FDF2116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6096</TotalTime>
  <Words>701</Words>
  <Application>Microsoft Office PowerPoint</Application>
  <PresentationFormat>와이드스크린</PresentationFormat>
  <Paragraphs>78</Paragraphs>
  <Slides>7</Slides>
  <Notes>0</Notes>
  <HiddenSlides>0</HiddenSlides>
  <MMClips>0</MMClips>
  <ScaleCrop>false</ScaleCrop>
  <HeadingPairs>
    <vt:vector size="6" baseType="variant">
      <vt:variant>
        <vt:lpstr>사용한 글꼴</vt:lpstr>
      </vt:variant>
      <vt:variant>
        <vt:i4>3</vt:i4>
      </vt:variant>
      <vt:variant>
        <vt:lpstr>테마</vt:lpstr>
      </vt:variant>
      <vt:variant>
        <vt:i4>1</vt:i4>
      </vt:variant>
      <vt:variant>
        <vt:lpstr>슬라이드 제목</vt:lpstr>
      </vt:variant>
      <vt:variant>
        <vt:i4>7</vt:i4>
      </vt:variant>
    </vt:vector>
  </HeadingPairs>
  <TitlesOfParts>
    <vt:vector size="11" baseType="lpstr">
      <vt:lpstr>맑은 고딕</vt:lpstr>
      <vt:lpstr>Arial</vt:lpstr>
      <vt:lpstr>Wingdings</vt:lpstr>
      <vt:lpstr>Office 테마</vt:lpstr>
      <vt:lpstr>PowerPoint 프레젠테이션</vt:lpstr>
      <vt:lpstr>PowerPoint 프레젠테이션</vt:lpstr>
      <vt:lpstr>PowerPoint 프레젠테이션</vt:lpstr>
      <vt:lpstr>코어시큐리티는 국가, 공공기관 그리고 기업의 핵심적인 정보자산 보호를 위해 정보보안의 선진기술을 연구하고, 사이버보안 훈련 플랫폼 개발과 운영을 통해 보안담당자들의 역량을 극대화 시키는 정보보안 강소기업입니다.    회사소개 세계적으로 사이버위협은 지능화, 고도화, 은밀화되어 국가, 기업, 개인 등 경제적 피해는 물론 사회적 혼란을 유발하게 되어 국가 안보에도 위협이 되고 있습니다. 또한 ICT 발전으로 산업 전반에 있어 사이버, 물리 공간이 결합된 시장이 급격히 성장하고 있습니다. 변화하는 산업환경에 맞추어 전세계적으로 보안위협에 대응할 수 있는 사이버보안 전략을 주립하고 우수한 보안인력 양성 및 보안기술 확보에 주력하여 Global Security Contents Leader 기업으로 성장하고 있습니다.  코어시큐리티의 연혁 2011 (주)코어시큐리티 설립 2013-2015 최정예 사이버 보안인력 인증(K-Shield) 협력기관 선정(KISA) 2014 기술 부설 연구소 설립 및 벤처기업 인증 2015 산업통산자원부 장관상"중소기업 기술유출방지 핵심시술보호 유공" 2016 중소기업청장상 표창 "중소기업 기술유출방지 기여" 2017 해외 LoT/Enbedded Device Hacking Training 서비스 개시(태국, 말레이시아) 2018 중소벤처기업부 인재육성형 중소기업 지정 2019 제어시스템 취약점 검증 테스트베드 개발(전남대) 2020 PLC 취약점 연구세트(취약점 검증 테스트 베드) 개발 납품(전남대)   </vt:lpstr>
      <vt:lpstr>코어시큐리티 인재상</vt:lpstr>
      <vt:lpstr>코어시큐리티 사업분야  실전 사이버훈련장 구축 및 개발  실전 사이버훈련장 구축  시나리오형 공격, 방어 콘텐츠개발 및 공급  WAR-GAME 및 CTF 개발 및 공급  원격 훈련 시스템 개발 및 구축</vt:lpstr>
      <vt:lpstr>PowerPoint 프레젠테이션</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프레젠테이션</dc:title>
  <dc:creator>류 기동</dc:creator>
  <cp:lastModifiedBy>류 기동</cp:lastModifiedBy>
  <cp:revision>111</cp:revision>
  <cp:lastPrinted>2020-12-18T02:25:27Z</cp:lastPrinted>
  <dcterms:created xsi:type="dcterms:W3CDTF">2019-10-14T07:08:04Z</dcterms:created>
  <dcterms:modified xsi:type="dcterms:W3CDTF">2021-11-22T02:07:33Z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0x010100BBBB7576DD44BA4CA4714A3DC5813D86</vt:lpwstr>
  </property>
</Properties>
</file>