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EAC3-3DC4-42C2-B88D-D5B7763EC194}" type="datetimeFigureOut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1A6B5-98FD-4035-B0F7-99AD3E1DC8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4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983-531D-4EB2-A4AD-F3D46AD9BE07}" type="datetime1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13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B8E-E676-46B1-87A9-B9E549BFD4A3}" type="datetime1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0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568-93DA-4248-84A7-BF3CF2A90BE5}" type="datetime1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73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D4A6-4761-4C96-9408-D6B805742706}" type="datetime1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66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381A-A52E-4BA0-B195-C11AC528D7B9}" type="datetime1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24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7422-C700-4710-A0F8-640BA025D21B}" type="datetime1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58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A988-DA46-4142-B596-00FE972A760C}" type="datetime1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9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9CE-4F56-4DEC-BF88-3FCF8CBFD029}" type="datetime1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06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5B51-D58D-4017-8559-08D9BE49046F}" type="datetime1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68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FF19-7C88-43E4-9C8E-F5950A7C80FC}" type="datetime1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1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EF8A-3B6F-4297-A493-2E43DD7C9E6C}" type="datetime1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17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E18A-BA8E-429C-89FE-A2B32B77FDA0}" type="datetime1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60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jobara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jobara.ne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://www.jobara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hyperlink" Target="http://www.jobara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hyperlink" Target="mailto:fair@insamansa.co.k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jobara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6EFEC29-3FE1-4DA6-A01C-FA75F6729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BF51F251-69E2-4821-8A8C-2C14AEAA27B6}"/>
              </a:ext>
            </a:extLst>
          </p:cNvPr>
          <p:cNvGrpSpPr/>
          <p:nvPr/>
        </p:nvGrpSpPr>
        <p:grpSpPr>
          <a:xfrm>
            <a:off x="1" y="-2"/>
            <a:ext cx="9143999" cy="3983527"/>
            <a:chOff x="-2895497" y="-2"/>
            <a:chExt cx="12039497" cy="5244933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8BFCA3EA-4F88-49BD-AD6A-BF6C78AEB7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281"/>
            <a:stretch/>
          </p:blipFill>
          <p:spPr>
            <a:xfrm>
              <a:off x="1883121" y="-1"/>
              <a:ext cx="7260879" cy="3892991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31B1B28D-D6C4-4E47-8185-EC0FC090A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12" b="35710"/>
            <a:stretch/>
          </p:blipFill>
          <p:spPr>
            <a:xfrm>
              <a:off x="-2895497" y="-2"/>
              <a:ext cx="5330880" cy="5244933"/>
            </a:xfrm>
            <a:prstGeom prst="rect">
              <a:avLst/>
            </a:prstGeom>
          </p:spPr>
        </p:pic>
      </p:grpSp>
      <p:pic>
        <p:nvPicPr>
          <p:cNvPr id="11" name="그림 10" descr="그리기이(가) 표시된 사진&#10;&#10;자동 생성된 설명">
            <a:extLst>
              <a:ext uri="{FF2B5EF4-FFF2-40B4-BE49-F238E27FC236}">
                <a16:creationId xmlns:a16="http://schemas.microsoft.com/office/drawing/2014/main" id="{5A318D2A-D696-43F7-86C5-87713AA87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64" y="3115752"/>
            <a:ext cx="3364640" cy="643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FA65B2-7E4D-4A1D-9100-256883CDC609}"/>
              </a:ext>
            </a:extLst>
          </p:cNvPr>
          <p:cNvSpPr txBox="1"/>
          <p:nvPr/>
        </p:nvSpPr>
        <p:spPr>
          <a:xfrm>
            <a:off x="209903" y="2667720"/>
            <a:ext cx="4249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rgbClr val="FFFF00"/>
                </a:solidFill>
              </a:rPr>
              <a:t>개최 안내 및 행사 홍보</a:t>
            </a:r>
            <a:endParaRPr lang="en-US" altLang="ko-KR" sz="3200" b="1" dirty="0">
              <a:solidFill>
                <a:srgbClr val="FFFF00"/>
              </a:solidFill>
            </a:endParaRPr>
          </a:p>
          <a:p>
            <a:r>
              <a:rPr lang="ko-KR" altLang="en-US" sz="3200" b="1" dirty="0">
                <a:solidFill>
                  <a:srgbClr val="FFFF00"/>
                </a:solidFill>
              </a:rPr>
              <a:t>구직자 참여 요청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5D0D5797-25FE-48C8-88CC-84E053E06D32}"/>
              </a:ext>
            </a:extLst>
          </p:cNvPr>
          <p:cNvSpPr/>
          <p:nvPr/>
        </p:nvSpPr>
        <p:spPr>
          <a:xfrm>
            <a:off x="627937" y="4025068"/>
            <a:ext cx="1075144" cy="1075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BA9187AE-FA83-4B66-B91D-F4C47040EC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5" y="4073113"/>
            <a:ext cx="989226" cy="9790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E1AE657-33AD-445E-8DC4-BF8520B8E494}"/>
              </a:ext>
            </a:extLst>
          </p:cNvPr>
          <p:cNvSpPr txBox="1"/>
          <p:nvPr/>
        </p:nvSpPr>
        <p:spPr>
          <a:xfrm>
            <a:off x="1742384" y="3997062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FF00"/>
                </a:solidFill>
              </a:rPr>
              <a:t>온라인 입사지원자 대상</a:t>
            </a:r>
            <a:endParaRPr lang="en-US" altLang="ko-KR" sz="1400" b="1" dirty="0">
              <a:solidFill>
                <a:srgbClr val="FFFF00"/>
              </a:solidFill>
            </a:endParaRPr>
          </a:p>
          <a:p>
            <a:r>
              <a:rPr lang="ko-KR" altLang="en-US" sz="1400" b="1" dirty="0">
                <a:solidFill>
                  <a:srgbClr val="FFFF00"/>
                </a:solidFill>
              </a:rPr>
              <a:t>전원 사은품 증정</a:t>
            </a:r>
            <a:r>
              <a:rPr lang="en-US" altLang="ko-KR" sz="1400" b="1" dirty="0">
                <a:solidFill>
                  <a:srgbClr val="FFFF00"/>
                </a:solidFill>
              </a:rPr>
              <a:t>!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4444C1-64C0-48E2-B401-B36EECF9FEFB}"/>
              </a:ext>
            </a:extLst>
          </p:cNvPr>
          <p:cNvSpPr txBox="1"/>
          <p:nvPr/>
        </p:nvSpPr>
        <p:spPr>
          <a:xfrm>
            <a:off x="1742384" y="4541671"/>
            <a:ext cx="23086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</a:rPr>
              <a:t>회원 가입 후 온라인 입사지원자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ko-KR" altLang="en-US" sz="1100" dirty="0">
                <a:solidFill>
                  <a:schemeClr val="bg1"/>
                </a:solidFill>
              </a:rPr>
              <a:t>행사 종료 후 </a:t>
            </a:r>
            <a:r>
              <a:rPr lang="ko-KR" altLang="en-US" sz="1100" dirty="0" err="1">
                <a:solidFill>
                  <a:schemeClr val="bg1"/>
                </a:solidFill>
              </a:rPr>
              <a:t>기프티콘</a:t>
            </a:r>
            <a:r>
              <a:rPr lang="ko-KR" altLang="en-US" sz="1100" dirty="0">
                <a:solidFill>
                  <a:schemeClr val="bg1"/>
                </a:solidFill>
              </a:rPr>
              <a:t> 발송</a:t>
            </a:r>
            <a:r>
              <a:rPr lang="en-US" altLang="ko-KR" sz="1100" dirty="0">
                <a:solidFill>
                  <a:schemeClr val="bg1"/>
                </a:solidFill>
              </a:rPr>
              <a:t>(300</a:t>
            </a:r>
            <a:r>
              <a:rPr lang="ko-KR" altLang="en-US" sz="1100" dirty="0">
                <a:solidFill>
                  <a:schemeClr val="bg1"/>
                </a:solidFill>
              </a:rPr>
              <a:t>명</a:t>
            </a:r>
            <a:r>
              <a:rPr lang="en-US" altLang="ko-KR" sz="1100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(</a:t>
            </a:r>
            <a:r>
              <a:rPr lang="ko-KR" altLang="en-US" sz="1100" dirty="0">
                <a:solidFill>
                  <a:schemeClr val="bg1"/>
                </a:solidFill>
              </a:rPr>
              <a:t>롯데리아 </a:t>
            </a:r>
            <a:r>
              <a:rPr lang="ko-KR" altLang="en-US" sz="1100" dirty="0" err="1">
                <a:solidFill>
                  <a:schemeClr val="bg1"/>
                </a:solidFill>
              </a:rPr>
              <a:t>한우연인팩</a:t>
            </a:r>
            <a:r>
              <a:rPr lang="ko-KR" altLang="en-US" sz="1100" dirty="0">
                <a:solidFill>
                  <a:schemeClr val="bg1"/>
                </a:solidFill>
              </a:rPr>
              <a:t> 세트 </a:t>
            </a:r>
            <a:r>
              <a:rPr lang="en-US" altLang="ko-KR" sz="1100" dirty="0">
                <a:solidFill>
                  <a:schemeClr val="bg1"/>
                </a:solidFill>
              </a:rPr>
              <a:t>)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80914780-BAA5-41B5-9B0C-E1F083653657}"/>
              </a:ext>
            </a:extLst>
          </p:cNvPr>
          <p:cNvSpPr/>
          <p:nvPr/>
        </p:nvSpPr>
        <p:spPr>
          <a:xfrm>
            <a:off x="645727" y="5262685"/>
            <a:ext cx="1075144" cy="1075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551263-89EE-481D-BC85-0B8446BEE0CE}"/>
              </a:ext>
            </a:extLst>
          </p:cNvPr>
          <p:cNvSpPr txBox="1"/>
          <p:nvPr/>
        </p:nvSpPr>
        <p:spPr>
          <a:xfrm>
            <a:off x="1760173" y="5234680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FF00"/>
                </a:solidFill>
              </a:rPr>
              <a:t>경기도 거주자 면접자에게는</a:t>
            </a:r>
            <a:endParaRPr lang="en-US" altLang="ko-KR" sz="1400" b="1" dirty="0">
              <a:solidFill>
                <a:srgbClr val="FFFF00"/>
              </a:solidFill>
            </a:endParaRPr>
          </a:p>
          <a:p>
            <a:r>
              <a:rPr lang="ko-KR" altLang="en-US" sz="1400" b="1" dirty="0">
                <a:solidFill>
                  <a:srgbClr val="FFFF00"/>
                </a:solidFill>
              </a:rPr>
              <a:t>청년면접수당 지급</a:t>
            </a:r>
            <a:r>
              <a:rPr lang="en-US" altLang="ko-KR" sz="1400" b="1" dirty="0">
                <a:solidFill>
                  <a:srgbClr val="FFFF00"/>
                </a:solidFill>
              </a:rPr>
              <a:t>!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D940F4-6F73-4B18-A35E-5696AA5E3688}"/>
              </a:ext>
            </a:extLst>
          </p:cNvPr>
          <p:cNvSpPr txBox="1"/>
          <p:nvPr/>
        </p:nvSpPr>
        <p:spPr>
          <a:xfrm>
            <a:off x="1760173" y="5779289"/>
            <a:ext cx="24400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</a:rPr>
              <a:t>경기도 거주자 </a:t>
            </a:r>
            <a:r>
              <a:rPr lang="en-US" altLang="ko-KR" sz="1100" dirty="0">
                <a:solidFill>
                  <a:schemeClr val="bg1"/>
                </a:solidFill>
              </a:rPr>
              <a:t>: </a:t>
            </a:r>
            <a:r>
              <a:rPr lang="ko-KR" altLang="en-US" sz="1100" dirty="0">
                <a:solidFill>
                  <a:schemeClr val="bg1"/>
                </a:solidFill>
              </a:rPr>
              <a:t>면접지원금 </a:t>
            </a:r>
            <a:r>
              <a:rPr lang="en-US" altLang="ko-KR" sz="1100" dirty="0">
                <a:solidFill>
                  <a:schemeClr val="bg1"/>
                </a:solidFill>
              </a:rPr>
              <a:t>35,000</a:t>
            </a:r>
            <a:r>
              <a:rPr lang="ko-KR" altLang="en-US" sz="1100" dirty="0">
                <a:solidFill>
                  <a:schemeClr val="bg1"/>
                </a:solidFill>
              </a:rPr>
              <a:t>원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(1</a:t>
            </a:r>
            <a:r>
              <a:rPr lang="ko-KR" altLang="en-US" sz="1100" dirty="0">
                <a:solidFill>
                  <a:schemeClr val="bg1"/>
                </a:solidFill>
              </a:rPr>
              <a:t>회 </a:t>
            </a:r>
            <a:r>
              <a:rPr lang="en-US" altLang="ko-KR" sz="1100" dirty="0">
                <a:solidFill>
                  <a:schemeClr val="bg1"/>
                </a:solidFill>
              </a:rPr>
              <a:t>35,000</a:t>
            </a:r>
            <a:r>
              <a:rPr lang="ko-KR" altLang="en-US" sz="1100" dirty="0">
                <a:solidFill>
                  <a:schemeClr val="bg1"/>
                </a:solidFill>
              </a:rPr>
              <a:t>원 최대 </a:t>
            </a:r>
            <a:r>
              <a:rPr lang="en-US" altLang="ko-KR" sz="1100" dirty="0">
                <a:solidFill>
                  <a:schemeClr val="bg1"/>
                </a:solidFill>
              </a:rPr>
              <a:t>6</a:t>
            </a:r>
            <a:r>
              <a:rPr lang="ko-KR" altLang="en-US" sz="1100" dirty="0">
                <a:solidFill>
                  <a:schemeClr val="bg1"/>
                </a:solidFill>
              </a:rPr>
              <a:t>회 수령 가능</a:t>
            </a:r>
            <a:r>
              <a:rPr lang="en-US" altLang="ko-KR" sz="1100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※ </a:t>
            </a:r>
            <a:r>
              <a:rPr lang="ko-KR" altLang="en-US" sz="1100" dirty="0">
                <a:solidFill>
                  <a:schemeClr val="bg1"/>
                </a:solidFill>
              </a:rPr>
              <a:t>자세한 조건은 </a:t>
            </a:r>
            <a:r>
              <a:rPr lang="en-US" altLang="ko-KR" sz="1100" dirty="0">
                <a:solidFill>
                  <a:schemeClr val="bg1"/>
                </a:solidFill>
              </a:rPr>
              <a:t>7</a:t>
            </a:r>
            <a:r>
              <a:rPr lang="ko-KR" altLang="en-US" sz="1100" dirty="0">
                <a:solidFill>
                  <a:schemeClr val="bg1"/>
                </a:solidFill>
              </a:rPr>
              <a:t>페이지 참조</a:t>
            </a:r>
            <a:r>
              <a:rPr lang="en-US" altLang="ko-KR" sz="1100" dirty="0">
                <a:solidFill>
                  <a:schemeClr val="bg1"/>
                </a:solidFill>
              </a:rPr>
              <a:t>)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5BF6D059-FC24-40C7-80F5-E54DE426F070}"/>
              </a:ext>
            </a:extLst>
          </p:cNvPr>
          <p:cNvSpPr/>
          <p:nvPr/>
        </p:nvSpPr>
        <p:spPr>
          <a:xfrm>
            <a:off x="5060463" y="4035278"/>
            <a:ext cx="1075144" cy="1075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91F846-A76A-4F98-99B1-1748EE66337B}"/>
              </a:ext>
            </a:extLst>
          </p:cNvPr>
          <p:cNvSpPr txBox="1"/>
          <p:nvPr/>
        </p:nvSpPr>
        <p:spPr>
          <a:xfrm>
            <a:off x="6174910" y="4007273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FF00"/>
                </a:solidFill>
              </a:rPr>
              <a:t>온라인 입사지원자 대상</a:t>
            </a:r>
            <a:endParaRPr lang="en-US" altLang="ko-KR" sz="1400" b="1" dirty="0">
              <a:solidFill>
                <a:srgbClr val="FFFF00"/>
              </a:solidFill>
            </a:endParaRPr>
          </a:p>
          <a:p>
            <a:r>
              <a:rPr lang="ko-KR" altLang="en-US" sz="1400" b="1" dirty="0">
                <a:solidFill>
                  <a:srgbClr val="FFFF00"/>
                </a:solidFill>
              </a:rPr>
              <a:t>추첨 사은품 증정</a:t>
            </a:r>
            <a:r>
              <a:rPr lang="en-US" altLang="ko-KR" sz="1400" b="1" dirty="0">
                <a:solidFill>
                  <a:srgbClr val="FFFF00"/>
                </a:solidFill>
              </a:rPr>
              <a:t>!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A58548-13BC-466D-922A-3BD186A6A60E}"/>
              </a:ext>
            </a:extLst>
          </p:cNvPr>
          <p:cNvSpPr txBox="1"/>
          <p:nvPr/>
        </p:nvSpPr>
        <p:spPr>
          <a:xfrm>
            <a:off x="6174910" y="4551881"/>
            <a:ext cx="23551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</a:rPr>
              <a:t>회원 가입 후 온라인 입사지원자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ko-KR" altLang="en-US" sz="1100" dirty="0">
                <a:solidFill>
                  <a:schemeClr val="bg1"/>
                </a:solidFill>
              </a:rPr>
              <a:t>행사 종료 후 추첨 </a:t>
            </a:r>
            <a:r>
              <a:rPr lang="en-US" altLang="ko-KR" sz="1100" dirty="0">
                <a:solidFill>
                  <a:schemeClr val="bg1"/>
                </a:solidFill>
              </a:rPr>
              <a:t>10</a:t>
            </a:r>
            <a:r>
              <a:rPr lang="ko-KR" altLang="en-US" sz="1100" dirty="0">
                <a:solidFill>
                  <a:schemeClr val="bg1"/>
                </a:solidFill>
              </a:rPr>
              <a:t>인 사은품 발송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(</a:t>
            </a:r>
            <a:r>
              <a:rPr lang="ko-KR" altLang="en-US" sz="1100" dirty="0">
                <a:solidFill>
                  <a:schemeClr val="bg1"/>
                </a:solidFill>
              </a:rPr>
              <a:t>약 </a:t>
            </a:r>
            <a:r>
              <a:rPr lang="en-US" altLang="ko-KR" sz="1100" dirty="0">
                <a:solidFill>
                  <a:schemeClr val="bg1"/>
                </a:solidFill>
              </a:rPr>
              <a:t>5</a:t>
            </a:r>
            <a:r>
              <a:rPr lang="ko-KR" altLang="en-US" sz="1100" dirty="0">
                <a:solidFill>
                  <a:schemeClr val="bg1"/>
                </a:solidFill>
              </a:rPr>
              <a:t>만원 상당 백화점</a:t>
            </a:r>
            <a:r>
              <a:rPr lang="en-US" altLang="ko-KR" sz="1100" dirty="0">
                <a:solidFill>
                  <a:schemeClr val="bg1"/>
                </a:solidFill>
              </a:rPr>
              <a:t> </a:t>
            </a:r>
            <a:r>
              <a:rPr lang="ko-KR" altLang="en-US" sz="1100" dirty="0">
                <a:solidFill>
                  <a:schemeClr val="bg1"/>
                </a:solidFill>
              </a:rPr>
              <a:t>상품권</a:t>
            </a:r>
            <a:r>
              <a:rPr lang="en-US" altLang="ko-KR" sz="1100" dirty="0">
                <a:solidFill>
                  <a:schemeClr val="bg1"/>
                </a:solidFill>
              </a:rPr>
              <a:t>)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pic>
        <p:nvPicPr>
          <p:cNvPr id="41" name="그림 40" descr="그리기이(가) 표시된 사진&#10;&#10;자동 생성된 설명">
            <a:extLst>
              <a:ext uri="{FF2B5EF4-FFF2-40B4-BE49-F238E27FC236}">
                <a16:creationId xmlns:a16="http://schemas.microsoft.com/office/drawing/2014/main" id="{268E9390-FFD1-48E3-8E1B-E8BBA42148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6" y="5305345"/>
            <a:ext cx="989825" cy="989825"/>
          </a:xfrm>
          <a:prstGeom prst="rect">
            <a:avLst/>
          </a:prstGeom>
        </p:spPr>
      </p:pic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1004FD72-8B85-4A8A-A416-CB9DB30DE93D}"/>
              </a:ext>
            </a:extLst>
          </p:cNvPr>
          <p:cNvSpPr/>
          <p:nvPr/>
        </p:nvSpPr>
        <p:spPr>
          <a:xfrm>
            <a:off x="5060463" y="5262685"/>
            <a:ext cx="1075144" cy="1075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7BB03E-B0ED-4D12-A5A9-69B6D7D7255A}"/>
              </a:ext>
            </a:extLst>
          </p:cNvPr>
          <p:cNvSpPr txBox="1"/>
          <p:nvPr/>
        </p:nvSpPr>
        <p:spPr>
          <a:xfrm>
            <a:off x="6174909" y="5234680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FF00"/>
                </a:solidFill>
              </a:rPr>
              <a:t>행사 홍보 인증 이벤트</a:t>
            </a:r>
            <a:r>
              <a:rPr lang="en-US" altLang="ko-KR" sz="1400" b="1" dirty="0">
                <a:solidFill>
                  <a:srgbClr val="FFFF00"/>
                </a:solidFill>
              </a:rPr>
              <a:t>!</a:t>
            </a:r>
          </a:p>
          <a:p>
            <a:r>
              <a:rPr lang="en-US" altLang="ko-KR" sz="1400" b="1" dirty="0">
                <a:solidFill>
                  <a:srgbClr val="FFFF00"/>
                </a:solidFill>
              </a:rPr>
              <a:t>(</a:t>
            </a:r>
            <a:r>
              <a:rPr lang="ko-KR" altLang="en-US" sz="1400" b="1" dirty="0" err="1">
                <a:solidFill>
                  <a:srgbClr val="FFFF00"/>
                </a:solidFill>
              </a:rPr>
              <a:t>인증자</a:t>
            </a:r>
            <a:r>
              <a:rPr lang="ko-KR" altLang="en-US" sz="1400" b="1" dirty="0">
                <a:solidFill>
                  <a:srgbClr val="FFFF00"/>
                </a:solidFill>
              </a:rPr>
              <a:t> 모두 사은품 증정</a:t>
            </a:r>
            <a:r>
              <a:rPr lang="en-US" altLang="ko-KR" sz="1400" b="1" dirty="0">
                <a:solidFill>
                  <a:srgbClr val="FFFF00"/>
                </a:solidFill>
              </a:rPr>
              <a:t>)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858A48-FE64-40CF-8656-C87A41984C72}"/>
              </a:ext>
            </a:extLst>
          </p:cNvPr>
          <p:cNvSpPr txBox="1"/>
          <p:nvPr/>
        </p:nvSpPr>
        <p:spPr>
          <a:xfrm>
            <a:off x="6174909" y="5779289"/>
            <a:ext cx="20377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</a:rPr>
              <a:t>학교</a:t>
            </a:r>
            <a:r>
              <a:rPr lang="en-US" altLang="ko-KR" sz="1100" dirty="0">
                <a:solidFill>
                  <a:schemeClr val="bg1"/>
                </a:solidFill>
              </a:rPr>
              <a:t>/</a:t>
            </a:r>
            <a:r>
              <a:rPr lang="ko-KR" altLang="en-US" sz="1100" dirty="0">
                <a:solidFill>
                  <a:schemeClr val="bg1"/>
                </a:solidFill>
              </a:rPr>
              <a:t>기관 등 청년 및 구직자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ko-KR" altLang="en-US" sz="1100" dirty="0">
                <a:solidFill>
                  <a:schemeClr val="bg1"/>
                </a:solidFill>
              </a:rPr>
              <a:t>홍보 인증 확인 후 사은품 증정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(</a:t>
            </a:r>
            <a:r>
              <a:rPr lang="ko-KR" altLang="en-US" sz="1100" dirty="0">
                <a:solidFill>
                  <a:schemeClr val="bg1"/>
                </a:solidFill>
              </a:rPr>
              <a:t>약 </a:t>
            </a:r>
            <a:r>
              <a:rPr lang="en-US" altLang="ko-KR" sz="1100" dirty="0">
                <a:solidFill>
                  <a:schemeClr val="bg1"/>
                </a:solidFill>
              </a:rPr>
              <a:t>2</a:t>
            </a:r>
            <a:r>
              <a:rPr lang="ko-KR" altLang="en-US" sz="1100" dirty="0">
                <a:solidFill>
                  <a:schemeClr val="bg1"/>
                </a:solidFill>
              </a:rPr>
              <a:t>만원 상당</a:t>
            </a:r>
            <a:r>
              <a:rPr lang="en-US" altLang="ko-KR" sz="1100" dirty="0">
                <a:solidFill>
                  <a:schemeClr val="bg1"/>
                </a:solidFill>
              </a:rPr>
              <a:t>, </a:t>
            </a:r>
            <a:r>
              <a:rPr lang="ko-KR" altLang="en-US" sz="1100" dirty="0">
                <a:solidFill>
                  <a:schemeClr val="bg1"/>
                </a:solidFill>
              </a:rPr>
              <a:t>사은품 미정</a:t>
            </a:r>
            <a:r>
              <a:rPr lang="en-US" altLang="ko-KR" sz="1100" dirty="0">
                <a:solidFill>
                  <a:schemeClr val="bg1"/>
                </a:solidFill>
              </a:rPr>
              <a:t>)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E0251CDA-7F54-4A97-8374-6D63562051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20601" r="21295" b="25828"/>
          <a:stretch/>
        </p:blipFill>
        <p:spPr>
          <a:xfrm>
            <a:off x="5146502" y="5348717"/>
            <a:ext cx="897014" cy="892734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93794624-1F9A-4902-9FA4-620C33B8809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02" y="4106845"/>
            <a:ext cx="890071" cy="890071"/>
          </a:xfrm>
          <a:prstGeom prst="rect">
            <a:avLst/>
          </a:prstGeom>
        </p:spPr>
      </p:pic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AD64F6B2-7422-4F0A-A890-44FC749D8221}"/>
              </a:ext>
            </a:extLst>
          </p:cNvPr>
          <p:cNvCxnSpPr>
            <a:cxnSpLocks/>
          </p:cNvCxnSpPr>
          <p:nvPr/>
        </p:nvCxnSpPr>
        <p:spPr>
          <a:xfrm>
            <a:off x="399046" y="3843811"/>
            <a:ext cx="78136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사각형: 둥근 위쪽 모서리 49">
            <a:extLst>
              <a:ext uri="{FF2B5EF4-FFF2-40B4-BE49-F238E27FC236}">
                <a16:creationId xmlns:a16="http://schemas.microsoft.com/office/drawing/2014/main" id="{3B1E4177-8919-4341-B77C-269A9ECBD125}"/>
              </a:ext>
            </a:extLst>
          </p:cNvPr>
          <p:cNvSpPr/>
          <p:nvPr/>
        </p:nvSpPr>
        <p:spPr>
          <a:xfrm rot="5400000">
            <a:off x="1847904" y="-1540088"/>
            <a:ext cx="554068" cy="424987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" name="그림 51" descr="그리기, 표지판, 시계이(가) 표시된 사진&#10;&#10;자동 생성된 설명">
            <a:extLst>
              <a:ext uri="{FF2B5EF4-FFF2-40B4-BE49-F238E27FC236}">
                <a16:creationId xmlns:a16="http://schemas.microsoft.com/office/drawing/2014/main" id="{12871A0E-3246-4F74-8D59-76F706551F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" y="481555"/>
            <a:ext cx="1846213" cy="214944"/>
          </a:xfrm>
          <a:prstGeom prst="rect">
            <a:avLst/>
          </a:prstGeom>
        </p:spPr>
      </p:pic>
      <p:pic>
        <p:nvPicPr>
          <p:cNvPr id="54" name="그림 53" descr="텍스트이(가) 표시된 사진&#10;&#10;자동 생성된 설명">
            <a:extLst>
              <a:ext uri="{FF2B5EF4-FFF2-40B4-BE49-F238E27FC236}">
                <a16:creationId xmlns:a16="http://schemas.microsoft.com/office/drawing/2014/main" id="{5EC5E87E-C55E-48E6-80F4-BDEA624921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74" y="417504"/>
            <a:ext cx="1358751" cy="3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4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6EFEC29-3FE1-4DA6-A01C-FA75F6729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F9FF63B-A297-4545-BF9A-55447E3A9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22" y="107292"/>
            <a:ext cx="4590108" cy="4101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7CC6CA0-8C33-4FDA-AD9E-D3C3838A53BB}"/>
              </a:ext>
            </a:extLst>
          </p:cNvPr>
          <p:cNvSpPr txBox="1"/>
          <p:nvPr/>
        </p:nvSpPr>
        <p:spPr>
          <a:xfrm>
            <a:off x="276224" y="976874"/>
            <a:ext cx="853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경기도와 경기도일자리재단은 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경기도내 구직희망 청년의 다양한 일자리 정보 제공 및 취업의 장 마련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그리고 경기도 및 기타지역 구인기업의 청년 우수 인재 채용을 위해  ‘경기도 청년채용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박람회’를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 매년 개최해 왔습니다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.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 2020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년도에는 코로나 發 사회적 거리두기의 상황을 맞이하여 확산되는 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비대면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 활성화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화상면접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온라인 수시 모집 등 새로운 채용 및 취업 트랜드를 반영하여 ‘’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2020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경기도 온라인 청년채용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박람회’를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 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2020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년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11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23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월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부터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12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11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금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까지 온라인 박람회 사이트에서   다음과 같이 개최합니다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!</a:t>
            </a:r>
            <a:endParaRPr lang="ko-KR" altLang="en-US" sz="9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37E6EF-7256-494F-8102-51F3D6E9D84F}"/>
              </a:ext>
            </a:extLst>
          </p:cNvPr>
          <p:cNvSpPr txBox="1"/>
          <p:nvPr/>
        </p:nvSpPr>
        <p:spPr>
          <a:xfrm>
            <a:off x="172127" y="2463327"/>
            <a:ext cx="888769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1)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행 사 명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: 2020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경기도 온라인 청년채용 박람회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2)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행사 구성 및 기간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 ● 온라인 채용박람회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온라인 행사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- 2020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23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~ 12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금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   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기업별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Q&amp;A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게시판 운영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온라인 입사지원 기능 등</a:t>
            </a:r>
          </a:p>
          <a:p>
            <a:pPr marL="127000" algn="just" fontAlgn="base" latinLnBrk="1"/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 ● 온라인 상담회관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기업설명회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멘토링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온라인 행사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- 2020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12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8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화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~ 12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12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토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   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사전 신청 접수 및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Zoom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을 이용한 온라인 기업설명회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멘토링 상담 진행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 ● 온라인 취업서류 컨설팅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사전 매칭 서비스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온라인 행사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- 2020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23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~ 12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금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   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구직자의 이력서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자기소개서 파일을 전담 컨설턴트가 클리닉 후 참가 기업 추천 </a:t>
            </a:r>
          </a:p>
          <a:p>
            <a:pPr marL="127000" algn="just" fontAlgn="base" latinLnBrk="1"/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 ● 온라인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AI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면접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AI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역량검사 서비스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온라인 행사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- 2020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23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~ 12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금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   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선착순 신청자 대상 이벤트 개최</a:t>
            </a:r>
          </a:p>
          <a:p>
            <a:pPr marL="127000" algn="just" fontAlgn="base" latinLnBrk="1"/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 ● 자기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PR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영상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컨테스트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온라인 행사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- 2020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년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23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~ 12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금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    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약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~1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30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초 내외 분량의 개성적이고 창의적인 자기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PR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영상 자랑하기 이벤트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3)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주    최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경기도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4)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주    관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경기도일자리재단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5)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홈페이지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  <a:hlinkClick r:id="rId4"/>
              </a:rPr>
              <a:t>www.jobara.net</a:t>
            </a:r>
            <a:endParaRPr lang="en-US" altLang="ko-KR" sz="14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 6) 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참가기업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약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80</a:t>
            </a:r>
            <a:r>
              <a:rPr lang="ko-KR" altLang="en-US" sz="1400" b="1" kern="0" dirty="0" err="1">
                <a:solidFill>
                  <a:srgbClr val="000000"/>
                </a:solidFill>
                <a:latin typeface="+mn-ea"/>
              </a:rPr>
              <a:t>여개사</a:t>
            </a:r>
            <a:endParaRPr lang="en-US" altLang="ko-KR" sz="1200" b="1" kern="0" spc="-4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3DDAF867-9638-4B3D-B59A-0B2C3BB6AB14}"/>
              </a:ext>
            </a:extLst>
          </p:cNvPr>
          <p:cNvSpPr/>
          <p:nvPr/>
        </p:nvSpPr>
        <p:spPr>
          <a:xfrm>
            <a:off x="380999" y="5804856"/>
            <a:ext cx="8324850" cy="63211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자세한 이벤트 내용 및 지원 사항</a:t>
            </a:r>
            <a:r>
              <a:rPr lang="en-US" altLang="ko-KR" sz="1600" dirty="0"/>
              <a:t>, </a:t>
            </a:r>
            <a:r>
              <a:rPr lang="ko-KR" altLang="en-US" sz="1600" dirty="0"/>
              <a:t>절차 등은 홈페이지</a:t>
            </a:r>
            <a:endParaRPr lang="en-US" altLang="ko-KR" sz="1600" dirty="0"/>
          </a:p>
          <a:p>
            <a:pPr algn="ctr"/>
            <a:r>
              <a:rPr lang="en-US" altLang="ko-KR" sz="1600" dirty="0"/>
              <a:t>(www.jobara.net) </a:t>
            </a:r>
            <a:r>
              <a:rPr lang="ko-KR" altLang="en-US" sz="1600" dirty="0"/>
              <a:t>을 확인해 보세요</a:t>
            </a:r>
            <a:r>
              <a:rPr lang="en-US" altLang="ko-KR" sz="1600" dirty="0"/>
              <a:t>!</a:t>
            </a:r>
            <a:endParaRPr lang="ko-KR" altLang="en-US" sz="1600" dirty="0"/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2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174C5C9-ED63-4583-A4D0-2CA4E5C43882}"/>
              </a:ext>
            </a:extLst>
          </p:cNvPr>
          <p:cNvGrpSpPr/>
          <p:nvPr/>
        </p:nvGrpSpPr>
        <p:grpSpPr>
          <a:xfrm>
            <a:off x="0" y="107292"/>
            <a:ext cx="3041966" cy="396589"/>
            <a:chOff x="-2" y="307818"/>
            <a:chExt cx="4249879" cy="554068"/>
          </a:xfrm>
        </p:grpSpPr>
        <p:sp>
          <p:nvSpPr>
            <p:cNvPr id="56" name="사각형: 둥근 위쪽 모서리 55">
              <a:extLst>
                <a:ext uri="{FF2B5EF4-FFF2-40B4-BE49-F238E27FC236}">
                  <a16:creationId xmlns:a16="http://schemas.microsoft.com/office/drawing/2014/main" id="{E54DD530-C8AD-4BF7-917F-B276AB81AA7A}"/>
                </a:ext>
              </a:extLst>
            </p:cNvPr>
            <p:cNvSpPr/>
            <p:nvPr/>
          </p:nvSpPr>
          <p:spPr>
            <a:xfrm rot="5400000">
              <a:off x="1847904" y="-1540088"/>
              <a:ext cx="554068" cy="424987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7" name="그림 56" descr="그리기, 표지판, 시계이(가) 표시된 사진&#10;&#10;자동 생성된 설명">
              <a:extLst>
                <a:ext uri="{FF2B5EF4-FFF2-40B4-BE49-F238E27FC236}">
                  <a16:creationId xmlns:a16="http://schemas.microsoft.com/office/drawing/2014/main" id="{476B2BAE-7231-4F85-8094-19D75CBEF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0" y="481555"/>
              <a:ext cx="1846213" cy="214944"/>
            </a:xfrm>
            <a:prstGeom prst="rect">
              <a:avLst/>
            </a:prstGeom>
          </p:spPr>
        </p:pic>
        <p:pic>
          <p:nvPicPr>
            <p:cNvPr id="58" name="그림 57" descr="텍스트이(가) 표시된 사진&#10;&#10;자동 생성된 설명">
              <a:extLst>
                <a:ext uri="{FF2B5EF4-FFF2-40B4-BE49-F238E27FC236}">
                  <a16:creationId xmlns:a16="http://schemas.microsoft.com/office/drawing/2014/main" id="{548F2FD5-5CEC-4170-A1FE-B035DFEEE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874" y="417504"/>
              <a:ext cx="1358751" cy="31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43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6EFEC29-3FE1-4DA6-A01C-FA75F6729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F9FF63B-A297-4545-BF9A-55447E3A9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22" y="107292"/>
            <a:ext cx="4590108" cy="410104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3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86CDE0D-C7A8-4201-8F16-BC91AD526A93}"/>
              </a:ext>
            </a:extLst>
          </p:cNvPr>
          <p:cNvSpPr/>
          <p:nvPr/>
        </p:nvSpPr>
        <p:spPr>
          <a:xfrm>
            <a:off x="180975" y="791519"/>
            <a:ext cx="3333750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/>
              <a:t>구직자 참가방법</a:t>
            </a:r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C9B42-937C-4482-A7B5-D9B288B9935E}"/>
              </a:ext>
            </a:extLst>
          </p:cNvPr>
          <p:cNvSpPr txBox="1"/>
          <p:nvPr/>
        </p:nvSpPr>
        <p:spPr>
          <a:xfrm>
            <a:off x="180975" y="1270606"/>
            <a:ext cx="8715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참가 안내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온라인 입사 지원기간 </a:t>
            </a:r>
            <a:r>
              <a:rPr lang="en-US" altLang="ko-KR" sz="1200" dirty="0">
                <a:latin typeface="+mn-ea"/>
              </a:rPr>
              <a:t>: 11</a:t>
            </a:r>
            <a:r>
              <a:rPr lang="ko-KR" altLang="en-US" sz="1200" dirty="0">
                <a:latin typeface="+mn-ea"/>
              </a:rPr>
              <a:t>월 </a:t>
            </a:r>
            <a:r>
              <a:rPr lang="en-US" altLang="ko-KR" sz="1200" dirty="0">
                <a:latin typeface="+mn-ea"/>
              </a:rPr>
              <a:t>23</a:t>
            </a:r>
            <a:r>
              <a:rPr lang="ko-KR" altLang="en-US" sz="1200" dirty="0">
                <a:latin typeface="+mn-ea"/>
              </a:rPr>
              <a:t>일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월</a:t>
            </a:r>
            <a:r>
              <a:rPr lang="en-US" altLang="ko-KR" sz="1200" dirty="0">
                <a:latin typeface="+mn-ea"/>
              </a:rPr>
              <a:t>)~12</a:t>
            </a:r>
            <a:r>
              <a:rPr lang="ko-KR" altLang="en-US" sz="1200" dirty="0">
                <a:latin typeface="+mn-ea"/>
              </a:rPr>
              <a:t>월 </a:t>
            </a:r>
            <a:r>
              <a:rPr lang="en-US" altLang="ko-KR" sz="1200" dirty="0">
                <a:latin typeface="+mn-ea"/>
              </a:rPr>
              <a:t>11</a:t>
            </a:r>
            <a:r>
              <a:rPr lang="ko-KR" altLang="en-US" sz="1200" dirty="0">
                <a:latin typeface="+mn-ea"/>
              </a:rPr>
              <a:t>일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금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홈페이지 </a:t>
            </a:r>
            <a:r>
              <a:rPr lang="en-US" altLang="ko-KR" sz="1200" dirty="0">
                <a:latin typeface="+mn-ea"/>
              </a:rPr>
              <a:t>: </a:t>
            </a:r>
            <a:r>
              <a:rPr lang="en-US" altLang="ko-KR" sz="1200" dirty="0">
                <a:latin typeface="+mn-ea"/>
                <a:hlinkClick r:id="rId4"/>
              </a:rPr>
              <a:t>www.jobara.net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접속 후 온라인 입사지원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회원 가입 및 기업별 지원 서류 첨부 필수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참가 세부 안내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2047775A-3585-446C-99DF-867D38386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664199"/>
              </p:ext>
            </p:extLst>
          </p:nvPr>
        </p:nvGraphicFramePr>
        <p:xfrm>
          <a:off x="376758" y="2370488"/>
          <a:ext cx="8359836" cy="308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2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8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참가자격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구직을 희망하거나 취업정보를 얻고자 하는 모든 청년층 구직자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참가비용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None/>
                      </a:pPr>
                      <a:r>
                        <a:rPr lang="en-US" altLang="ko-KR" sz="10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무료 참가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2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참가혜택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우수 구인기업의 기업정보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채용정보 제공 및 온라인 입사지원</a:t>
                      </a:r>
                    </a:p>
                    <a:p>
                      <a:pPr latinLnBrk="1">
                        <a:buFontTx/>
                        <a:buChar char="-"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공채 또는 수시모집 등을 진행하는 기업의 온라인 기업설명회 참가</a:t>
                      </a:r>
                      <a:endParaRPr lang="en-US" altLang="ko-KR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buFontTx/>
                        <a:buChar char="-"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주요 직무의 현직 전문가 또는 담당자의 직무 상담 멘토링 참가</a:t>
                      </a:r>
                      <a:endParaRPr lang="en-US" altLang="ko-KR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buFontTx/>
                        <a:buChar char="-"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입사지원자와 구인기업간 다양한 면접을 위한 기업 및 구직자간 안내 </a:t>
                      </a:r>
                    </a:p>
                    <a:p>
                      <a:pPr latinLnBrk="1">
                        <a:buFontTx/>
                        <a:buChar char="-"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strike="noStrike" dirty="0">
                          <a:effectLst/>
                        </a:rPr>
                        <a:t>온라인 입사지원자 대상 선착순</a:t>
                      </a:r>
                      <a:r>
                        <a:rPr lang="en-US" altLang="ko-KR" sz="1000" u="none" strike="noStrike" dirty="0">
                          <a:effectLst/>
                        </a:rPr>
                        <a:t>(300</a:t>
                      </a:r>
                      <a:r>
                        <a:rPr lang="ko-KR" altLang="en-US" sz="1000" u="none" strike="noStrike" dirty="0">
                          <a:effectLst/>
                        </a:rPr>
                        <a:t>명</a:t>
                      </a:r>
                      <a:r>
                        <a:rPr lang="en-US" altLang="ko-KR" sz="1000" u="none" strike="noStrike" dirty="0">
                          <a:effectLst/>
                        </a:rPr>
                        <a:t>) </a:t>
                      </a:r>
                      <a:r>
                        <a:rPr lang="ko-KR" altLang="en-US" sz="1000" u="none" strike="noStrike" dirty="0">
                          <a:effectLst/>
                        </a:rPr>
                        <a:t>및 추첨</a:t>
                      </a:r>
                      <a:r>
                        <a:rPr lang="en-US" altLang="ko-KR" sz="1000" u="none" strike="noStrike" dirty="0">
                          <a:effectLst/>
                        </a:rPr>
                        <a:t>(10</a:t>
                      </a:r>
                      <a:r>
                        <a:rPr lang="ko-KR" altLang="en-US" sz="1000" u="none" strike="noStrike" dirty="0">
                          <a:effectLst/>
                        </a:rPr>
                        <a:t>여명</a:t>
                      </a:r>
                      <a:r>
                        <a:rPr lang="en-US" altLang="ko-KR" sz="1000" u="none" strike="noStrike" dirty="0">
                          <a:effectLst/>
                        </a:rPr>
                        <a:t>) </a:t>
                      </a:r>
                      <a:r>
                        <a:rPr lang="ko-KR" altLang="en-US" sz="1000" u="none" strike="noStrike" dirty="0">
                          <a:effectLst/>
                        </a:rPr>
                        <a:t>사은품 증정 이벤트</a:t>
                      </a:r>
                      <a:endParaRPr lang="en-US" altLang="ko-KR" sz="1000" u="none" strike="noStrike" dirty="0">
                        <a:effectLst/>
                      </a:endParaRPr>
                    </a:p>
                    <a:p>
                      <a:pPr latinLnBrk="1">
                        <a:buFontTx/>
                        <a:buChar char="-"/>
                      </a:pPr>
                      <a:r>
                        <a:rPr lang="en-US" altLang="ko-KR" sz="1000" u="none" strike="noStrike" dirty="0">
                          <a:effectLst/>
                        </a:rPr>
                        <a:t> </a:t>
                      </a:r>
                      <a:r>
                        <a:rPr lang="ko-KR" altLang="en-US" sz="1000" u="none" strike="noStrike" dirty="0">
                          <a:effectLst/>
                        </a:rPr>
                        <a:t>자기</a:t>
                      </a:r>
                      <a:r>
                        <a:rPr lang="en-US" altLang="ko-KR" sz="1000" u="none" strike="noStrike" dirty="0">
                          <a:effectLst/>
                        </a:rPr>
                        <a:t>PR</a:t>
                      </a:r>
                      <a:r>
                        <a:rPr lang="ko-KR" altLang="en-US" sz="1000" u="none" strike="noStrike" dirty="0">
                          <a:effectLst/>
                        </a:rPr>
                        <a:t>영상 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컨테스트</a:t>
                      </a:r>
                      <a:r>
                        <a:rPr lang="ko-KR" altLang="en-US" sz="1000" u="none" strike="noStrike" dirty="0">
                          <a:effectLst/>
                        </a:rPr>
                        <a:t> 이벤트 응모자 전원 기념 사은품 증정 및 우수 영상 제작자 대상 사은품 증정</a:t>
                      </a:r>
                    </a:p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000" u="none" strike="noStrike" dirty="0">
                          <a:effectLst/>
                        </a:rPr>
                        <a:t> 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면접자</a:t>
                      </a:r>
                      <a:r>
                        <a:rPr lang="ko-KR" altLang="en-US" sz="1000" u="none" strike="noStrike" dirty="0">
                          <a:effectLst/>
                        </a:rPr>
                        <a:t> 대상 </a:t>
                      </a:r>
                      <a:r>
                        <a:rPr lang="ko-KR" altLang="en-US" sz="1000" dirty="0">
                          <a:latin typeface="+mn-ea"/>
                        </a:rPr>
                        <a:t>기업의 면접 확인서를 바탕으로 </a:t>
                      </a:r>
                      <a:r>
                        <a:rPr lang="en-US" altLang="ko-KR" sz="1000" dirty="0">
                          <a:latin typeface="+mn-ea"/>
                        </a:rPr>
                        <a:t>1</a:t>
                      </a:r>
                      <a:r>
                        <a:rPr lang="ko-KR" altLang="en-US" sz="1000" dirty="0">
                          <a:latin typeface="+mn-ea"/>
                        </a:rPr>
                        <a:t>회 </a:t>
                      </a:r>
                      <a:r>
                        <a:rPr lang="en-US" altLang="ko-KR" sz="1000" dirty="0">
                          <a:latin typeface="+mn-ea"/>
                        </a:rPr>
                        <a:t>35,000</a:t>
                      </a:r>
                      <a:r>
                        <a:rPr lang="ko-KR" altLang="en-US" sz="1000" dirty="0">
                          <a:latin typeface="+mn-ea"/>
                        </a:rPr>
                        <a:t>원 </a:t>
                      </a: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총 </a:t>
                      </a:r>
                      <a:r>
                        <a:rPr lang="en-US" altLang="ko-KR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6</a:t>
                      </a: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회 중복 수령 가능한 청년면접수당 지급 </a:t>
                      </a:r>
                      <a:endParaRPr lang="en-US" altLang="ko-KR" sz="1000" kern="0" dirty="0">
                        <a:solidFill>
                          <a:srgbClr val="000000"/>
                        </a:solidFill>
                        <a:latin typeface="+mn-ea"/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 (</a:t>
                      </a: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자세한 조건 해당 메뉴 참조</a:t>
                      </a:r>
                      <a:r>
                        <a:rPr lang="en-US" altLang="ko-KR" sz="1000" kern="0" dirty="0">
                          <a:solidFill>
                            <a:srgbClr val="000000"/>
                          </a:solidFill>
                          <a:latin typeface="+mn-ea"/>
                        </a:rPr>
                        <a:t>)</a:t>
                      </a:r>
                      <a:endParaRPr lang="en-US" altLang="ko-KR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5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참가방법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온라인 입사지원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: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홈페이지 회원 가입 후 각 채용기업의 기업정보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채용정보 탐색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기업별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Q&amp;A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게시판  활용 등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후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해당 기업별 입자지원 조건에 따른 파일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사전 셀프 면접 영상 첨부 등으로 지원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기업설명회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멘토링 상담 등의 사전 신청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: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홈페이지 회원 가입 후 해당 일시 온라인 상담 사전 신청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(Zoom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프로그램을 이용한 라이브 강의 및 상담 진행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취업서류 클리닉 및 사전 매칭 신청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: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회원 가입 후 이력서</a:t>
                      </a:r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자기소개서 첨부와 함께 신청 </a:t>
                      </a:r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(4~5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일 기간 소요</a:t>
                      </a:r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u="none" strike="noStrike" dirty="0">
                          <a:effectLst/>
                        </a:rPr>
                        <a:t>자기</a:t>
                      </a:r>
                      <a:r>
                        <a:rPr lang="en-US" altLang="ko-KR" sz="1000" u="none" strike="noStrike" dirty="0">
                          <a:effectLst/>
                        </a:rPr>
                        <a:t>PR</a:t>
                      </a:r>
                      <a:r>
                        <a:rPr lang="ko-KR" altLang="en-US" sz="1000" u="none" strike="noStrike" dirty="0">
                          <a:effectLst/>
                        </a:rPr>
                        <a:t>영상 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컨테스트</a:t>
                      </a:r>
                      <a:r>
                        <a:rPr lang="ko-KR" altLang="en-US" sz="1000" u="none" strike="noStrike" dirty="0">
                          <a:effectLst/>
                        </a:rPr>
                        <a:t>  </a:t>
                      </a:r>
                      <a:endParaRPr lang="en-US" altLang="ko-KR" sz="1000" u="none" strike="noStrike" dirty="0">
                        <a:effectLst/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: 1~3</a:t>
                      </a:r>
                      <a:r>
                        <a:rPr lang="ko-KR" altLang="en-US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분 내외의 자기</a:t>
                      </a:r>
                      <a:r>
                        <a:rPr lang="en-US" altLang="ko-KR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</a:t>
                      </a:r>
                      <a:r>
                        <a:rPr lang="ko-KR" altLang="en-US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영상 제작 후 운영사무국 메일 발송 </a:t>
                      </a:r>
                      <a:r>
                        <a:rPr lang="en-US" altLang="ko-KR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자세한 규격 및 내용은 해당 페이지 참조</a:t>
                      </a:r>
                      <a:r>
                        <a:rPr lang="en-US" altLang="ko-KR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기타 이벤트 </a:t>
                      </a:r>
                      <a:r>
                        <a:rPr lang="en-US" altLang="ko-KR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면접지원자 사은품 증정 이벤트 및 청년면접수당 등 지원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90C009E-D94F-4A14-B229-0ECA1E2CF7AA}"/>
              </a:ext>
            </a:extLst>
          </p:cNvPr>
          <p:cNvSpPr txBox="1"/>
          <p:nvPr/>
        </p:nvSpPr>
        <p:spPr>
          <a:xfrm>
            <a:off x="180974" y="5549205"/>
            <a:ext cx="8878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온라인 입사 지원 안내</a:t>
            </a:r>
            <a:endParaRPr lang="en-US" altLang="ko-KR" sz="1200" dirty="0">
              <a:latin typeface="+mn-ea"/>
            </a:endParaRPr>
          </a:p>
          <a:p>
            <a:r>
              <a:rPr lang="ko-KR" altLang="en-US" sz="1200" dirty="0">
                <a:latin typeface="+mn-ea"/>
              </a:rPr>
              <a:t>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온라인 박람회 사이트</a:t>
            </a:r>
            <a:r>
              <a:rPr lang="en-US" altLang="ko-KR" sz="1200" dirty="0">
                <a:latin typeface="+mn-ea"/>
              </a:rPr>
              <a:t>(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+mn-ea"/>
                <a:hlinkClick r:id="rId4"/>
              </a:rPr>
              <a:t>www.jobara.net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회원 가입</a:t>
            </a:r>
          </a:p>
          <a:p>
            <a:r>
              <a:rPr lang="ko-KR" altLang="en-US" sz="1200" dirty="0">
                <a:latin typeface="+mn-ea"/>
              </a:rPr>
              <a:t>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자신에게 맞는 참가 구인기업 검색 및 지원 서류 확인</a:t>
            </a:r>
          </a:p>
          <a:p>
            <a:r>
              <a:rPr lang="ko-KR" altLang="en-US" sz="1200" dirty="0">
                <a:latin typeface="+mn-ea"/>
              </a:rPr>
              <a:t>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지원 서류 준비 후 해당 기업 온라인 입사지원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신청기간 </a:t>
            </a:r>
            <a:r>
              <a:rPr lang="en-US" altLang="ko-KR" sz="1200" dirty="0">
                <a:latin typeface="+mn-ea"/>
              </a:rPr>
              <a:t>: 2020</a:t>
            </a:r>
            <a:r>
              <a:rPr lang="ko-KR" altLang="en-US" sz="1200" dirty="0">
                <a:latin typeface="+mn-ea"/>
              </a:rPr>
              <a:t>년 </a:t>
            </a:r>
            <a:r>
              <a:rPr lang="en-US" altLang="ko-KR" sz="1200" dirty="0">
                <a:latin typeface="+mn-ea"/>
              </a:rPr>
              <a:t>11</a:t>
            </a:r>
            <a:r>
              <a:rPr lang="ko-KR" altLang="en-US" sz="1200" dirty="0">
                <a:latin typeface="+mn-ea"/>
              </a:rPr>
              <a:t>월 </a:t>
            </a:r>
            <a:r>
              <a:rPr lang="en-US" altLang="ko-KR" sz="1200" dirty="0">
                <a:latin typeface="+mn-ea"/>
              </a:rPr>
              <a:t>23</a:t>
            </a:r>
            <a:r>
              <a:rPr lang="ko-KR" altLang="en-US" sz="1200" dirty="0">
                <a:latin typeface="+mn-ea"/>
              </a:rPr>
              <a:t>일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월</a:t>
            </a:r>
            <a:r>
              <a:rPr lang="en-US" altLang="ko-KR" sz="1200" dirty="0">
                <a:latin typeface="+mn-ea"/>
              </a:rPr>
              <a:t>) ~ 12</a:t>
            </a:r>
            <a:r>
              <a:rPr lang="ko-KR" altLang="en-US" sz="1200" dirty="0">
                <a:latin typeface="+mn-ea"/>
              </a:rPr>
              <a:t>월 </a:t>
            </a:r>
            <a:r>
              <a:rPr lang="en-US" altLang="ko-KR" sz="1200" dirty="0">
                <a:latin typeface="+mn-ea"/>
              </a:rPr>
              <a:t>11</a:t>
            </a:r>
            <a:r>
              <a:rPr lang="ko-KR" altLang="en-US" sz="1200" dirty="0">
                <a:latin typeface="+mn-ea"/>
              </a:rPr>
              <a:t>일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금</a:t>
            </a:r>
            <a:r>
              <a:rPr lang="en-US" altLang="ko-KR" sz="1200" dirty="0">
                <a:latin typeface="+mn-ea"/>
              </a:rPr>
              <a:t>) 18:00</a:t>
            </a:r>
            <a:r>
              <a:rPr lang="ko-KR" altLang="en-US" sz="1200" dirty="0">
                <a:latin typeface="+mn-ea"/>
              </a:rPr>
              <a:t>까지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  <a:p>
            <a:r>
              <a:rPr lang="ko-KR" altLang="en-US" sz="1200" dirty="0">
                <a:latin typeface="+mn-ea"/>
              </a:rPr>
              <a:t>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온라인 입사지원자 정보 및 지원 서류 파일 해당 기업 전달 및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면접 대상자 개별 안내 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7BC1D17-DFE3-4164-94CB-4E2B914BBCE2}"/>
              </a:ext>
            </a:extLst>
          </p:cNvPr>
          <p:cNvGrpSpPr/>
          <p:nvPr/>
        </p:nvGrpSpPr>
        <p:grpSpPr>
          <a:xfrm>
            <a:off x="0" y="107292"/>
            <a:ext cx="3041966" cy="396589"/>
            <a:chOff x="-2" y="307818"/>
            <a:chExt cx="4249879" cy="554068"/>
          </a:xfrm>
        </p:grpSpPr>
        <p:sp>
          <p:nvSpPr>
            <p:cNvPr id="15" name="사각형: 둥근 위쪽 모서리 14">
              <a:extLst>
                <a:ext uri="{FF2B5EF4-FFF2-40B4-BE49-F238E27FC236}">
                  <a16:creationId xmlns:a16="http://schemas.microsoft.com/office/drawing/2014/main" id="{DA5A593F-0F17-4E19-A0DA-6D1060167A0D}"/>
                </a:ext>
              </a:extLst>
            </p:cNvPr>
            <p:cNvSpPr/>
            <p:nvPr/>
          </p:nvSpPr>
          <p:spPr>
            <a:xfrm rot="5400000">
              <a:off x="1847904" y="-1540088"/>
              <a:ext cx="554068" cy="424987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그림 15" descr="그리기, 표지판, 시계이(가) 표시된 사진&#10;&#10;자동 생성된 설명">
              <a:extLst>
                <a:ext uri="{FF2B5EF4-FFF2-40B4-BE49-F238E27FC236}">
                  <a16:creationId xmlns:a16="http://schemas.microsoft.com/office/drawing/2014/main" id="{B126E406-9584-449C-A917-0DB5E388D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0" y="481555"/>
              <a:ext cx="1846213" cy="214944"/>
            </a:xfrm>
            <a:prstGeom prst="rect">
              <a:avLst/>
            </a:prstGeom>
          </p:spPr>
        </p:pic>
        <p:pic>
          <p:nvPicPr>
            <p:cNvPr id="17" name="그림 16" descr="텍스트이(가) 표시된 사진&#10;&#10;자동 생성된 설명">
              <a:extLst>
                <a:ext uri="{FF2B5EF4-FFF2-40B4-BE49-F238E27FC236}">
                  <a16:creationId xmlns:a16="http://schemas.microsoft.com/office/drawing/2014/main" id="{21AD727A-D187-4F51-92DE-9D161495C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874" y="417504"/>
              <a:ext cx="1358751" cy="31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34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6EFEC29-3FE1-4DA6-A01C-FA75F6729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F9FF63B-A297-4545-BF9A-55447E3A9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22" y="107292"/>
            <a:ext cx="4590108" cy="410104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4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5EC6998-F283-4098-BF99-6B5B7F682DEE}"/>
              </a:ext>
            </a:extLst>
          </p:cNvPr>
          <p:cNvSpPr/>
          <p:nvPr/>
        </p:nvSpPr>
        <p:spPr>
          <a:xfrm>
            <a:off x="180975" y="791519"/>
            <a:ext cx="33432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/>
              <a:t>온라인 채용박람회 </a:t>
            </a:r>
            <a:r>
              <a:rPr lang="ko-KR" altLang="en-US" sz="1600" b="1" dirty="0"/>
              <a:t>홍보 요청의 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89A32-C7C0-40C1-87F2-1FEA107B6046}"/>
              </a:ext>
            </a:extLst>
          </p:cNvPr>
          <p:cNvSpPr txBox="1"/>
          <p:nvPr/>
        </p:nvSpPr>
        <p:spPr>
          <a:xfrm>
            <a:off x="180975" y="1236295"/>
            <a:ext cx="89630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행사 내용 홈페이지 게시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별도 첨부한 행사 공고 게시글 파일과 포스터 이미지 파일을 기관 홈페이지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취업지원센터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</a:t>
            </a:r>
            <a:r>
              <a:rPr lang="ko-KR" altLang="en-US" sz="1200" dirty="0">
                <a:latin typeface="+mn-ea"/>
              </a:rPr>
              <a:t> 홈페이지 등에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행사 공고 게시글 파일에 제목 및 행사 </a:t>
            </a:r>
            <a:r>
              <a:rPr lang="ko-KR" altLang="en-US" sz="1200" dirty="0" err="1">
                <a:latin typeface="+mn-ea"/>
              </a:rPr>
              <a:t>소개글이</a:t>
            </a:r>
            <a:r>
              <a:rPr lang="ko-KR" altLang="en-US" sz="1200" dirty="0">
                <a:latin typeface="+mn-ea"/>
              </a:rPr>
              <a:t> 있으니 복사하여 붙여넣기로 입력해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주시면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이미지 파일도 같이 게시 가능할 경우 첨부된 행사 포스터 파일도 같이 올려 주시면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감사하겠습니다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게시글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r>
              <a:rPr lang="en-US" altLang="ko-KR" sz="1200" dirty="0">
                <a:latin typeface="+mn-ea"/>
              </a:rPr>
              <a:t> 5) </a:t>
            </a:r>
            <a:r>
              <a:rPr lang="ko-KR" altLang="en-US" sz="1200" dirty="0">
                <a:latin typeface="+mn-ea"/>
              </a:rPr>
              <a:t>자세한 참가기업 정보 및 구직자 참가방법은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홈페이지 </a:t>
            </a:r>
            <a:r>
              <a:rPr lang="en-US" altLang="ko-KR" sz="1200" dirty="0">
                <a:latin typeface="+mn-ea"/>
              </a:rPr>
              <a:t>(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+mn-ea"/>
                <a:hlinkClick r:id="rId4"/>
              </a:rPr>
              <a:t>www.jobara.net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를 참조해 주시기 바랍니다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461018-CCBF-4CF9-B4F6-02C014559D94}"/>
              </a:ext>
            </a:extLst>
          </p:cNvPr>
          <p:cNvSpPr txBox="1"/>
          <p:nvPr/>
        </p:nvSpPr>
        <p:spPr>
          <a:xfrm>
            <a:off x="180974" y="3904311"/>
            <a:ext cx="89630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2.</a:t>
            </a:r>
            <a:r>
              <a:rPr lang="ko-KR" altLang="en-US" sz="1400" dirty="0">
                <a:latin typeface="+mn-ea"/>
              </a:rPr>
              <a:t> 행사 내용 블로그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단체 </a:t>
            </a:r>
            <a:r>
              <a:rPr lang="ko-KR" altLang="en-US" sz="1400" dirty="0" err="1">
                <a:latin typeface="+mn-ea"/>
              </a:rPr>
              <a:t>채팅방</a:t>
            </a:r>
            <a:r>
              <a:rPr lang="ko-KR" altLang="en-US" sz="1400" dirty="0">
                <a:latin typeface="+mn-ea"/>
              </a:rPr>
              <a:t> 등 게시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별도 첨부한 행사 공고 게시글 파일과 포스터 이미지 파일을 각 기관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단체가 가진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블로그나 단체 채팅방에 홍보해 주시기를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홍보 내용은 바로 위 항목의 자료를 활용해 주시면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이미지 파일도 같이 게시 가능할 경우 첨부된 행사 포스터 파일도 같이 올려 주시면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감사하겠습니다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게시글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r>
              <a:rPr lang="en-US" altLang="ko-KR" sz="1200" dirty="0">
                <a:latin typeface="+mn-ea"/>
              </a:rPr>
              <a:t> 5) </a:t>
            </a:r>
            <a:r>
              <a:rPr lang="ko-KR" altLang="en-US" sz="1200" dirty="0">
                <a:latin typeface="+mn-ea"/>
              </a:rPr>
              <a:t>자세한 참가기업 정보 및 구직자 참가방법은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홈페이지 </a:t>
            </a:r>
            <a:r>
              <a:rPr lang="en-US" altLang="ko-KR" sz="1200" dirty="0">
                <a:latin typeface="+mn-ea"/>
              </a:rPr>
              <a:t>(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+mn-ea"/>
                <a:hlinkClick r:id="rId4"/>
              </a:rPr>
              <a:t>www.jobara.net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를 참조해 주시기 바랍니다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16" name="Picture 4" descr="C:\Users\insaman3\Desktop\이경호\2019 서울 푸드 잡페어 기업파일\Food Job Fair 2019\Food Job Fair 2019-홍보 게시물 캡처\인하대.jpg">
            <a:extLst>
              <a:ext uri="{FF2B5EF4-FFF2-40B4-BE49-F238E27FC236}">
                <a16:creationId xmlns:a16="http://schemas.microsoft.com/office/drawing/2014/main" id="{BDA01691-A245-4FC3-9DCE-DA325C8F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0537" y="1680025"/>
            <a:ext cx="1601177" cy="2547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41C260-C58C-4111-A3BA-7EF1A618671A}"/>
              </a:ext>
            </a:extLst>
          </p:cNvPr>
          <p:cNvSpPr txBox="1"/>
          <p:nvPr/>
        </p:nvSpPr>
        <p:spPr>
          <a:xfrm>
            <a:off x="7134084" y="1208085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취업지원센터 홈페이지 </a:t>
            </a:r>
            <a:endParaRPr lang="en-US" altLang="ko-KR" sz="1200" dirty="0"/>
          </a:p>
          <a:p>
            <a:pPr algn="ctr"/>
            <a:r>
              <a:rPr lang="ko-KR" altLang="en-US" sz="1200" dirty="0"/>
              <a:t>게시글 등록 캡쳐 예</a:t>
            </a:r>
          </a:p>
        </p:txBody>
      </p:sp>
      <p:pic>
        <p:nvPicPr>
          <p:cNvPr id="18" name="그림 17" descr="순천향대 식품영양학과.png">
            <a:extLst>
              <a:ext uri="{FF2B5EF4-FFF2-40B4-BE49-F238E27FC236}">
                <a16:creationId xmlns:a16="http://schemas.microsoft.com/office/drawing/2014/main" id="{7F2972EF-1CF9-4BEC-96CD-C9174A7884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0537" y="4824306"/>
            <a:ext cx="1601176" cy="1622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5D6BFC-DCCE-4B31-A5FB-F68188D24A02}"/>
              </a:ext>
            </a:extLst>
          </p:cNvPr>
          <p:cNvSpPr txBox="1"/>
          <p:nvPr/>
        </p:nvSpPr>
        <p:spPr>
          <a:xfrm>
            <a:off x="7294460" y="4352594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err="1"/>
              <a:t>단톡방</a:t>
            </a:r>
            <a:r>
              <a:rPr lang="ko-KR" altLang="en-US" sz="1200" dirty="0"/>
              <a:t> 등 </a:t>
            </a:r>
            <a:r>
              <a:rPr lang="en-US" altLang="ko-KR" sz="1200" dirty="0"/>
              <a:t>SNS</a:t>
            </a:r>
          </a:p>
          <a:p>
            <a:pPr algn="ctr"/>
            <a:r>
              <a:rPr lang="ko-KR" altLang="en-US" sz="1200" dirty="0"/>
              <a:t>게시글 등록 캡쳐 예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71EEBD8-47C7-4C46-8D73-ABB583CA3EB9}"/>
              </a:ext>
            </a:extLst>
          </p:cNvPr>
          <p:cNvGrpSpPr/>
          <p:nvPr/>
        </p:nvGrpSpPr>
        <p:grpSpPr>
          <a:xfrm>
            <a:off x="0" y="107292"/>
            <a:ext cx="3041966" cy="396589"/>
            <a:chOff x="-2" y="307818"/>
            <a:chExt cx="4249879" cy="554068"/>
          </a:xfrm>
        </p:grpSpPr>
        <p:sp>
          <p:nvSpPr>
            <p:cNvPr id="21" name="사각형: 둥근 위쪽 모서리 20">
              <a:extLst>
                <a:ext uri="{FF2B5EF4-FFF2-40B4-BE49-F238E27FC236}">
                  <a16:creationId xmlns:a16="http://schemas.microsoft.com/office/drawing/2014/main" id="{7E664A56-FFCE-4CD9-831B-4158BB710ACC}"/>
                </a:ext>
              </a:extLst>
            </p:cNvPr>
            <p:cNvSpPr/>
            <p:nvPr/>
          </p:nvSpPr>
          <p:spPr>
            <a:xfrm rot="5400000">
              <a:off x="1847904" y="-1540088"/>
              <a:ext cx="554068" cy="424987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그림 21" descr="그리기, 표지판, 시계이(가) 표시된 사진&#10;&#10;자동 생성된 설명">
              <a:extLst>
                <a:ext uri="{FF2B5EF4-FFF2-40B4-BE49-F238E27FC236}">
                  <a16:creationId xmlns:a16="http://schemas.microsoft.com/office/drawing/2014/main" id="{526916D1-EEC3-4F03-9210-DBCF9588A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0" y="481555"/>
              <a:ext cx="1846213" cy="214944"/>
            </a:xfrm>
            <a:prstGeom prst="rect">
              <a:avLst/>
            </a:prstGeom>
          </p:spPr>
        </p:pic>
        <p:pic>
          <p:nvPicPr>
            <p:cNvPr id="23" name="그림 22" descr="텍스트이(가) 표시된 사진&#10;&#10;자동 생성된 설명">
              <a:extLst>
                <a:ext uri="{FF2B5EF4-FFF2-40B4-BE49-F238E27FC236}">
                  <a16:creationId xmlns:a16="http://schemas.microsoft.com/office/drawing/2014/main" id="{0FE7D594-A4DD-4C4D-B5E4-BF21CCD6D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874" y="417504"/>
              <a:ext cx="1358751" cy="31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3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6EFEC29-3FE1-4DA6-A01C-FA75F6729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F9FF63B-A297-4545-BF9A-55447E3A9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22" y="107292"/>
            <a:ext cx="4590108" cy="410104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5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5EC6998-F283-4098-BF99-6B5B7F682DEE}"/>
              </a:ext>
            </a:extLst>
          </p:cNvPr>
          <p:cNvSpPr/>
          <p:nvPr/>
        </p:nvSpPr>
        <p:spPr>
          <a:xfrm>
            <a:off x="180975" y="791519"/>
            <a:ext cx="33432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/>
              <a:t>온라인 채용박람회 </a:t>
            </a:r>
            <a:r>
              <a:rPr lang="ko-KR" altLang="en-US" sz="1600" b="1" dirty="0"/>
              <a:t>홍보 요청의 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C0798D-64E3-4ED8-9A95-73E40A6E4A45}"/>
              </a:ext>
            </a:extLst>
          </p:cNvPr>
          <p:cNvSpPr txBox="1"/>
          <p:nvPr/>
        </p:nvSpPr>
        <p:spPr>
          <a:xfrm>
            <a:off x="180975" y="1236295"/>
            <a:ext cx="89630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3.</a:t>
            </a:r>
            <a:r>
              <a:rPr lang="ko-KR" altLang="en-US" sz="1400" dirty="0">
                <a:latin typeface="+mn-ea"/>
              </a:rPr>
              <a:t> 기타 구직자</a:t>
            </a:r>
            <a:r>
              <a:rPr lang="en-US" altLang="ko-KR" sz="1400" dirty="0">
                <a:latin typeface="+mn-ea"/>
              </a:rPr>
              <a:t>/</a:t>
            </a:r>
            <a:r>
              <a:rPr lang="ko-KR" altLang="en-US" sz="1400" dirty="0">
                <a:latin typeface="+mn-ea"/>
              </a:rPr>
              <a:t>학생 대상 문자</a:t>
            </a:r>
            <a:r>
              <a:rPr lang="en-US" altLang="ko-KR" sz="1400" dirty="0">
                <a:latin typeface="+mn-ea"/>
              </a:rPr>
              <a:t>/</a:t>
            </a:r>
            <a:r>
              <a:rPr lang="ko-KR" altLang="en-US" sz="1400" dirty="0">
                <a:latin typeface="+mn-ea"/>
              </a:rPr>
              <a:t>이메일 발송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재학생 및 기타 구직자 집단에게 문자 또는 이메일 발송이 가능하시면 본 행사 홍보 문자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이메일 발송을 요청 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이메일의 경우 행사 공고 게시글 파일의 내용으로 메일을 보내주시면 됩니다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내용 동일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문자의 경우 아래 문구로 발송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endParaRPr lang="en-US" altLang="ko-KR" sz="1200" dirty="0">
              <a:latin typeface="+mn-ea"/>
            </a:endParaRPr>
          </a:p>
          <a:p>
            <a:endParaRPr lang="en-US" altLang="ko-KR" sz="1200" dirty="0">
              <a:latin typeface="+mn-ea"/>
            </a:endParaRPr>
          </a:p>
          <a:p>
            <a:endParaRPr lang="en-US" altLang="ko-KR" sz="1200" dirty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문자 또는 이메일 발송 내용을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95C2E0-414A-47E3-9F4C-A6F5F165A570}"/>
              </a:ext>
            </a:extLst>
          </p:cNvPr>
          <p:cNvSpPr txBox="1"/>
          <p:nvPr/>
        </p:nvSpPr>
        <p:spPr>
          <a:xfrm>
            <a:off x="180974" y="3904311"/>
            <a:ext cx="8963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4.</a:t>
            </a:r>
            <a:r>
              <a:rPr lang="ko-KR" altLang="en-US" sz="1400" dirty="0">
                <a:latin typeface="+mn-ea"/>
              </a:rPr>
              <a:t> 홈페이지 팝업 배너 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귀 대학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기관 등의 홈페이지에 팝업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배너 등의 홍보가 가능하신 곳은 연락주시면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직접 필요 사이즈로 제작하여 배너를 송부해 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배너 타겟 주소는 다음과 같습니다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행사 홈페이지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  - www.seoulfoodjob.com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팝업 또는 배너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내용을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마음으로 행사 후 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  <a:endParaRPr lang="ko-KR" altLang="en-US" sz="1200" dirty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AAC5C6C-4229-4560-9676-CF7AE5919A89}"/>
              </a:ext>
            </a:extLst>
          </p:cNvPr>
          <p:cNvSpPr/>
          <p:nvPr/>
        </p:nvSpPr>
        <p:spPr>
          <a:xfrm>
            <a:off x="428625" y="2343150"/>
            <a:ext cx="8277225" cy="559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문자 발송 예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)</a:t>
            </a:r>
          </a:p>
          <a:p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경기도 청년채용 박람회 </a:t>
            </a:r>
            <a:r>
              <a:rPr lang="en-US" altLang="ko-KR" sz="1800" dirty="0">
                <a:solidFill>
                  <a:schemeClr val="tx1"/>
                </a:solidFill>
                <a:latin typeface="+mn-ea"/>
                <a:hlinkClick r:id="rId4"/>
              </a:rPr>
              <a:t>www.jobara.net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800" dirty="0" err="1">
                <a:solidFill>
                  <a:schemeClr val="tx1"/>
                </a:solidFill>
                <a:latin typeface="+mn-ea"/>
              </a:rPr>
              <a:t>온라인입사지원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3" descr="C:\Users\Administrator\Desktop\2019 농림축산식품 일자리박람회 온라인 자료 보고\2019 농림축산식품 온라인배너(미흡)\항공일자리포털_배너홍보.png">
            <a:extLst>
              <a:ext uri="{FF2B5EF4-FFF2-40B4-BE49-F238E27FC236}">
                <a16:creationId xmlns:a16="http://schemas.microsoft.com/office/drawing/2014/main" id="{E823417F-390B-48A5-9712-42504E27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51" y="4280118"/>
            <a:ext cx="2443949" cy="19555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2224AFC-2144-4F51-985F-0D9B2E148D43}"/>
              </a:ext>
            </a:extLst>
          </p:cNvPr>
          <p:cNvSpPr txBox="1"/>
          <p:nvPr/>
        </p:nvSpPr>
        <p:spPr>
          <a:xfrm>
            <a:off x="6778415" y="3790840"/>
            <a:ext cx="173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기관</a:t>
            </a:r>
            <a:r>
              <a:rPr lang="en-US" altLang="ko-KR" sz="1200" dirty="0"/>
              <a:t>/</a:t>
            </a:r>
            <a:r>
              <a:rPr lang="ko-KR" altLang="en-US" sz="1200" dirty="0"/>
              <a:t>학교 홈페이지 </a:t>
            </a:r>
            <a:endParaRPr lang="en-US" altLang="ko-KR" sz="1200" dirty="0"/>
          </a:p>
          <a:p>
            <a:pPr algn="ctr"/>
            <a:r>
              <a:rPr lang="ko-KR" altLang="en-US" sz="1200" dirty="0"/>
              <a:t>배너</a:t>
            </a:r>
            <a:r>
              <a:rPr lang="en-US" altLang="ko-KR" sz="1200" dirty="0"/>
              <a:t>/</a:t>
            </a:r>
            <a:r>
              <a:rPr lang="ko-KR" altLang="en-US" sz="1200" dirty="0"/>
              <a:t>팝업 등록 캡쳐 예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CB8E9F0-602C-4F5A-A8A7-2B36C9BDE4CF}"/>
              </a:ext>
            </a:extLst>
          </p:cNvPr>
          <p:cNvGrpSpPr/>
          <p:nvPr/>
        </p:nvGrpSpPr>
        <p:grpSpPr>
          <a:xfrm>
            <a:off x="0" y="107292"/>
            <a:ext cx="3041966" cy="396589"/>
            <a:chOff x="-2" y="307818"/>
            <a:chExt cx="4249879" cy="554068"/>
          </a:xfrm>
        </p:grpSpPr>
        <p:sp>
          <p:nvSpPr>
            <p:cNvPr id="26" name="사각형: 둥근 위쪽 모서리 25">
              <a:extLst>
                <a:ext uri="{FF2B5EF4-FFF2-40B4-BE49-F238E27FC236}">
                  <a16:creationId xmlns:a16="http://schemas.microsoft.com/office/drawing/2014/main" id="{5F8C20B3-FE0B-48C9-9345-D8CADFA7085A}"/>
                </a:ext>
              </a:extLst>
            </p:cNvPr>
            <p:cNvSpPr/>
            <p:nvPr/>
          </p:nvSpPr>
          <p:spPr>
            <a:xfrm rot="5400000">
              <a:off x="1847904" y="-1540088"/>
              <a:ext cx="554068" cy="424987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7" name="그림 26" descr="그리기, 표지판, 시계이(가) 표시된 사진&#10;&#10;자동 생성된 설명">
              <a:extLst>
                <a:ext uri="{FF2B5EF4-FFF2-40B4-BE49-F238E27FC236}">
                  <a16:creationId xmlns:a16="http://schemas.microsoft.com/office/drawing/2014/main" id="{11E2950E-77E3-4793-8904-81752D7AC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0" y="481555"/>
              <a:ext cx="1846213" cy="214944"/>
            </a:xfrm>
            <a:prstGeom prst="rect">
              <a:avLst/>
            </a:prstGeom>
          </p:spPr>
        </p:pic>
        <p:pic>
          <p:nvPicPr>
            <p:cNvPr id="28" name="그림 27" descr="텍스트이(가) 표시된 사진&#10;&#10;자동 생성된 설명">
              <a:extLst>
                <a:ext uri="{FF2B5EF4-FFF2-40B4-BE49-F238E27FC236}">
                  <a16:creationId xmlns:a16="http://schemas.microsoft.com/office/drawing/2014/main" id="{3CFCDE1D-50FE-46CD-9D70-09DA4C479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874" y="417504"/>
              <a:ext cx="1358751" cy="31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524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6EFEC29-3FE1-4DA6-A01C-FA75F6729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F9FF63B-A297-4545-BF9A-55447E3A9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22" y="107292"/>
            <a:ext cx="4590108" cy="410104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6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E25D79B-06BF-40F5-81C0-35CD469825B7}"/>
              </a:ext>
            </a:extLst>
          </p:cNvPr>
          <p:cNvSpPr/>
          <p:nvPr/>
        </p:nvSpPr>
        <p:spPr>
          <a:xfrm>
            <a:off x="180975" y="791519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참가 구직자 사은품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FD30D9-3385-47BB-AF87-450A992E2554}"/>
              </a:ext>
            </a:extLst>
          </p:cNvPr>
          <p:cNvSpPr txBox="1"/>
          <p:nvPr/>
        </p:nvSpPr>
        <p:spPr>
          <a:xfrm>
            <a:off x="180975" y="1236295"/>
            <a:ext cx="8963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온라인 입사지원자 </a:t>
            </a:r>
            <a:r>
              <a:rPr lang="ko-KR" altLang="en-US" sz="1400" dirty="0"/>
              <a:t>대상 선착순 사은품 증정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pPr algn="l"/>
            <a:r>
              <a:rPr lang="en-US" altLang="ko-KR" sz="1200" dirty="0">
                <a:latin typeface="+mn-ea"/>
              </a:rPr>
              <a:t> 1) </a:t>
            </a:r>
            <a:r>
              <a:rPr lang="en-US" altLang="ko-KR" sz="1200" dirty="0"/>
              <a:t>2020 </a:t>
            </a:r>
            <a:r>
              <a:rPr lang="ko-KR" altLang="en-US" sz="1200" dirty="0"/>
              <a:t>경기도 온라인 청년채용 박람회에 온라인 입사지원을 실시한 구직자 전원에게 다음과 같은 선물을 드립니다</a:t>
            </a:r>
            <a:r>
              <a:rPr lang="en-US" altLang="ko-KR" sz="1200" dirty="0"/>
              <a:t>!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대상자 </a:t>
            </a:r>
            <a:r>
              <a:rPr lang="en-US" altLang="ko-KR" sz="1200" dirty="0">
                <a:latin typeface="+mn-ea"/>
              </a:rPr>
              <a:t>: </a:t>
            </a:r>
            <a:r>
              <a:rPr lang="en-US" altLang="ko-KR" sz="1200" dirty="0"/>
              <a:t>2020 </a:t>
            </a:r>
            <a:r>
              <a:rPr lang="ko-KR" altLang="en-US" sz="1200" dirty="0"/>
              <a:t>경기도 온라인 청년채용 박람회</a:t>
            </a:r>
            <a:r>
              <a:rPr lang="ko-KR" altLang="en-US" sz="1200" dirty="0">
                <a:latin typeface="+mn-ea"/>
              </a:rPr>
              <a:t> 온라인 입사지원자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           </a:t>
            </a:r>
            <a:r>
              <a:rPr lang="ko-KR" altLang="en-US" sz="1200" dirty="0">
                <a:latin typeface="+mn-ea"/>
              </a:rPr>
              <a:t>선착순 </a:t>
            </a:r>
            <a:r>
              <a:rPr lang="en-US" altLang="ko-KR" sz="1200" dirty="0">
                <a:latin typeface="+mn-ea"/>
              </a:rPr>
              <a:t>300</a:t>
            </a:r>
            <a:r>
              <a:rPr lang="ko-KR" altLang="en-US" sz="1200" dirty="0">
                <a:latin typeface="+mn-ea"/>
              </a:rPr>
              <a:t>명</a:t>
            </a:r>
          </a:p>
          <a:p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3)</a:t>
            </a:r>
            <a:r>
              <a:rPr lang="ko-KR" altLang="en-US" sz="1200" dirty="0">
                <a:latin typeface="+mn-ea"/>
              </a:rPr>
              <a:t> 발송 일시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행사 종료 후 </a:t>
            </a:r>
            <a:r>
              <a:rPr lang="en-US" altLang="ko-KR" sz="1200" dirty="0">
                <a:latin typeface="+mn-ea"/>
              </a:rPr>
              <a:t>12</a:t>
            </a:r>
            <a:r>
              <a:rPr lang="ko-KR" altLang="en-US" sz="1200" dirty="0">
                <a:latin typeface="+mn-ea"/>
              </a:rPr>
              <a:t>월 이내 </a:t>
            </a:r>
            <a:r>
              <a:rPr lang="ko-KR" altLang="en-US" sz="1200" dirty="0" err="1">
                <a:latin typeface="+mn-ea"/>
              </a:rPr>
              <a:t>기프티콘</a:t>
            </a:r>
            <a:r>
              <a:rPr lang="ko-KR" altLang="en-US" sz="1200" dirty="0">
                <a:latin typeface="+mn-ea"/>
              </a:rPr>
              <a:t> 발송</a:t>
            </a:r>
          </a:p>
          <a:p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4)</a:t>
            </a:r>
            <a:r>
              <a:rPr lang="ko-KR" altLang="en-US" sz="1200" dirty="0">
                <a:latin typeface="+mn-ea"/>
              </a:rPr>
              <a:t> 증정 사은품 </a:t>
            </a:r>
          </a:p>
          <a:p>
            <a:endParaRPr lang="en-US" altLang="ko-KR" sz="1200" dirty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3BF9D67-F551-4019-B9D8-C59ED49855D3}"/>
              </a:ext>
            </a:extLst>
          </p:cNvPr>
          <p:cNvSpPr/>
          <p:nvPr/>
        </p:nvSpPr>
        <p:spPr>
          <a:xfrm>
            <a:off x="5143500" y="2029159"/>
            <a:ext cx="3562350" cy="1905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6" name="그림 15" descr="음식, 그릇, 샌드위치, 테이블이(가) 표시된 사진&#10;&#10;자동 생성된 설명">
            <a:extLst>
              <a:ext uri="{FF2B5EF4-FFF2-40B4-BE49-F238E27FC236}">
                <a16:creationId xmlns:a16="http://schemas.microsoft.com/office/drawing/2014/main" id="{360B6DD6-24B4-483F-83A2-FE07EE509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1" b="9778"/>
          <a:stretch/>
        </p:blipFill>
        <p:spPr>
          <a:xfrm>
            <a:off x="5425300" y="2100034"/>
            <a:ext cx="2998749" cy="17641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F05166-8D6F-44F8-A07A-52EE08F8A4E1}"/>
              </a:ext>
            </a:extLst>
          </p:cNvPr>
          <p:cNvSpPr txBox="1"/>
          <p:nvPr/>
        </p:nvSpPr>
        <p:spPr>
          <a:xfrm>
            <a:off x="1738989" y="35792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rgbClr val="000000"/>
                </a:solidFill>
                <a:effectLst/>
                <a:latin typeface="+mn-ea"/>
              </a:rPr>
              <a:t>롯데리아 </a:t>
            </a:r>
            <a:r>
              <a:rPr lang="ko-KR" altLang="en-US" sz="1800" dirty="0" err="1">
                <a:solidFill>
                  <a:srgbClr val="000000"/>
                </a:solidFill>
                <a:effectLst/>
                <a:latin typeface="+mn-ea"/>
              </a:rPr>
              <a:t>한우연인팩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+mn-ea"/>
              </a:rPr>
              <a:t>기프티콘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</a:t>
            </a:r>
            <a:endParaRPr lang="ko-KR" altLang="en-US" dirty="0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D24B0-9562-4A06-9DED-F23B7C264A12}"/>
              </a:ext>
            </a:extLst>
          </p:cNvPr>
          <p:cNvSpPr txBox="1"/>
          <p:nvPr/>
        </p:nvSpPr>
        <p:spPr>
          <a:xfrm>
            <a:off x="180975" y="4216626"/>
            <a:ext cx="89630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2.</a:t>
            </a:r>
            <a:r>
              <a:rPr lang="ko-KR" altLang="en-US" sz="1400" dirty="0">
                <a:latin typeface="+mn-ea"/>
              </a:rPr>
              <a:t> 온라인 입사지원자 </a:t>
            </a:r>
            <a:r>
              <a:rPr lang="ko-KR" altLang="en-US" sz="1400" dirty="0"/>
              <a:t>대상 추첨 사은품 증정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pPr algn="l"/>
            <a:r>
              <a:rPr lang="en-US" altLang="ko-KR" sz="1200" dirty="0">
                <a:latin typeface="+mn-ea"/>
              </a:rPr>
              <a:t> 1) </a:t>
            </a:r>
            <a:r>
              <a:rPr lang="en-US" altLang="ko-KR" sz="1200" dirty="0"/>
              <a:t>2020 </a:t>
            </a:r>
            <a:r>
              <a:rPr lang="ko-KR" altLang="en-US" sz="1200" dirty="0"/>
              <a:t>경기도 온라인 청년채용 박람회에 온라인 입사지원을 실시한 </a:t>
            </a:r>
            <a:endParaRPr lang="en-US" altLang="ko-KR" sz="1200" dirty="0"/>
          </a:p>
          <a:p>
            <a:pPr algn="l"/>
            <a:r>
              <a:rPr lang="en-US" altLang="ko-KR" sz="1200" dirty="0"/>
              <a:t>     </a:t>
            </a:r>
            <a:r>
              <a:rPr lang="ko-KR" altLang="en-US" sz="1200" dirty="0"/>
              <a:t>구직자 중 </a:t>
            </a:r>
            <a:r>
              <a:rPr lang="en-US" altLang="ko-KR" sz="1200" dirty="0"/>
              <a:t> </a:t>
            </a:r>
            <a:r>
              <a:rPr lang="ko-KR" altLang="en-US" sz="1200" dirty="0"/>
              <a:t>추첨으로 다음과 같은 선물을 드립니다</a:t>
            </a:r>
            <a:r>
              <a:rPr lang="en-US" altLang="ko-KR" sz="1200" dirty="0"/>
              <a:t>!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대상자 </a:t>
            </a:r>
            <a:r>
              <a:rPr lang="en-US" altLang="ko-KR" sz="1200" dirty="0">
                <a:latin typeface="+mn-ea"/>
              </a:rPr>
              <a:t>: </a:t>
            </a:r>
            <a:r>
              <a:rPr lang="en-US" altLang="ko-KR" sz="1200" dirty="0"/>
              <a:t>2020 </a:t>
            </a:r>
            <a:r>
              <a:rPr lang="ko-KR" altLang="en-US" sz="1200" dirty="0"/>
              <a:t>경기도 온라인 청년채용 박람회에 </a:t>
            </a:r>
            <a:endParaRPr lang="en-US" altLang="ko-KR" sz="1200" dirty="0"/>
          </a:p>
          <a:p>
            <a:r>
              <a:rPr lang="en-US" altLang="ko-KR" sz="1200" dirty="0">
                <a:latin typeface="+mn-ea"/>
              </a:rPr>
              <a:t>   </a:t>
            </a:r>
            <a:r>
              <a:rPr lang="ko-KR" altLang="en-US" sz="1200" dirty="0">
                <a:latin typeface="+mn-ea"/>
              </a:rPr>
              <a:t>온라인 입사지원자 중 추첨 후 </a:t>
            </a:r>
            <a:r>
              <a:rPr lang="en-US" altLang="ko-KR" sz="1200" dirty="0">
                <a:latin typeface="+mn-ea"/>
              </a:rPr>
              <a:t>10</a:t>
            </a:r>
            <a:r>
              <a:rPr lang="ko-KR" altLang="en-US" sz="1200" dirty="0">
                <a:latin typeface="+mn-ea"/>
              </a:rPr>
              <a:t>명 지급</a:t>
            </a:r>
            <a:endParaRPr lang="en-US" altLang="ko-KR" sz="1200" dirty="0">
              <a:latin typeface="+mn-ea"/>
            </a:endParaRPr>
          </a:p>
          <a:p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3)</a:t>
            </a:r>
            <a:r>
              <a:rPr lang="ko-KR" altLang="en-US" sz="1200" dirty="0">
                <a:latin typeface="+mn-ea"/>
              </a:rPr>
              <a:t> 발송 일시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행사 종료 후 </a:t>
            </a:r>
            <a:r>
              <a:rPr lang="en-US" altLang="ko-KR" sz="1200" dirty="0">
                <a:latin typeface="+mn-ea"/>
              </a:rPr>
              <a:t>12</a:t>
            </a:r>
            <a:r>
              <a:rPr lang="ko-KR" altLang="en-US" sz="1200" dirty="0">
                <a:latin typeface="+mn-ea"/>
              </a:rPr>
              <a:t>월 이내 </a:t>
            </a:r>
            <a:r>
              <a:rPr lang="ko-KR" altLang="en-US" sz="1200" dirty="0" err="1">
                <a:latin typeface="+mn-ea"/>
              </a:rPr>
              <a:t>기프티콘</a:t>
            </a:r>
            <a:r>
              <a:rPr lang="ko-KR" altLang="en-US" sz="1200" dirty="0">
                <a:latin typeface="+mn-ea"/>
              </a:rPr>
              <a:t> 등으로 발송</a:t>
            </a:r>
          </a:p>
          <a:p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4)</a:t>
            </a:r>
            <a:r>
              <a:rPr lang="ko-KR" altLang="en-US" sz="1200" dirty="0">
                <a:latin typeface="+mn-ea"/>
              </a:rPr>
              <a:t> 증정 사은품 </a:t>
            </a:r>
          </a:p>
          <a:p>
            <a:endParaRPr lang="en-US" altLang="ko-KR" sz="1200" dirty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4098EA6-0CD0-44C2-9DAA-433D2CD8A5D0}"/>
              </a:ext>
            </a:extLst>
          </p:cNvPr>
          <p:cNvSpPr/>
          <p:nvPr/>
        </p:nvSpPr>
        <p:spPr>
          <a:xfrm>
            <a:off x="5143500" y="4660285"/>
            <a:ext cx="3562350" cy="1859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19CCB7-193C-4AAE-917A-BF865E2BC683}"/>
              </a:ext>
            </a:extLst>
          </p:cNvPr>
          <p:cNvSpPr txBox="1"/>
          <p:nvPr/>
        </p:nvSpPr>
        <p:spPr>
          <a:xfrm>
            <a:off x="2481939" y="61856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rgbClr val="000000"/>
                </a:solidFill>
                <a:effectLst/>
                <a:latin typeface="+mn-ea"/>
              </a:rPr>
              <a:t>백화점 상품권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+mn-ea"/>
              </a:rPr>
              <a:t>5</a:t>
            </a:r>
            <a:r>
              <a:rPr lang="ko-KR" altLang="en-US" sz="1800" dirty="0" err="1">
                <a:solidFill>
                  <a:srgbClr val="000000"/>
                </a:solidFill>
                <a:effectLst/>
                <a:latin typeface="+mn-ea"/>
              </a:rPr>
              <a:t>만원권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ko-KR" altLang="en-US" dirty="0">
              <a:latin typeface="+mn-ea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7A5CB69-7166-4093-A390-55B8B966D9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055"/>
          <a:stretch/>
        </p:blipFill>
        <p:spPr>
          <a:xfrm>
            <a:off x="5377539" y="4944703"/>
            <a:ext cx="3046510" cy="1354004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7BC14A7F-0B62-48E9-943A-B499B4BC642D}"/>
              </a:ext>
            </a:extLst>
          </p:cNvPr>
          <p:cNvGrpSpPr/>
          <p:nvPr/>
        </p:nvGrpSpPr>
        <p:grpSpPr>
          <a:xfrm>
            <a:off x="0" y="107292"/>
            <a:ext cx="3041966" cy="396589"/>
            <a:chOff x="-2" y="307818"/>
            <a:chExt cx="4249879" cy="554068"/>
          </a:xfrm>
        </p:grpSpPr>
        <p:sp>
          <p:nvSpPr>
            <p:cNvPr id="28" name="사각형: 둥근 위쪽 모서리 27">
              <a:extLst>
                <a:ext uri="{FF2B5EF4-FFF2-40B4-BE49-F238E27FC236}">
                  <a16:creationId xmlns:a16="http://schemas.microsoft.com/office/drawing/2014/main" id="{C6AC58B3-10F4-4CE4-AD9E-06396A4123AE}"/>
                </a:ext>
              </a:extLst>
            </p:cNvPr>
            <p:cNvSpPr/>
            <p:nvPr/>
          </p:nvSpPr>
          <p:spPr>
            <a:xfrm rot="5400000">
              <a:off x="1847904" y="-1540088"/>
              <a:ext cx="554068" cy="424987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9" name="그림 28" descr="그리기, 표지판, 시계이(가) 표시된 사진&#10;&#10;자동 생성된 설명">
              <a:extLst>
                <a:ext uri="{FF2B5EF4-FFF2-40B4-BE49-F238E27FC236}">
                  <a16:creationId xmlns:a16="http://schemas.microsoft.com/office/drawing/2014/main" id="{20BE0AA1-18CA-4A8E-88C1-A40656424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0" y="481555"/>
              <a:ext cx="1846213" cy="214944"/>
            </a:xfrm>
            <a:prstGeom prst="rect">
              <a:avLst/>
            </a:prstGeom>
          </p:spPr>
        </p:pic>
        <p:pic>
          <p:nvPicPr>
            <p:cNvPr id="30" name="그림 29" descr="텍스트이(가) 표시된 사진&#10;&#10;자동 생성된 설명">
              <a:extLst>
                <a:ext uri="{FF2B5EF4-FFF2-40B4-BE49-F238E27FC236}">
                  <a16:creationId xmlns:a16="http://schemas.microsoft.com/office/drawing/2014/main" id="{26C04F2E-C883-4E4F-861F-670588B88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874" y="417504"/>
              <a:ext cx="1358751" cy="31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61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6EFEC29-3FE1-4DA6-A01C-FA75F6729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F9FF63B-A297-4545-BF9A-55447E3A9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22" y="107292"/>
            <a:ext cx="4590108" cy="410104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7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E25D79B-06BF-40F5-81C0-35CD469825B7}"/>
              </a:ext>
            </a:extLst>
          </p:cNvPr>
          <p:cNvSpPr/>
          <p:nvPr/>
        </p:nvSpPr>
        <p:spPr>
          <a:xfrm>
            <a:off x="180975" y="791519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청년면접수당</a:t>
            </a:r>
          </a:p>
        </p:txBody>
      </p:sp>
      <p:pic>
        <p:nvPicPr>
          <p:cNvPr id="20" name="그림 19" descr="텍스트이(가) 표시된 사진&#10;&#10;자동 생성된 설명">
            <a:extLst>
              <a:ext uri="{FF2B5EF4-FFF2-40B4-BE49-F238E27FC236}">
                <a16:creationId xmlns:a16="http://schemas.microsoft.com/office/drawing/2014/main" id="{B1B12CF2-1CA1-4C45-AB8D-CD951F6BB7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 b="20687"/>
          <a:stretch/>
        </p:blipFill>
        <p:spPr>
          <a:xfrm>
            <a:off x="180975" y="1263651"/>
            <a:ext cx="8667750" cy="1555750"/>
          </a:xfrm>
          <a:prstGeom prst="rect">
            <a:avLst/>
          </a:prstGeom>
        </p:spPr>
      </p:pic>
      <p:graphicFrame>
        <p:nvGraphicFramePr>
          <p:cNvPr id="21" name="표 12">
            <a:extLst>
              <a:ext uri="{FF2B5EF4-FFF2-40B4-BE49-F238E27FC236}">
                <a16:creationId xmlns:a16="http://schemas.microsoft.com/office/drawing/2014/main" id="{6E5202B0-C858-4848-8124-8247C790A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664565"/>
              </p:ext>
            </p:extLst>
          </p:nvPr>
        </p:nvGraphicFramePr>
        <p:xfrm>
          <a:off x="180975" y="2940437"/>
          <a:ext cx="866775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173">
                  <a:extLst>
                    <a:ext uri="{9D8B030D-6E8A-4147-A177-3AD203B41FA5}">
                      <a16:colId xmlns:a16="http://schemas.microsoft.com/office/drawing/2014/main" val="3297795923"/>
                    </a:ext>
                  </a:extLst>
                </a:gridCol>
                <a:gridCol w="6742577">
                  <a:extLst>
                    <a:ext uri="{9D8B030D-6E8A-4147-A177-3AD203B41FA5}">
                      <a16:colId xmlns:a16="http://schemas.microsoft.com/office/drawing/2014/main" val="205514535"/>
                    </a:ext>
                  </a:extLst>
                </a:gridCol>
              </a:tblGrid>
              <a:tr h="2128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정식 </a:t>
                      </a:r>
                      <a:r>
                        <a:rPr lang="ko-KR" altLang="en-US" sz="1200" b="1" dirty="0" err="1">
                          <a:solidFill>
                            <a:schemeClr val="bg1"/>
                          </a:solidFill>
                        </a:rPr>
                        <a:t>정책명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경기도 청년면접 수당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25006"/>
                  </a:ext>
                </a:extLst>
              </a:tr>
              <a:tr h="3673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지원 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경기도 청년면접수당은 경기도 내 거주 중인 </a:t>
                      </a:r>
                    </a:p>
                    <a:p>
                      <a:pPr algn="l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1980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~2002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년생 청년에게 최대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만원을 지원해줍니다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면접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회 당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35000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원으로 최대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회까지 가능합니다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584360"/>
                  </a:ext>
                </a:extLst>
              </a:tr>
              <a:tr h="7872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지원 비대상자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dirty="0">
                          <a:effectLst/>
                        </a:rPr>
                        <a:t>첫 째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실업급여수급자</a:t>
                      </a:r>
                    </a:p>
                    <a:p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둘 째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고용노동부 구직활동지원금 참여자</a:t>
                      </a:r>
                      <a:endParaRPr lang="ko-KR" altLang="en-US" sz="1200" dirty="0">
                        <a:effectLst/>
                      </a:endParaRPr>
                    </a:p>
                    <a:p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셋 째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취업성공패키지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유형 참여자</a:t>
                      </a:r>
                      <a:endParaRPr lang="ko-KR" altLang="en-US" sz="1200" dirty="0">
                        <a:effectLst/>
                      </a:endParaRPr>
                    </a:p>
                    <a:p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넷 째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수원시 </a:t>
                      </a:r>
                      <a:r>
                        <a:rPr lang="ko-KR" alt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청카드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사업 등 유사사업 수혜자</a:t>
                      </a:r>
                      <a:endParaRPr lang="ko-KR" altLang="en-US" sz="1200" dirty="0">
                        <a:effectLst/>
                      </a:endParaRPr>
                    </a:p>
                    <a:p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다섯 째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직계 </a:t>
                      </a:r>
                      <a:r>
                        <a:rPr lang="ko-KR" alt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존비속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또는 배우자가 대표자인 사업장 등에 지원하는 경우</a:t>
                      </a:r>
                      <a:endParaRPr lang="ko-KR" altLang="en-US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636517"/>
                  </a:ext>
                </a:extLst>
              </a:tr>
            </a:tbl>
          </a:graphicData>
        </a:graphic>
      </p:graphicFrame>
      <p:grpSp>
        <p:nvGrpSpPr>
          <p:cNvPr id="22" name="그룹 21">
            <a:extLst>
              <a:ext uri="{FF2B5EF4-FFF2-40B4-BE49-F238E27FC236}">
                <a16:creationId xmlns:a16="http://schemas.microsoft.com/office/drawing/2014/main" id="{57F16FE2-DEB2-4D88-AC4A-23AC45DE73AC}"/>
              </a:ext>
            </a:extLst>
          </p:cNvPr>
          <p:cNvGrpSpPr/>
          <p:nvPr/>
        </p:nvGrpSpPr>
        <p:grpSpPr>
          <a:xfrm>
            <a:off x="180975" y="4963158"/>
            <a:ext cx="8667750" cy="1517081"/>
            <a:chOff x="323527" y="3561874"/>
            <a:chExt cx="7278367" cy="2093704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65E6FB5A-5AE7-47B5-830E-7269873B32B2}"/>
                </a:ext>
              </a:extLst>
            </p:cNvPr>
            <p:cNvSpPr/>
            <p:nvPr/>
          </p:nvSpPr>
          <p:spPr>
            <a:xfrm>
              <a:off x="323527" y="3603280"/>
              <a:ext cx="2120909" cy="845835"/>
            </a:xfrm>
            <a:prstGeom prst="roundRect">
              <a:avLst>
                <a:gd name="adj" fmla="val 93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2020 </a:t>
              </a:r>
              <a:r>
                <a:rPr lang="ko-KR" altLang="en-US" sz="1100" dirty="0"/>
                <a:t>경기도 온라인</a:t>
              </a:r>
              <a:endParaRPr lang="en-US" altLang="ko-KR" sz="1100" dirty="0"/>
            </a:p>
            <a:p>
              <a:pPr algn="ctr"/>
              <a:r>
                <a:rPr lang="ko-KR" altLang="en-US" sz="1100" dirty="0"/>
                <a:t>청년채용 박람회</a:t>
              </a:r>
              <a:endParaRPr lang="en-US" altLang="ko-KR" sz="1100" dirty="0"/>
            </a:p>
            <a:p>
              <a:pPr algn="ctr"/>
              <a:r>
                <a:rPr lang="ko-KR" altLang="en-US" sz="1100" dirty="0"/>
                <a:t>온라인 입사지원</a:t>
              </a:r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153D3B2B-B3E2-486C-8D0F-6986454FC72E}"/>
                </a:ext>
              </a:extLst>
            </p:cNvPr>
            <p:cNvSpPr/>
            <p:nvPr/>
          </p:nvSpPr>
          <p:spPr>
            <a:xfrm rot="5400000">
              <a:off x="2353660" y="3894924"/>
              <a:ext cx="639371" cy="26254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045F514F-5D36-46D0-B51C-C131D3038B48}"/>
                </a:ext>
              </a:extLst>
            </p:cNvPr>
            <p:cNvSpPr/>
            <p:nvPr/>
          </p:nvSpPr>
          <p:spPr>
            <a:xfrm>
              <a:off x="2902256" y="3561875"/>
              <a:ext cx="2120909" cy="845835"/>
            </a:xfrm>
            <a:prstGeom prst="roundRect">
              <a:avLst>
                <a:gd name="adj" fmla="val 93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/>
                <a:t>면접 대상자</a:t>
              </a:r>
              <a:endParaRPr lang="en-US" altLang="ko-KR" sz="1100" dirty="0"/>
            </a:p>
            <a:p>
              <a:pPr algn="ctr"/>
              <a:r>
                <a:rPr lang="ko-KR" altLang="en-US" sz="1100" dirty="0"/>
                <a:t>운영사무국 안내</a:t>
              </a:r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E6511761-D1DD-41D1-B367-DAE8F6F8B76D}"/>
                </a:ext>
              </a:extLst>
            </p:cNvPr>
            <p:cNvSpPr/>
            <p:nvPr/>
          </p:nvSpPr>
          <p:spPr>
            <a:xfrm rot="5400000">
              <a:off x="4916988" y="3853518"/>
              <a:ext cx="639371" cy="26254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D92E6430-9319-4CF6-8AE8-B50EAB1485F0}"/>
                </a:ext>
              </a:extLst>
            </p:cNvPr>
            <p:cNvSpPr/>
            <p:nvPr/>
          </p:nvSpPr>
          <p:spPr>
            <a:xfrm>
              <a:off x="5480985" y="3561874"/>
              <a:ext cx="2120909" cy="845835"/>
            </a:xfrm>
            <a:prstGeom prst="roundRect">
              <a:avLst>
                <a:gd name="adj" fmla="val 93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/>
                <a:t>입사지원자와  구인기업간</a:t>
              </a:r>
              <a:endParaRPr lang="en-US" altLang="ko-KR" sz="1100" dirty="0"/>
            </a:p>
            <a:p>
              <a:pPr algn="ctr"/>
              <a:r>
                <a:rPr lang="ko-KR" altLang="en-US" sz="1100" dirty="0"/>
                <a:t>면접 실시 </a:t>
              </a:r>
              <a:endParaRPr lang="en-US" altLang="ko-KR" sz="1100" dirty="0"/>
            </a:p>
            <a:p>
              <a:pPr algn="ctr"/>
              <a:r>
                <a:rPr lang="en-US" altLang="ko-KR" sz="1100" dirty="0"/>
                <a:t>(</a:t>
              </a:r>
              <a:r>
                <a:rPr lang="ko-KR" altLang="en-US" sz="1100" dirty="0"/>
                <a:t>화상면접</a:t>
              </a:r>
              <a:r>
                <a:rPr lang="en-US" altLang="ko-KR" sz="1100" dirty="0"/>
                <a:t>/</a:t>
              </a:r>
              <a:r>
                <a:rPr lang="ko-KR" altLang="en-US" sz="1100" dirty="0"/>
                <a:t>개별면접 등</a:t>
              </a:r>
              <a:r>
                <a:rPr lang="en-US" altLang="ko-KR" sz="1100" dirty="0"/>
                <a:t>)</a:t>
              </a:r>
              <a:endParaRPr lang="ko-KR" altLang="en-US" sz="1100" dirty="0"/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AA46516D-896F-46DD-83F2-A4780A124CCC}"/>
                </a:ext>
              </a:extLst>
            </p:cNvPr>
            <p:cNvSpPr/>
            <p:nvPr/>
          </p:nvSpPr>
          <p:spPr>
            <a:xfrm>
              <a:off x="5480985" y="4809743"/>
              <a:ext cx="2120909" cy="845835"/>
            </a:xfrm>
            <a:prstGeom prst="roundRect">
              <a:avLst>
                <a:gd name="adj" fmla="val 93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/>
                <a:t>구인기업의 </a:t>
              </a:r>
              <a:endParaRPr lang="en-US" altLang="ko-KR" sz="1100" dirty="0"/>
            </a:p>
            <a:p>
              <a:pPr algn="ctr"/>
              <a:r>
                <a:rPr lang="ko-KR" altLang="en-US" sz="1100" dirty="0"/>
                <a:t>면접확인서 발급</a:t>
              </a:r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3BC3B60D-4E15-47DD-AD71-5C6CA83B5B81}"/>
                </a:ext>
              </a:extLst>
            </p:cNvPr>
            <p:cNvSpPr/>
            <p:nvPr/>
          </p:nvSpPr>
          <p:spPr>
            <a:xfrm rot="10800000">
              <a:off x="6221753" y="4477453"/>
              <a:ext cx="639371" cy="26254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15F31C32-6CF4-436C-BCA5-255EA8E6C1AB}"/>
                </a:ext>
              </a:extLst>
            </p:cNvPr>
            <p:cNvSpPr/>
            <p:nvPr/>
          </p:nvSpPr>
          <p:spPr>
            <a:xfrm rot="16200000">
              <a:off x="4916988" y="5101386"/>
              <a:ext cx="639371" cy="26254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4BA1AF84-E137-4D6F-840B-9FDFB65DFA38}"/>
                </a:ext>
              </a:extLst>
            </p:cNvPr>
            <p:cNvSpPr/>
            <p:nvPr/>
          </p:nvSpPr>
          <p:spPr>
            <a:xfrm>
              <a:off x="2925187" y="4809743"/>
              <a:ext cx="2120909" cy="845835"/>
            </a:xfrm>
            <a:prstGeom prst="roundRect">
              <a:avLst>
                <a:gd name="adj" fmla="val 93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/>
                <a:t>면접자에게</a:t>
              </a:r>
              <a:endParaRPr lang="en-US" altLang="ko-KR" sz="1100" dirty="0"/>
            </a:p>
            <a:p>
              <a:pPr algn="ctr"/>
              <a:r>
                <a:rPr lang="ko-KR" altLang="en-US" sz="1100" dirty="0"/>
                <a:t>면접확인서 발송</a:t>
              </a:r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4D225479-908A-47FD-982E-4D767021EA98}"/>
                </a:ext>
              </a:extLst>
            </p:cNvPr>
            <p:cNvSpPr/>
            <p:nvPr/>
          </p:nvSpPr>
          <p:spPr>
            <a:xfrm>
              <a:off x="323527" y="4809741"/>
              <a:ext cx="2120909" cy="845835"/>
            </a:xfrm>
            <a:prstGeom prst="roundRect">
              <a:avLst>
                <a:gd name="adj" fmla="val 93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/>
                <a:t>경기도일자리재단에</a:t>
              </a:r>
              <a:endParaRPr lang="en-US" altLang="ko-KR" sz="1100" dirty="0"/>
            </a:p>
            <a:p>
              <a:pPr algn="ctr"/>
              <a:r>
                <a:rPr lang="ko-KR" altLang="en-US" sz="1100" dirty="0"/>
                <a:t>면접수당 신청</a:t>
              </a:r>
              <a:endParaRPr lang="en-US" altLang="ko-KR" sz="1100" dirty="0"/>
            </a:p>
            <a:p>
              <a:pPr algn="ctr"/>
              <a:r>
                <a:rPr lang="en-US" altLang="ko-KR" sz="1100" dirty="0"/>
                <a:t>(</a:t>
              </a:r>
              <a:r>
                <a:rPr lang="ko-KR" altLang="en-US" sz="1100" dirty="0"/>
                <a:t>온라인 가능</a:t>
              </a:r>
              <a:r>
                <a:rPr lang="en-US" altLang="ko-KR" sz="1100" dirty="0"/>
                <a:t>)</a:t>
              </a:r>
              <a:endParaRPr lang="ko-KR" altLang="en-US" sz="1100" dirty="0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962F1263-A4DE-48A9-A596-8C8107CD7425}"/>
                </a:ext>
              </a:extLst>
            </p:cNvPr>
            <p:cNvSpPr/>
            <p:nvPr/>
          </p:nvSpPr>
          <p:spPr>
            <a:xfrm rot="16200000">
              <a:off x="2339778" y="5101386"/>
              <a:ext cx="639371" cy="26254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B74E8EB-E7B8-4599-9ADB-2DAD69F09437}"/>
              </a:ext>
            </a:extLst>
          </p:cNvPr>
          <p:cNvGrpSpPr/>
          <p:nvPr/>
        </p:nvGrpSpPr>
        <p:grpSpPr>
          <a:xfrm>
            <a:off x="0" y="107292"/>
            <a:ext cx="3041966" cy="396589"/>
            <a:chOff x="-2" y="307818"/>
            <a:chExt cx="4249879" cy="554068"/>
          </a:xfrm>
        </p:grpSpPr>
        <p:sp>
          <p:nvSpPr>
            <p:cNvPr id="36" name="사각형: 둥근 위쪽 모서리 35">
              <a:extLst>
                <a:ext uri="{FF2B5EF4-FFF2-40B4-BE49-F238E27FC236}">
                  <a16:creationId xmlns:a16="http://schemas.microsoft.com/office/drawing/2014/main" id="{6B94F8D6-034A-48AC-8EB9-3BCF6704636D}"/>
                </a:ext>
              </a:extLst>
            </p:cNvPr>
            <p:cNvSpPr/>
            <p:nvPr/>
          </p:nvSpPr>
          <p:spPr>
            <a:xfrm rot="5400000">
              <a:off x="1847904" y="-1540088"/>
              <a:ext cx="554068" cy="424987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7" name="그림 36" descr="그리기, 표지판, 시계이(가) 표시된 사진&#10;&#10;자동 생성된 설명">
              <a:extLst>
                <a:ext uri="{FF2B5EF4-FFF2-40B4-BE49-F238E27FC236}">
                  <a16:creationId xmlns:a16="http://schemas.microsoft.com/office/drawing/2014/main" id="{6435877C-26D5-4906-AA90-204127C20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0" y="481555"/>
              <a:ext cx="1846213" cy="214944"/>
            </a:xfrm>
            <a:prstGeom prst="rect">
              <a:avLst/>
            </a:prstGeom>
          </p:spPr>
        </p:pic>
        <p:pic>
          <p:nvPicPr>
            <p:cNvPr id="38" name="그림 37" descr="텍스트이(가) 표시된 사진&#10;&#10;자동 생성된 설명">
              <a:extLst>
                <a:ext uri="{FF2B5EF4-FFF2-40B4-BE49-F238E27FC236}">
                  <a16:creationId xmlns:a16="http://schemas.microsoft.com/office/drawing/2014/main" id="{AFD47AAF-2D07-4A7C-8CFB-43795691F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874" y="417504"/>
              <a:ext cx="1358751" cy="31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925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6EFEC29-3FE1-4DA6-A01C-FA75F6729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F9FF63B-A297-4545-BF9A-55447E3A9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22" y="107292"/>
            <a:ext cx="4590108" cy="410104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8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E25D79B-06BF-40F5-81C0-35CD469825B7}"/>
              </a:ext>
            </a:extLst>
          </p:cNvPr>
          <p:cNvSpPr/>
          <p:nvPr/>
        </p:nvSpPr>
        <p:spPr>
          <a:xfrm>
            <a:off x="180975" y="791519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자기</a:t>
            </a:r>
            <a:r>
              <a:rPr lang="en-US" altLang="ko-KR" sz="1600" b="1" dirty="0"/>
              <a:t>PR</a:t>
            </a:r>
            <a:r>
              <a:rPr lang="ko-KR" altLang="en-US" sz="1600" b="1" dirty="0"/>
              <a:t>영상 </a:t>
            </a:r>
            <a:r>
              <a:rPr lang="ko-KR" altLang="en-US" sz="1600" b="1" dirty="0" err="1"/>
              <a:t>컨테스트</a:t>
            </a:r>
            <a:r>
              <a:rPr lang="ko-KR" altLang="en-US" sz="1600" b="1" dirty="0"/>
              <a:t> 소개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845BAE-255B-49D8-AC4F-C0CB060377DF}"/>
              </a:ext>
            </a:extLst>
          </p:cNvPr>
          <p:cNvSpPr txBox="1"/>
          <p:nvPr/>
        </p:nvSpPr>
        <p:spPr>
          <a:xfrm>
            <a:off x="180975" y="1236295"/>
            <a:ext cx="8963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자기</a:t>
            </a:r>
            <a:r>
              <a:rPr lang="en-US" altLang="ko-KR" sz="1400" dirty="0">
                <a:latin typeface="+mn-ea"/>
              </a:rPr>
              <a:t>PR</a:t>
            </a:r>
            <a:r>
              <a:rPr lang="ko-KR" altLang="en-US" sz="1400" dirty="0">
                <a:latin typeface="+mn-ea"/>
              </a:rPr>
              <a:t>영상 </a:t>
            </a:r>
            <a:r>
              <a:rPr lang="ko-KR" altLang="en-US" sz="1400" dirty="0" err="1">
                <a:latin typeface="+mn-ea"/>
              </a:rPr>
              <a:t>컨테스트</a:t>
            </a:r>
            <a:r>
              <a:rPr lang="ko-KR" altLang="en-US" sz="1400" dirty="0">
                <a:latin typeface="+mn-ea"/>
              </a:rPr>
              <a:t> 소개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kern="0" dirty="0">
                <a:latin typeface="+mn-ea"/>
              </a:rPr>
              <a:t>코로나</a:t>
            </a:r>
            <a:r>
              <a:rPr lang="en-US" altLang="ko-KR" sz="1200" kern="0" dirty="0">
                <a:latin typeface="+mn-ea"/>
              </a:rPr>
              <a:t>19</a:t>
            </a:r>
            <a:r>
              <a:rPr lang="ko-KR" altLang="en-US" sz="1200" kern="0" dirty="0">
                <a:latin typeface="+mn-ea"/>
              </a:rPr>
              <a:t>로 </a:t>
            </a:r>
            <a:r>
              <a:rPr lang="ko-KR" altLang="en-US" sz="1200" kern="0" dirty="0" err="1">
                <a:latin typeface="+mn-ea"/>
              </a:rPr>
              <a:t>불어닥친</a:t>
            </a:r>
            <a:r>
              <a:rPr lang="ko-KR" altLang="en-US" sz="1200" kern="0" dirty="0">
                <a:latin typeface="+mn-ea"/>
              </a:rPr>
              <a:t> </a:t>
            </a:r>
            <a:r>
              <a:rPr lang="ko-KR" altLang="en-US" sz="1200" kern="0" dirty="0" err="1">
                <a:latin typeface="+mn-ea"/>
              </a:rPr>
              <a:t>온택트</a:t>
            </a:r>
            <a:r>
              <a:rPr lang="ko-KR" altLang="en-US" sz="1200" kern="0" dirty="0">
                <a:latin typeface="+mn-ea"/>
              </a:rPr>
              <a:t> 시대에 온라인 자기 소개 영상 뽐내기</a:t>
            </a:r>
            <a:r>
              <a:rPr lang="en-US" altLang="ko-KR" sz="1200" kern="0" dirty="0">
                <a:latin typeface="+mn-ea"/>
              </a:rPr>
              <a:t>!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kern="0" dirty="0">
                <a:latin typeface="+mn-ea"/>
              </a:rPr>
              <a:t>자신을 어필하는 영상을 만들어서 </a:t>
            </a:r>
            <a:r>
              <a:rPr lang="ko-KR" altLang="en-US" sz="1200" kern="0" dirty="0" err="1">
                <a:latin typeface="+mn-ea"/>
              </a:rPr>
              <a:t>컨테스트에</a:t>
            </a:r>
            <a:r>
              <a:rPr lang="ko-KR" altLang="en-US" sz="1200" kern="0" dirty="0">
                <a:latin typeface="+mn-ea"/>
              </a:rPr>
              <a:t> 응모하세요</a:t>
            </a:r>
            <a:r>
              <a:rPr lang="en-US" altLang="ko-KR" sz="1200" kern="0" dirty="0">
                <a:latin typeface="+mn-ea"/>
              </a:rPr>
              <a:t>!</a:t>
            </a:r>
          </a:p>
          <a:p>
            <a:r>
              <a:rPr lang="en-US" altLang="ko-KR" sz="1200" dirty="0">
                <a:latin typeface="+mn-ea"/>
              </a:rPr>
              <a:t> - </a:t>
            </a:r>
            <a:r>
              <a:rPr lang="ko-KR" altLang="en-US" sz="1200" dirty="0">
                <a:latin typeface="+mn-ea"/>
              </a:rPr>
              <a:t>딱딱하고 재미없는 건 싫다</a:t>
            </a:r>
            <a:r>
              <a:rPr lang="en-US" altLang="ko-KR" sz="1200" dirty="0">
                <a:latin typeface="+mn-ea"/>
              </a:rPr>
              <a:t>! </a:t>
            </a:r>
            <a:r>
              <a:rPr lang="ko-KR" altLang="en-US" sz="1200" dirty="0">
                <a:latin typeface="+mn-ea"/>
              </a:rPr>
              <a:t>나만의 차별화된 영상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창의적인 구성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기발한 아이디어로 무장한 자기 </a:t>
            </a:r>
            <a:r>
              <a:rPr lang="en-US" altLang="ko-KR" sz="1200" dirty="0">
                <a:latin typeface="+mn-ea"/>
              </a:rPr>
              <a:t>PR</a:t>
            </a:r>
            <a:r>
              <a:rPr lang="ko-KR" altLang="en-US" sz="1200" dirty="0">
                <a:latin typeface="+mn-ea"/>
              </a:rPr>
              <a:t>영상</a:t>
            </a:r>
            <a:r>
              <a:rPr lang="en-US" altLang="ko-KR" sz="1200" dirty="0">
                <a:latin typeface="+mn-ea"/>
              </a:rPr>
              <a:t>!</a:t>
            </a:r>
          </a:p>
          <a:p>
            <a:r>
              <a:rPr lang="en-US" altLang="ko-KR" sz="1200" dirty="0">
                <a:latin typeface="+mn-ea"/>
              </a:rPr>
              <a:t> -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재미와 참신성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기발함으로 사람들의 이목을 끌어보세요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!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그리고 사은품도 받아가세요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!</a:t>
            </a:r>
            <a:r>
              <a:rPr lang="ko-KR" altLang="en-US" sz="1200" dirty="0">
                <a:latin typeface="+mn-ea"/>
              </a:rPr>
              <a:t> </a:t>
            </a:r>
            <a:endParaRPr lang="en-US" altLang="ko-KR" sz="1200" dirty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</p:txBody>
      </p:sp>
      <p:pic>
        <p:nvPicPr>
          <p:cNvPr id="35" name="그림 34" descr="오토바이, 재생, 공이(가) 표시된 사진&#10;&#10;자동 생성된 설명">
            <a:extLst>
              <a:ext uri="{FF2B5EF4-FFF2-40B4-BE49-F238E27FC236}">
                <a16:creationId xmlns:a16="http://schemas.microsoft.com/office/drawing/2014/main" id="{7AD7E0FF-4A49-4F07-AEC8-6062280269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86" y="2602523"/>
            <a:ext cx="1847630" cy="103929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AF577A4-AA1B-4D9C-892E-D7E56850EDE1}"/>
              </a:ext>
            </a:extLst>
          </p:cNvPr>
          <p:cNvSpPr txBox="1"/>
          <p:nvPr/>
        </p:nvSpPr>
        <p:spPr>
          <a:xfrm>
            <a:off x="4678769" y="3640361"/>
            <a:ext cx="217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kern="0" dirty="0">
                <a:latin typeface="+mn-ea"/>
              </a:rPr>
              <a:t>스펙이라는 적과 맞서 싸워 </a:t>
            </a:r>
            <a:r>
              <a:rPr lang="ko-KR" altLang="en-US" sz="900" b="1" kern="0" dirty="0" err="1">
                <a:latin typeface="+mn-ea"/>
              </a:rPr>
              <a:t>주겠어</a:t>
            </a:r>
            <a:r>
              <a:rPr lang="en-US" altLang="ko-KR" sz="900" b="1" kern="0" dirty="0">
                <a:latin typeface="+mn-ea"/>
              </a:rPr>
              <a:t>!</a:t>
            </a:r>
          </a:p>
          <a:p>
            <a:pPr algn="ctr"/>
            <a:r>
              <a:rPr lang="en-US" altLang="ko-KR" sz="900" kern="0" dirty="0">
                <a:latin typeface="+mn-ea"/>
              </a:rPr>
              <a:t>(</a:t>
            </a:r>
            <a:r>
              <a:rPr lang="ko-KR" altLang="en-US" sz="900" kern="0" dirty="0">
                <a:latin typeface="+mn-ea"/>
              </a:rPr>
              <a:t>프라모델 이용 </a:t>
            </a:r>
            <a:r>
              <a:rPr lang="ko-KR" altLang="en-US" sz="900" kern="0" dirty="0" err="1">
                <a:latin typeface="+mn-ea"/>
              </a:rPr>
              <a:t>스톱모션</a:t>
            </a:r>
            <a:r>
              <a:rPr lang="ko-KR" altLang="en-US" sz="900" kern="0" dirty="0">
                <a:latin typeface="+mn-ea"/>
              </a:rPr>
              <a:t> </a:t>
            </a:r>
            <a:r>
              <a:rPr lang="en-US" altLang="ko-KR" sz="900" kern="0" dirty="0">
                <a:latin typeface="+mn-ea"/>
              </a:rPr>
              <a:t>PR</a:t>
            </a:r>
            <a:r>
              <a:rPr lang="ko-KR" altLang="en-US" sz="900" kern="0" dirty="0">
                <a:latin typeface="+mn-ea"/>
              </a:rPr>
              <a:t>영상</a:t>
            </a:r>
            <a:r>
              <a:rPr lang="en-US" altLang="ko-KR" sz="900" kern="0" dirty="0">
                <a:latin typeface="+mn-ea"/>
              </a:rPr>
              <a:t>)</a:t>
            </a:r>
            <a:endParaRPr lang="en-US" altLang="ko-KR" sz="900" dirty="0">
              <a:latin typeface="+mn-ea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1456DAC8-C379-48BF-86C4-E44C6D03B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660" y="2608608"/>
            <a:ext cx="1918067" cy="10567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99BE44A-ECCB-41A2-9B64-281A5D517092}"/>
              </a:ext>
            </a:extLst>
          </p:cNvPr>
          <p:cNvSpPr txBox="1"/>
          <p:nvPr/>
        </p:nvSpPr>
        <p:spPr>
          <a:xfrm>
            <a:off x="6718216" y="3640361"/>
            <a:ext cx="217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kern="0" dirty="0">
                <a:latin typeface="+mn-ea"/>
              </a:rPr>
              <a:t>유튜브 </a:t>
            </a:r>
            <a:r>
              <a:rPr lang="en-US" altLang="ko-KR" sz="900" b="1" kern="0" dirty="0" err="1">
                <a:latin typeface="+mn-ea"/>
              </a:rPr>
              <a:t>Jihyo</a:t>
            </a:r>
            <a:r>
              <a:rPr lang="en-US" altLang="ko-KR" sz="900" b="1" kern="0" dirty="0">
                <a:latin typeface="+mn-ea"/>
              </a:rPr>
              <a:t> </a:t>
            </a:r>
            <a:r>
              <a:rPr lang="en-US" altLang="ko-KR" sz="900" b="1" kern="0" dirty="0" err="1">
                <a:latin typeface="+mn-ea"/>
              </a:rPr>
              <a:t>Eom</a:t>
            </a:r>
            <a:r>
              <a:rPr lang="en-US" altLang="ko-KR" sz="900" b="1" kern="0" dirty="0">
                <a:latin typeface="+mn-ea"/>
              </a:rPr>
              <a:t> </a:t>
            </a:r>
            <a:r>
              <a:rPr lang="ko-KR" altLang="en-US" sz="900" b="1" kern="0" dirty="0">
                <a:latin typeface="+mn-ea"/>
              </a:rPr>
              <a:t>자기소개 영상</a:t>
            </a:r>
            <a:endParaRPr lang="en-US" altLang="ko-KR" sz="900" b="1" kern="0" dirty="0">
              <a:latin typeface="+mn-ea"/>
            </a:endParaRPr>
          </a:p>
          <a:p>
            <a:pPr algn="ctr"/>
            <a:r>
              <a:rPr lang="en-US" altLang="ko-KR" sz="900" kern="0" dirty="0">
                <a:latin typeface="+mn-ea"/>
              </a:rPr>
              <a:t>(</a:t>
            </a:r>
            <a:r>
              <a:rPr lang="ko-KR" altLang="en-US" sz="900" kern="0" dirty="0">
                <a:latin typeface="+mn-ea"/>
              </a:rPr>
              <a:t>모션그래픽과 자작곡 활용 </a:t>
            </a:r>
            <a:r>
              <a:rPr lang="en-US" altLang="ko-KR" sz="900" kern="0" dirty="0">
                <a:latin typeface="+mn-ea"/>
              </a:rPr>
              <a:t>PR</a:t>
            </a:r>
            <a:r>
              <a:rPr lang="ko-KR" altLang="en-US" sz="900" kern="0" dirty="0">
                <a:latin typeface="+mn-ea"/>
              </a:rPr>
              <a:t>영상</a:t>
            </a:r>
            <a:r>
              <a:rPr lang="en-US" altLang="ko-KR" sz="900" kern="0" dirty="0">
                <a:latin typeface="+mn-ea"/>
              </a:rPr>
              <a:t>)</a:t>
            </a:r>
            <a:endParaRPr lang="en-US" altLang="ko-KR" sz="900" dirty="0">
              <a:latin typeface="+mn-e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4EAFEE-3862-487D-8521-C713D185309C}"/>
              </a:ext>
            </a:extLst>
          </p:cNvPr>
          <p:cNvSpPr txBox="1"/>
          <p:nvPr/>
        </p:nvSpPr>
        <p:spPr>
          <a:xfrm>
            <a:off x="2660475" y="3663923"/>
            <a:ext cx="217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kern="0" dirty="0" err="1">
                <a:latin typeface="+mn-ea"/>
              </a:rPr>
              <a:t>타이포그래피를</a:t>
            </a:r>
            <a:r>
              <a:rPr lang="ko-KR" altLang="en-US" sz="900" b="1" kern="0" dirty="0">
                <a:latin typeface="+mn-ea"/>
              </a:rPr>
              <a:t> 활용한 자기 </a:t>
            </a:r>
            <a:r>
              <a:rPr lang="en-US" altLang="ko-KR" sz="900" b="1" kern="0" dirty="0">
                <a:latin typeface="+mn-ea"/>
              </a:rPr>
              <a:t>PR </a:t>
            </a:r>
            <a:r>
              <a:rPr lang="ko-KR" altLang="en-US" sz="900" b="1" kern="0" dirty="0">
                <a:latin typeface="+mn-ea"/>
              </a:rPr>
              <a:t>영상</a:t>
            </a:r>
            <a:endParaRPr lang="en-US" altLang="ko-KR" sz="900" b="1" kern="0" dirty="0">
              <a:latin typeface="+mn-ea"/>
            </a:endParaRPr>
          </a:p>
          <a:p>
            <a:pPr algn="ctr"/>
            <a:r>
              <a:rPr lang="en-US" altLang="ko-KR" sz="900" kern="0" dirty="0">
                <a:latin typeface="+mn-ea"/>
              </a:rPr>
              <a:t>(</a:t>
            </a:r>
            <a:r>
              <a:rPr lang="ko-KR" altLang="en-US" sz="900" kern="0" dirty="0" err="1">
                <a:latin typeface="+mn-ea"/>
              </a:rPr>
              <a:t>타이포그래피</a:t>
            </a:r>
            <a:r>
              <a:rPr lang="ko-KR" altLang="en-US" sz="900" kern="0" dirty="0">
                <a:latin typeface="+mn-ea"/>
              </a:rPr>
              <a:t> 활용 </a:t>
            </a:r>
            <a:r>
              <a:rPr lang="en-US" altLang="ko-KR" sz="900" kern="0" dirty="0">
                <a:latin typeface="+mn-ea"/>
              </a:rPr>
              <a:t>PR</a:t>
            </a:r>
            <a:r>
              <a:rPr lang="ko-KR" altLang="en-US" sz="900" kern="0" dirty="0">
                <a:latin typeface="+mn-ea"/>
              </a:rPr>
              <a:t>영상</a:t>
            </a:r>
            <a:r>
              <a:rPr lang="en-US" altLang="ko-KR" sz="900" kern="0" dirty="0">
                <a:latin typeface="+mn-ea"/>
              </a:rPr>
              <a:t>)</a:t>
            </a:r>
            <a:endParaRPr lang="en-US" altLang="ko-KR" sz="900" dirty="0">
              <a:latin typeface="+mn-ea"/>
            </a:endParaRPr>
          </a:p>
        </p:txBody>
      </p:sp>
      <p:pic>
        <p:nvPicPr>
          <p:cNvPr id="40" name="그림 39" descr="텍스트이(가) 표시된 사진&#10;&#10;자동 생성된 설명">
            <a:extLst>
              <a:ext uri="{FF2B5EF4-FFF2-40B4-BE49-F238E27FC236}">
                <a16:creationId xmlns:a16="http://schemas.microsoft.com/office/drawing/2014/main" id="{449641CA-9430-4987-9E02-B9E8EFD824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11" y="2590839"/>
            <a:ext cx="1949631" cy="1096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4357B8-0219-4365-86C4-12A09F01E0BB}"/>
              </a:ext>
            </a:extLst>
          </p:cNvPr>
          <p:cNvSpPr txBox="1"/>
          <p:nvPr/>
        </p:nvSpPr>
        <p:spPr>
          <a:xfrm>
            <a:off x="534151" y="2878003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독특하고 창의적인</a:t>
            </a:r>
            <a:endParaRPr lang="en-US" altLang="ko-KR" dirty="0"/>
          </a:p>
          <a:p>
            <a:r>
              <a:rPr lang="ko-KR" altLang="en-US" dirty="0"/>
              <a:t>자기소개 영상 예시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DB40F0-7380-4F2F-9ECD-A5615BDF2852}"/>
              </a:ext>
            </a:extLst>
          </p:cNvPr>
          <p:cNvSpPr txBox="1"/>
          <p:nvPr/>
        </p:nvSpPr>
        <p:spPr>
          <a:xfrm>
            <a:off x="180974" y="4241370"/>
            <a:ext cx="449779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2.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/>
              <a:t>자기</a:t>
            </a:r>
            <a:r>
              <a:rPr lang="en-US" altLang="ko-KR" sz="1400" dirty="0"/>
              <a:t>PR</a:t>
            </a:r>
            <a:r>
              <a:rPr lang="ko-KR" altLang="en-US" sz="1400" dirty="0"/>
              <a:t>영상 </a:t>
            </a:r>
            <a:r>
              <a:rPr lang="ko-KR" altLang="en-US" sz="1400" dirty="0" err="1"/>
              <a:t>컨테스트</a:t>
            </a:r>
            <a:r>
              <a:rPr lang="ko-KR" altLang="en-US" sz="1400" dirty="0"/>
              <a:t> 참가방법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kern="0" dirty="0">
                <a:latin typeface="+mn-ea"/>
              </a:rPr>
              <a:t>자신만의 고유한 자기 </a:t>
            </a:r>
            <a:r>
              <a:rPr lang="en-US" altLang="ko-KR" sz="1200" kern="0" dirty="0">
                <a:latin typeface="+mn-ea"/>
              </a:rPr>
              <a:t>PR</a:t>
            </a:r>
            <a:r>
              <a:rPr lang="ko-KR" altLang="en-US" sz="1200" kern="0" dirty="0">
                <a:latin typeface="+mn-ea"/>
              </a:rPr>
              <a:t>영상을 만듭니다</a:t>
            </a:r>
            <a:r>
              <a:rPr lang="en-US" altLang="ko-KR" sz="1200" kern="0" dirty="0">
                <a:latin typeface="+mn-ea"/>
              </a:rPr>
              <a:t>. </a:t>
            </a:r>
          </a:p>
          <a:p>
            <a:r>
              <a:rPr lang="en-US" altLang="ko-KR" sz="1200" kern="0" dirty="0">
                <a:latin typeface="+mn-ea"/>
              </a:rPr>
              <a:t> - </a:t>
            </a:r>
            <a:r>
              <a:rPr lang="ko-KR" altLang="en-US" sz="1200" kern="0" dirty="0">
                <a:latin typeface="+mn-ea"/>
              </a:rPr>
              <a:t>사이즈 </a:t>
            </a:r>
            <a:r>
              <a:rPr lang="en-US" altLang="ko-KR" sz="1200" kern="0" dirty="0"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가로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1,920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픽셀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세로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1,080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픽셀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-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분량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1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분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~1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분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30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초 사이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-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파일 크기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50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메가바이트 이내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kern="0" dirty="0">
                <a:latin typeface="+mn-ea"/>
              </a:rPr>
              <a:t>홈페이지의 참가신청서 작성 후 제작된 영상과 함께 </a:t>
            </a:r>
            <a:endParaRPr lang="en-US" altLang="ko-KR" sz="1200" kern="0" dirty="0">
              <a:latin typeface="+mn-ea"/>
            </a:endParaRPr>
          </a:p>
          <a:p>
            <a:r>
              <a:rPr lang="en-US" altLang="ko-KR" sz="1200" kern="0" dirty="0">
                <a:latin typeface="+mn-ea"/>
              </a:rPr>
              <a:t>    </a:t>
            </a:r>
            <a:r>
              <a:rPr lang="ko-KR" altLang="en-US" sz="1200" kern="0" dirty="0">
                <a:latin typeface="+mn-ea"/>
              </a:rPr>
              <a:t>아래 메일로 송부</a:t>
            </a:r>
            <a:r>
              <a:rPr lang="en-US" altLang="ko-KR" sz="1200" kern="0" dirty="0">
                <a:latin typeface="+mn-ea"/>
              </a:rPr>
              <a:t>!</a:t>
            </a:r>
          </a:p>
          <a:p>
            <a:r>
              <a:rPr lang="en-US" altLang="ko-KR" sz="1200" kern="0" dirty="0">
                <a:latin typeface="+mn-ea"/>
              </a:rPr>
              <a:t> - </a:t>
            </a:r>
            <a:r>
              <a:rPr lang="ko-KR" altLang="en-US" sz="1200" kern="0" dirty="0">
                <a:latin typeface="+mn-ea"/>
              </a:rPr>
              <a:t>접수 이메일 </a:t>
            </a:r>
            <a:r>
              <a:rPr lang="en-US" altLang="ko-KR" sz="1200" kern="0" dirty="0">
                <a:latin typeface="+mn-ea"/>
              </a:rPr>
              <a:t>: </a:t>
            </a:r>
            <a:r>
              <a:rPr lang="en-US" altLang="ko-KR" sz="1200" dirty="0">
                <a:latin typeface="+mn-ea"/>
                <a:hlinkClick r:id="rId7"/>
              </a:rPr>
              <a:t>fair@insamansa.co.kr</a:t>
            </a:r>
            <a:endParaRPr lang="en-US" altLang="ko-KR" sz="1200" kern="0" dirty="0">
              <a:latin typeface="+mn-ea"/>
            </a:endParaRP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-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첨부 파일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참가신청서 및 제작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PR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영상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45115C-4CAE-4F35-B95C-A6999AE36C51}"/>
              </a:ext>
            </a:extLst>
          </p:cNvPr>
          <p:cNvSpPr txBox="1"/>
          <p:nvPr/>
        </p:nvSpPr>
        <p:spPr>
          <a:xfrm>
            <a:off x="4544838" y="4217808"/>
            <a:ext cx="44977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3.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/>
              <a:t>자기</a:t>
            </a:r>
            <a:r>
              <a:rPr lang="en-US" altLang="ko-KR" sz="1400" dirty="0"/>
              <a:t>PR</a:t>
            </a:r>
            <a:r>
              <a:rPr lang="ko-KR" altLang="en-US" sz="1400" dirty="0"/>
              <a:t>영상 </a:t>
            </a:r>
            <a:r>
              <a:rPr lang="ko-KR" altLang="en-US" sz="1400" dirty="0" err="1"/>
              <a:t>컨테스트</a:t>
            </a:r>
            <a:r>
              <a:rPr lang="ko-KR" altLang="en-US" sz="1400" dirty="0"/>
              <a:t> 우수작 선정</a:t>
            </a:r>
          </a:p>
          <a:p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온라인 박람회 회원가입자의 추천 점수</a:t>
            </a:r>
            <a:r>
              <a:rPr lang="en-US" altLang="ko-KR" sz="1200" dirty="0">
                <a:latin typeface="+mn-ea"/>
              </a:rPr>
              <a:t>(80%)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+ </a:t>
            </a: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주최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주관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운영 기관의 실무자 채점</a:t>
            </a:r>
            <a:r>
              <a:rPr lang="en-US" altLang="ko-KR" sz="1200" dirty="0">
                <a:latin typeface="+mn-ea"/>
              </a:rPr>
              <a:t>(20%)</a:t>
            </a:r>
            <a:r>
              <a:rPr lang="ko-KR" altLang="en-US" sz="1200" dirty="0">
                <a:latin typeface="+mn-ea"/>
              </a:rPr>
              <a:t>으로 우수자 선발</a:t>
            </a:r>
            <a:endParaRPr lang="en-US" altLang="ko-KR" sz="1200" dirty="0">
              <a:latin typeface="+mn-ea"/>
            </a:endParaRPr>
          </a:p>
          <a:p>
            <a:r>
              <a:rPr lang="ko-KR" altLang="en-US" sz="1200" kern="0" dirty="0">
                <a:latin typeface="+mn-ea"/>
              </a:rPr>
              <a:t> </a:t>
            </a:r>
            <a:r>
              <a:rPr lang="en-US" altLang="ko-KR" sz="1200" kern="0" dirty="0">
                <a:latin typeface="+mn-ea"/>
              </a:rPr>
              <a:t>2)</a:t>
            </a:r>
            <a:r>
              <a:rPr lang="ko-KR" altLang="en-US" sz="1200" kern="0" dirty="0">
                <a:latin typeface="+mn-ea"/>
              </a:rPr>
              <a:t> 실무자 채점은 창의성</a:t>
            </a:r>
            <a:r>
              <a:rPr lang="en-US" altLang="ko-KR" sz="1200" kern="0" dirty="0">
                <a:latin typeface="+mn-ea"/>
              </a:rPr>
              <a:t>, </a:t>
            </a:r>
            <a:r>
              <a:rPr lang="ko-KR" altLang="en-US" sz="1200" kern="0" dirty="0">
                <a:latin typeface="+mn-ea"/>
              </a:rPr>
              <a:t>독특한 개성</a:t>
            </a:r>
            <a:r>
              <a:rPr lang="en-US" altLang="ko-KR" sz="1200" kern="0" dirty="0">
                <a:latin typeface="+mn-ea"/>
              </a:rPr>
              <a:t>, </a:t>
            </a:r>
            <a:r>
              <a:rPr lang="ko-KR" altLang="en-US" sz="1200" kern="0" dirty="0">
                <a:latin typeface="+mn-ea"/>
              </a:rPr>
              <a:t>재미 등에 더 많은 </a:t>
            </a:r>
            <a:endParaRPr lang="en-US" altLang="ko-KR" sz="1200" kern="0" dirty="0">
              <a:latin typeface="+mn-ea"/>
            </a:endParaRPr>
          </a:p>
          <a:p>
            <a:r>
              <a:rPr lang="en-US" altLang="ko-KR" sz="1200" kern="0" dirty="0">
                <a:latin typeface="+mn-ea"/>
              </a:rPr>
              <a:t>    </a:t>
            </a:r>
            <a:r>
              <a:rPr lang="ko-KR" altLang="en-US" sz="1200" kern="0" dirty="0">
                <a:latin typeface="+mn-ea"/>
              </a:rPr>
              <a:t>포인트를 준답니다 </a:t>
            </a:r>
            <a:r>
              <a:rPr lang="en-US" altLang="ko-KR" sz="1200" kern="0" dirty="0">
                <a:latin typeface="+mn-ea"/>
              </a:rPr>
              <a:t>^^</a:t>
            </a:r>
          </a:p>
          <a:p>
            <a:r>
              <a:rPr lang="ko-KR" altLang="en-US" sz="1200" kern="0" dirty="0">
                <a:latin typeface="+mn-ea"/>
              </a:rPr>
              <a:t> </a:t>
            </a:r>
            <a:r>
              <a:rPr lang="en-US" altLang="ko-KR" sz="1200" kern="0" dirty="0">
                <a:latin typeface="+mn-ea"/>
              </a:rPr>
              <a:t>3) </a:t>
            </a:r>
            <a:r>
              <a:rPr lang="ko-KR" altLang="en-US" sz="1200" kern="0" dirty="0">
                <a:latin typeface="+mn-ea"/>
              </a:rPr>
              <a:t>응모한 자기 </a:t>
            </a:r>
            <a:r>
              <a:rPr lang="en-US" altLang="ko-KR" sz="1200" kern="0" dirty="0">
                <a:latin typeface="+mn-ea"/>
              </a:rPr>
              <a:t>PR</a:t>
            </a:r>
            <a:r>
              <a:rPr lang="ko-KR" altLang="en-US" sz="1200" kern="0" dirty="0">
                <a:latin typeface="+mn-ea"/>
              </a:rPr>
              <a:t>영상은 자기</a:t>
            </a:r>
            <a:r>
              <a:rPr lang="en-US" altLang="ko-KR" sz="1200" kern="0" dirty="0">
                <a:latin typeface="+mn-ea"/>
              </a:rPr>
              <a:t>PR</a:t>
            </a:r>
            <a:r>
              <a:rPr lang="ko-KR" altLang="en-US" sz="1200" kern="0" dirty="0">
                <a:latin typeface="+mn-ea"/>
              </a:rPr>
              <a:t>영상 게시판에서 누구든 보실 </a:t>
            </a:r>
            <a:endParaRPr lang="en-US" altLang="ko-KR" sz="1200" kern="0" dirty="0">
              <a:latin typeface="+mn-ea"/>
            </a:endParaRPr>
          </a:p>
          <a:p>
            <a:r>
              <a:rPr lang="en-US" altLang="ko-KR" sz="1200" kern="0" dirty="0">
                <a:latin typeface="+mn-ea"/>
              </a:rPr>
              <a:t>    </a:t>
            </a:r>
            <a:r>
              <a:rPr lang="ko-KR" altLang="en-US" sz="1200" kern="0" dirty="0">
                <a:latin typeface="+mn-ea"/>
              </a:rPr>
              <a:t>수 있습니다</a:t>
            </a:r>
            <a:r>
              <a:rPr lang="en-US" altLang="ko-KR" sz="1200" kern="0" dirty="0">
                <a:latin typeface="+mn-ea"/>
              </a:rPr>
              <a:t>. </a:t>
            </a:r>
            <a:r>
              <a:rPr lang="ko-KR" altLang="en-US" sz="1200" kern="0" dirty="0">
                <a:latin typeface="+mn-ea"/>
              </a:rPr>
              <a:t>다만 추천은 회원 가입 후 가능합니다</a:t>
            </a:r>
            <a:r>
              <a:rPr lang="en-US" altLang="ko-KR" sz="1200" kern="0" dirty="0">
                <a:latin typeface="+mn-ea"/>
              </a:rPr>
              <a:t>!</a:t>
            </a:r>
            <a:r>
              <a:rPr lang="ko-KR" altLang="en-US" sz="1200" kern="0" dirty="0">
                <a:latin typeface="+mn-ea"/>
              </a:rPr>
              <a:t> </a:t>
            </a:r>
            <a:endParaRPr lang="en-US" altLang="ko-KR" sz="1200" kern="0" dirty="0">
              <a:latin typeface="+mn-ea"/>
            </a:endParaRPr>
          </a:p>
          <a:p>
            <a:r>
              <a:rPr lang="en-US" altLang="ko-KR" sz="1200" kern="0" dirty="0">
                <a:latin typeface="+mn-ea"/>
              </a:rPr>
              <a:t> 4) </a:t>
            </a:r>
            <a:r>
              <a:rPr lang="ko-KR" altLang="en-US" sz="1200" kern="0" dirty="0">
                <a:latin typeface="+mn-ea"/>
              </a:rPr>
              <a:t>자세한 사은품 목록은 홈페이지 참조</a:t>
            </a:r>
            <a:endParaRPr lang="en-US" altLang="ko-KR" sz="1200" kern="0" dirty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02BE42F-F50D-4F7A-A322-3B1AF8D775C1}"/>
              </a:ext>
            </a:extLst>
          </p:cNvPr>
          <p:cNvGrpSpPr/>
          <p:nvPr/>
        </p:nvGrpSpPr>
        <p:grpSpPr>
          <a:xfrm>
            <a:off x="0" y="107292"/>
            <a:ext cx="3041966" cy="396589"/>
            <a:chOff x="-2" y="307818"/>
            <a:chExt cx="4249879" cy="554068"/>
          </a:xfrm>
        </p:grpSpPr>
        <p:sp>
          <p:nvSpPr>
            <p:cNvPr id="44" name="사각형: 둥근 위쪽 모서리 43">
              <a:extLst>
                <a:ext uri="{FF2B5EF4-FFF2-40B4-BE49-F238E27FC236}">
                  <a16:creationId xmlns:a16="http://schemas.microsoft.com/office/drawing/2014/main" id="{DA996960-FC94-4BBC-9EEB-B995F04B414B}"/>
                </a:ext>
              </a:extLst>
            </p:cNvPr>
            <p:cNvSpPr/>
            <p:nvPr/>
          </p:nvSpPr>
          <p:spPr>
            <a:xfrm rot="5400000">
              <a:off x="1847904" y="-1540088"/>
              <a:ext cx="554068" cy="424987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5" name="그림 44" descr="그리기, 표지판, 시계이(가) 표시된 사진&#10;&#10;자동 생성된 설명">
              <a:extLst>
                <a:ext uri="{FF2B5EF4-FFF2-40B4-BE49-F238E27FC236}">
                  <a16:creationId xmlns:a16="http://schemas.microsoft.com/office/drawing/2014/main" id="{E88FED73-DFD4-4BB3-A1FD-C07165418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0" y="481555"/>
              <a:ext cx="1846213" cy="214944"/>
            </a:xfrm>
            <a:prstGeom prst="rect">
              <a:avLst/>
            </a:prstGeom>
          </p:spPr>
        </p:pic>
        <p:pic>
          <p:nvPicPr>
            <p:cNvPr id="46" name="그림 45" descr="텍스트이(가) 표시된 사진&#10;&#10;자동 생성된 설명">
              <a:extLst>
                <a:ext uri="{FF2B5EF4-FFF2-40B4-BE49-F238E27FC236}">
                  <a16:creationId xmlns:a16="http://schemas.microsoft.com/office/drawing/2014/main" id="{BD5AF920-F7CA-4184-B61C-76D4AEFD7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874" y="417504"/>
              <a:ext cx="1358751" cy="31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85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6EFEC29-3FE1-4DA6-A01C-FA75F6729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F9FF63B-A297-4545-BF9A-55447E3A9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22" y="107292"/>
            <a:ext cx="4590108" cy="410104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9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E25D79B-06BF-40F5-81C0-35CD469825B7}"/>
              </a:ext>
            </a:extLst>
          </p:cNvPr>
          <p:cNvSpPr/>
          <p:nvPr/>
        </p:nvSpPr>
        <p:spPr>
          <a:xfrm>
            <a:off x="180975" y="791519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AI</a:t>
            </a:r>
            <a:r>
              <a:rPr lang="ko-KR" altLang="en-US" sz="1600" b="1" dirty="0"/>
              <a:t>면접</a:t>
            </a:r>
            <a:r>
              <a:rPr lang="en-US" altLang="ko-KR" sz="1600" b="1" dirty="0"/>
              <a:t>/AI </a:t>
            </a:r>
            <a:r>
              <a:rPr lang="ko-KR" altLang="en-US" sz="1600" b="1" dirty="0"/>
              <a:t>역량검사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277312-61B4-4AA2-AE78-D33B3A98D90F}"/>
              </a:ext>
            </a:extLst>
          </p:cNvPr>
          <p:cNvSpPr txBox="1"/>
          <p:nvPr/>
        </p:nvSpPr>
        <p:spPr>
          <a:xfrm>
            <a:off x="171450" y="1236295"/>
            <a:ext cx="89630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경기도일자리재단 취업지원프로그램 </a:t>
            </a:r>
            <a:r>
              <a:rPr lang="en-US" altLang="ko-KR" sz="1400" dirty="0">
                <a:latin typeface="+mn-ea"/>
              </a:rPr>
              <a:t>(AI</a:t>
            </a:r>
            <a:r>
              <a:rPr lang="ko-KR" altLang="en-US" sz="1400" dirty="0">
                <a:latin typeface="+mn-ea"/>
              </a:rPr>
              <a:t>면접</a:t>
            </a:r>
            <a:r>
              <a:rPr lang="en-US" altLang="ko-KR" sz="1400" dirty="0">
                <a:latin typeface="+mn-ea"/>
              </a:rPr>
              <a:t>/AI </a:t>
            </a:r>
            <a:r>
              <a:rPr lang="ko-KR" altLang="en-US" sz="1400" dirty="0">
                <a:latin typeface="+mn-ea"/>
              </a:rPr>
              <a:t>역량검사</a:t>
            </a:r>
            <a:r>
              <a:rPr lang="en-US" altLang="ko-KR" sz="1400" dirty="0">
                <a:latin typeface="+mn-ea"/>
              </a:rPr>
              <a:t>)</a:t>
            </a:r>
          </a:p>
          <a:p>
            <a:endParaRPr lang="ko-KR" altLang="en-US" sz="1400" dirty="0">
              <a:latin typeface="+mn-ea"/>
            </a:endParaRPr>
          </a:p>
          <a:p>
            <a:pPr algn="l"/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/>
              <a:t>경기도일자리재단에서는 경기도 청년들의 구직 역량을 강화하고자</a:t>
            </a:r>
            <a:r>
              <a:rPr lang="en-US" altLang="ko-KR" sz="1200" dirty="0"/>
              <a:t>, </a:t>
            </a:r>
            <a:r>
              <a:rPr lang="ko-KR" altLang="en-US" sz="1200" dirty="0"/>
              <a:t>온라인 진행이 가능한 </a:t>
            </a:r>
            <a:r>
              <a:rPr lang="en-US" altLang="ko-KR" sz="1200" dirty="0"/>
              <a:t>AI </a:t>
            </a:r>
            <a:r>
              <a:rPr lang="ko-KR" altLang="en-US" sz="1200" dirty="0"/>
              <a:t>면접 프로그램을 운영하고 </a:t>
            </a:r>
            <a:endParaRPr lang="en-US" altLang="ko-KR" sz="1200" dirty="0"/>
          </a:p>
          <a:p>
            <a:pPr algn="l"/>
            <a:r>
              <a:rPr lang="en-US" altLang="ko-KR" sz="1200" dirty="0"/>
              <a:t>      </a:t>
            </a:r>
            <a:r>
              <a:rPr lang="ko-KR" altLang="en-US" sz="1200" dirty="0"/>
              <a:t>있습니다</a:t>
            </a:r>
            <a:r>
              <a:rPr lang="en-US" altLang="ko-KR" sz="1200" dirty="0"/>
              <a:t>. </a:t>
            </a:r>
          </a:p>
          <a:p>
            <a:pPr algn="l"/>
            <a:r>
              <a:rPr lang="en-US" altLang="ko-KR" sz="1200" dirty="0"/>
              <a:t>      2020 </a:t>
            </a:r>
            <a:r>
              <a:rPr lang="ko-KR" altLang="en-US" sz="1200" dirty="0"/>
              <a:t>경기도 온라인 청년채용 박람회 참가자를 위해 다음과 같이 무료 </a:t>
            </a:r>
            <a:r>
              <a:rPr lang="en-US" altLang="ko-KR" sz="1200" dirty="0"/>
              <a:t>AI </a:t>
            </a:r>
            <a:r>
              <a:rPr lang="ko-KR" altLang="en-US" sz="1200" dirty="0"/>
              <a:t>면접 서비스 지원을 다음과 같이 실시합니다</a:t>
            </a:r>
            <a:r>
              <a:rPr lang="en-US" altLang="ko-KR" sz="1200" dirty="0"/>
              <a:t>.</a:t>
            </a: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2)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교육방법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온라인 </a:t>
            </a: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3)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면접 답변내용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감정 상태 및 역량 측정 게임 등을 바탕으로 실제 기업의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AI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면접 채용 시스템에 대비 가능</a:t>
            </a:r>
          </a:p>
          <a:p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4)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로그인 후 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2021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년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2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월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28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일까지 무제한으로 이용 가능합니다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  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아이디는 회원가입 시 제출했던 이메일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비밀번호는 휴대전화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</a:rPr>
              <a:t>뒷번호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4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자리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 </a:t>
            </a: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5)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자세한 사항은 박람회 홈페이지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+mn-ea"/>
                <a:hlinkClick r:id="rId4"/>
              </a:rPr>
              <a:t>www.jobara.net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를 확인해 보세요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!</a:t>
            </a:r>
          </a:p>
          <a:p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B5E2F21-C78A-43A0-8B3C-22E3622E29DD}"/>
              </a:ext>
            </a:extLst>
          </p:cNvPr>
          <p:cNvSpPr/>
          <p:nvPr/>
        </p:nvSpPr>
        <p:spPr>
          <a:xfrm>
            <a:off x="180975" y="3408319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행사 홍보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구직자 참가 관련 문의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BC101B-E08D-496A-8184-D889A9C6D813}"/>
              </a:ext>
            </a:extLst>
          </p:cNvPr>
          <p:cNvSpPr txBox="1"/>
          <p:nvPr/>
        </p:nvSpPr>
        <p:spPr>
          <a:xfrm>
            <a:off x="171450" y="3843195"/>
            <a:ext cx="8963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○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2020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경기도 온라인 청년채용 박람회 운영사무국 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  -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전화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:  02-549-8220 /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이메일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: fair@insamansa.co.kr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○ 홈페이지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  <a:hlinkClick r:id="rId4"/>
              </a:rPr>
              <a:t>www.jobara.net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459EE43-C7FB-4EDF-BCFB-9ABF8A2D3F11}"/>
              </a:ext>
            </a:extLst>
          </p:cNvPr>
          <p:cNvGrpSpPr/>
          <p:nvPr/>
        </p:nvGrpSpPr>
        <p:grpSpPr>
          <a:xfrm>
            <a:off x="0" y="107292"/>
            <a:ext cx="3041966" cy="396589"/>
            <a:chOff x="-2" y="307818"/>
            <a:chExt cx="4249879" cy="554068"/>
          </a:xfrm>
        </p:grpSpPr>
        <p:sp>
          <p:nvSpPr>
            <p:cNvPr id="22" name="사각형: 둥근 위쪽 모서리 21">
              <a:extLst>
                <a:ext uri="{FF2B5EF4-FFF2-40B4-BE49-F238E27FC236}">
                  <a16:creationId xmlns:a16="http://schemas.microsoft.com/office/drawing/2014/main" id="{E7DEA5FC-493B-4022-B87D-63C74754B435}"/>
                </a:ext>
              </a:extLst>
            </p:cNvPr>
            <p:cNvSpPr/>
            <p:nvPr/>
          </p:nvSpPr>
          <p:spPr>
            <a:xfrm rot="5400000">
              <a:off x="1847904" y="-1540088"/>
              <a:ext cx="554068" cy="424987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" name="그림 22" descr="그리기, 표지판, 시계이(가) 표시된 사진&#10;&#10;자동 생성된 설명">
              <a:extLst>
                <a:ext uri="{FF2B5EF4-FFF2-40B4-BE49-F238E27FC236}">
                  <a16:creationId xmlns:a16="http://schemas.microsoft.com/office/drawing/2014/main" id="{35D16246-F916-4AD1-9D52-C1A729DE1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0" y="481555"/>
              <a:ext cx="1846213" cy="214944"/>
            </a:xfrm>
            <a:prstGeom prst="rect">
              <a:avLst/>
            </a:prstGeom>
          </p:spPr>
        </p:pic>
        <p:pic>
          <p:nvPicPr>
            <p:cNvPr id="24" name="그림 23" descr="텍스트이(가) 표시된 사진&#10;&#10;자동 생성된 설명">
              <a:extLst>
                <a:ext uri="{FF2B5EF4-FFF2-40B4-BE49-F238E27FC236}">
                  <a16:creationId xmlns:a16="http://schemas.microsoft.com/office/drawing/2014/main" id="{2FAB33F9-838D-44D1-9B8F-BF2B5E696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874" y="417504"/>
              <a:ext cx="1358751" cy="31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71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2034</Words>
  <Application>Microsoft Office PowerPoint</Application>
  <PresentationFormat>화면 슬라이드 쇼(4:3)</PresentationFormat>
  <Paragraphs>233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맑은 고딕</vt:lpstr>
      <vt:lpstr>바탕</vt:lpstr>
      <vt:lpstr>한양중고딕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Do Hyung</dc:creator>
  <cp:lastModifiedBy>Do Hyung</cp:lastModifiedBy>
  <cp:revision>14</cp:revision>
  <dcterms:created xsi:type="dcterms:W3CDTF">2020-09-10T19:07:55Z</dcterms:created>
  <dcterms:modified xsi:type="dcterms:W3CDTF">2020-11-25T01:34:49Z</dcterms:modified>
</cp:coreProperties>
</file>