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6" r:id="rId1"/>
  </p:sldMasterIdLst>
  <p:notesMasterIdLst>
    <p:notesMasterId r:id="rId16"/>
  </p:notesMasterIdLst>
  <p:handoutMasterIdLst>
    <p:handoutMasterId r:id="rId17"/>
  </p:handoutMasterIdLst>
  <p:sldIdLst>
    <p:sldId id="801" r:id="rId2"/>
    <p:sldId id="823" r:id="rId3"/>
    <p:sldId id="810" r:id="rId4"/>
    <p:sldId id="804" r:id="rId5"/>
    <p:sldId id="825" r:id="rId6"/>
    <p:sldId id="809" r:id="rId7"/>
    <p:sldId id="813" r:id="rId8"/>
    <p:sldId id="822" r:id="rId9"/>
    <p:sldId id="821" r:id="rId10"/>
    <p:sldId id="820" r:id="rId11"/>
    <p:sldId id="812" r:id="rId12"/>
    <p:sldId id="802" r:id="rId13"/>
    <p:sldId id="824" r:id="rId14"/>
    <p:sldId id="807" r:id="rId15"/>
  </p:sldIdLst>
  <p:sldSz cx="10385425" cy="5940425"/>
  <p:notesSz cx="9928225" cy="67976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95203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90407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48561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980812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476014" algn="l" defTabSz="990407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971219" algn="l" defTabSz="990407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466421" algn="l" defTabSz="990407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961624" algn="l" defTabSz="990407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42" userDrawn="1">
          <p15:clr>
            <a:srgbClr val="A4A3A4"/>
          </p15:clr>
        </p15:guide>
        <p15:guide id="2" orient="horz" pos="1872" userDrawn="1">
          <p15:clr>
            <a:srgbClr val="A4A3A4"/>
          </p15:clr>
        </p15:guide>
        <p15:guide id="3" orient="horz" pos="2500" userDrawn="1">
          <p15:clr>
            <a:srgbClr val="A4A3A4"/>
          </p15:clr>
        </p15:guide>
        <p15:guide id="4" pos="3271" userDrawn="1">
          <p15:clr>
            <a:srgbClr val="A4A3A4"/>
          </p15:clr>
        </p15:guide>
        <p15:guide id="5" pos="6156" userDrawn="1">
          <p15:clr>
            <a:srgbClr val="A4A3A4"/>
          </p15:clr>
        </p15:guide>
        <p15:guide id="6" pos="386" userDrawn="1">
          <p15:clr>
            <a:srgbClr val="A4A3A4"/>
          </p15:clr>
        </p15:guide>
        <p15:guide id="7" pos="490" userDrawn="1">
          <p15:clr>
            <a:srgbClr val="A4A3A4"/>
          </p15:clr>
        </p15:guide>
        <p15:guide id="8" pos="2357" userDrawn="1">
          <p15:clr>
            <a:srgbClr val="A4A3A4"/>
          </p15:clr>
        </p15:guide>
        <p15:guide id="9" orient="horz" pos="3344" userDrawn="1">
          <p15:clr>
            <a:srgbClr val="A4A3A4"/>
          </p15:clr>
        </p15:guide>
        <p15:guide id="10" orient="horz" pos="547" userDrawn="1">
          <p15:clr>
            <a:srgbClr val="A4A3A4"/>
          </p15:clr>
        </p15:guide>
        <p15:guide id="11" pos="6203" userDrawn="1">
          <p15:clr>
            <a:srgbClr val="A4A3A4"/>
          </p15:clr>
        </p15:guide>
        <p15:guide id="12" pos="3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66CC"/>
    <a:srgbClr val="007CA8"/>
    <a:srgbClr val="4BACC6"/>
    <a:srgbClr val="0099FF"/>
    <a:srgbClr val="AFEAFF"/>
    <a:srgbClr val="69D8FF"/>
    <a:srgbClr val="83C7F1"/>
    <a:srgbClr val="F8FED2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밝은 스타일 2 - 강조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밝은 스타일 2 - 강조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63" autoAdjust="0"/>
    <p:restoredTop sz="76196" autoAdjust="0"/>
  </p:normalViewPr>
  <p:slideViewPr>
    <p:cSldViewPr>
      <p:cViewPr varScale="1">
        <p:scale>
          <a:sx n="97" d="100"/>
          <a:sy n="97" d="100"/>
        </p:scale>
        <p:origin x="96" y="600"/>
      </p:cViewPr>
      <p:guideLst>
        <p:guide orient="horz" pos="3442"/>
        <p:guide orient="horz" pos="1872"/>
        <p:guide orient="horz" pos="2500"/>
        <p:guide pos="3271"/>
        <p:guide pos="6156"/>
        <p:guide pos="386"/>
        <p:guide pos="490"/>
        <p:guide pos="2357"/>
        <p:guide orient="horz" pos="3344"/>
        <p:guide orient="horz" pos="547"/>
        <p:guide pos="6203"/>
        <p:guide pos="3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1" y="7"/>
            <a:ext cx="4302231" cy="339884"/>
          </a:xfrm>
          <a:prstGeom prst="rect">
            <a:avLst/>
          </a:prstGeom>
        </p:spPr>
        <p:txBody>
          <a:bodyPr vert="horz" lIns="92177" tIns="46088" rIns="92177" bIns="4608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3715" y="7"/>
            <a:ext cx="4302231" cy="339884"/>
          </a:xfrm>
          <a:prstGeom prst="rect">
            <a:avLst/>
          </a:prstGeom>
        </p:spPr>
        <p:txBody>
          <a:bodyPr vert="horz" lIns="92177" tIns="46088" rIns="92177" bIns="4608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D617B7A-E39D-4896-8B4E-5CD35095DF12}" type="datetimeFigureOut">
              <a:rPr lang="ko-KR" altLang="en-US"/>
              <a:pPr>
                <a:defRPr/>
              </a:pPr>
              <a:t>2018-11-07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21" y="6456622"/>
            <a:ext cx="4302231" cy="339884"/>
          </a:xfrm>
          <a:prstGeom prst="rect">
            <a:avLst/>
          </a:prstGeom>
        </p:spPr>
        <p:txBody>
          <a:bodyPr vert="horz" lIns="92177" tIns="46088" rIns="92177" bIns="4608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3715" y="6456622"/>
            <a:ext cx="4302231" cy="339884"/>
          </a:xfrm>
          <a:prstGeom prst="rect">
            <a:avLst/>
          </a:prstGeom>
        </p:spPr>
        <p:txBody>
          <a:bodyPr vert="horz" lIns="92177" tIns="46088" rIns="92177" bIns="4608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74024C5-5A8F-4B5D-B983-FB85E0D38B8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10352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1" y="7"/>
            <a:ext cx="4302231" cy="339884"/>
          </a:xfrm>
          <a:prstGeom prst="rect">
            <a:avLst/>
          </a:prstGeom>
        </p:spPr>
        <p:txBody>
          <a:bodyPr vert="horz" lIns="92177" tIns="46088" rIns="92177" bIns="4608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3715" y="7"/>
            <a:ext cx="4302231" cy="339884"/>
          </a:xfrm>
          <a:prstGeom prst="rect">
            <a:avLst/>
          </a:prstGeom>
        </p:spPr>
        <p:txBody>
          <a:bodyPr vert="horz" lIns="92177" tIns="46088" rIns="92177" bIns="4608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D3CE106-BAE9-4EDC-849B-FF5324290F8F}" type="datetimeFigureOut">
              <a:rPr lang="ko-KR" altLang="en-US"/>
              <a:pPr>
                <a:defRPr/>
              </a:pPr>
              <a:t>2018-11-07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738438" y="511175"/>
            <a:ext cx="4451350" cy="254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77" tIns="46088" rIns="92177" bIns="46088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823" y="3228898"/>
            <a:ext cx="7942580" cy="3058953"/>
          </a:xfrm>
          <a:prstGeom prst="rect">
            <a:avLst/>
          </a:prstGeom>
        </p:spPr>
        <p:txBody>
          <a:bodyPr vert="horz" lIns="92177" tIns="46088" rIns="92177" bIns="46088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1" y="6456622"/>
            <a:ext cx="4302231" cy="339884"/>
          </a:xfrm>
          <a:prstGeom prst="rect">
            <a:avLst/>
          </a:prstGeom>
        </p:spPr>
        <p:txBody>
          <a:bodyPr vert="horz" lIns="92177" tIns="46088" rIns="92177" bIns="4608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3715" y="6456622"/>
            <a:ext cx="4302231" cy="339884"/>
          </a:xfrm>
          <a:prstGeom prst="rect">
            <a:avLst/>
          </a:prstGeom>
        </p:spPr>
        <p:txBody>
          <a:bodyPr vert="horz" lIns="92177" tIns="46088" rIns="92177" bIns="4608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4AECF0A-454B-4B2E-A2FB-29098EBDB77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46992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sz="1282" kern="1200">
        <a:solidFill>
          <a:schemeClr val="tx1"/>
        </a:solidFill>
        <a:latin typeface="+mn-lt"/>
        <a:ea typeface="+mn-ea"/>
        <a:cs typeface="+mn-cs"/>
      </a:defRPr>
    </a:lvl1pPr>
    <a:lvl2pPr marL="495203" algn="l" rtl="0" eaLnBrk="0" fontAlgn="base" latinLnBrk="1" hangingPunct="0">
      <a:spcBef>
        <a:spcPct val="30000"/>
      </a:spcBef>
      <a:spcAft>
        <a:spcPct val="0"/>
      </a:spcAft>
      <a:defRPr sz="1282" kern="1200">
        <a:solidFill>
          <a:schemeClr val="tx1"/>
        </a:solidFill>
        <a:latin typeface="+mn-lt"/>
        <a:ea typeface="+mn-ea"/>
        <a:cs typeface="+mn-cs"/>
      </a:defRPr>
    </a:lvl2pPr>
    <a:lvl3pPr marL="990407" algn="l" rtl="0" eaLnBrk="0" fontAlgn="base" latinLnBrk="1" hangingPunct="0">
      <a:spcBef>
        <a:spcPct val="30000"/>
      </a:spcBef>
      <a:spcAft>
        <a:spcPct val="0"/>
      </a:spcAft>
      <a:defRPr sz="1282" kern="1200">
        <a:solidFill>
          <a:schemeClr val="tx1"/>
        </a:solidFill>
        <a:latin typeface="+mn-lt"/>
        <a:ea typeface="+mn-ea"/>
        <a:cs typeface="+mn-cs"/>
      </a:defRPr>
    </a:lvl3pPr>
    <a:lvl4pPr marL="1485610" algn="l" rtl="0" eaLnBrk="0" fontAlgn="base" latinLnBrk="1" hangingPunct="0">
      <a:spcBef>
        <a:spcPct val="30000"/>
      </a:spcBef>
      <a:spcAft>
        <a:spcPct val="0"/>
      </a:spcAft>
      <a:defRPr sz="1282" kern="1200">
        <a:solidFill>
          <a:schemeClr val="tx1"/>
        </a:solidFill>
        <a:latin typeface="+mn-lt"/>
        <a:ea typeface="+mn-ea"/>
        <a:cs typeface="+mn-cs"/>
      </a:defRPr>
    </a:lvl4pPr>
    <a:lvl5pPr marL="1980812" algn="l" rtl="0" eaLnBrk="0" fontAlgn="base" latinLnBrk="1" hangingPunct="0">
      <a:spcBef>
        <a:spcPct val="30000"/>
      </a:spcBef>
      <a:spcAft>
        <a:spcPct val="0"/>
      </a:spcAft>
      <a:defRPr sz="1282" kern="1200">
        <a:solidFill>
          <a:schemeClr val="tx1"/>
        </a:solidFill>
        <a:latin typeface="+mn-lt"/>
        <a:ea typeface="+mn-ea"/>
        <a:cs typeface="+mn-cs"/>
      </a:defRPr>
    </a:lvl5pPr>
    <a:lvl6pPr marL="2476014" algn="l" defTabSz="990407" rtl="0" eaLnBrk="1" latinLnBrk="1" hangingPunct="1">
      <a:defRPr sz="1282" kern="1200">
        <a:solidFill>
          <a:schemeClr val="tx1"/>
        </a:solidFill>
        <a:latin typeface="+mn-lt"/>
        <a:ea typeface="+mn-ea"/>
        <a:cs typeface="+mn-cs"/>
      </a:defRPr>
    </a:lvl6pPr>
    <a:lvl7pPr marL="2971219" algn="l" defTabSz="990407" rtl="0" eaLnBrk="1" latinLnBrk="1" hangingPunct="1">
      <a:defRPr sz="1282" kern="1200">
        <a:solidFill>
          <a:schemeClr val="tx1"/>
        </a:solidFill>
        <a:latin typeface="+mn-lt"/>
        <a:ea typeface="+mn-ea"/>
        <a:cs typeface="+mn-cs"/>
      </a:defRPr>
    </a:lvl7pPr>
    <a:lvl8pPr marL="3466421" algn="l" defTabSz="990407" rtl="0" eaLnBrk="1" latinLnBrk="1" hangingPunct="1">
      <a:defRPr sz="1282" kern="1200">
        <a:solidFill>
          <a:schemeClr val="tx1"/>
        </a:solidFill>
        <a:latin typeface="+mn-lt"/>
        <a:ea typeface="+mn-ea"/>
        <a:cs typeface="+mn-cs"/>
      </a:defRPr>
    </a:lvl8pPr>
    <a:lvl9pPr marL="3961624" algn="l" defTabSz="990407" rtl="0" eaLnBrk="1" latinLnBrk="1" hangingPunct="1">
      <a:defRPr sz="128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38438" y="511175"/>
            <a:ext cx="4451350" cy="25463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74184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38438" y="511175"/>
            <a:ext cx="4451350" cy="25463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40208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38438" y="511175"/>
            <a:ext cx="4451350" cy="25463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85281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38438" y="511175"/>
            <a:ext cx="4451350" cy="25463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645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38438" y="511175"/>
            <a:ext cx="4451350" cy="25463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5459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38438" y="511175"/>
            <a:ext cx="4451350" cy="25463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0311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38438" y="511175"/>
            <a:ext cx="4451350" cy="25463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2219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38438" y="511175"/>
            <a:ext cx="4451350" cy="25463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2767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38438" y="511175"/>
            <a:ext cx="4451350" cy="25463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385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38438" y="511175"/>
            <a:ext cx="4451350" cy="25463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1955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38438" y="511175"/>
            <a:ext cx="4451350" cy="25463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77961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38438" y="511175"/>
            <a:ext cx="4451350" cy="25463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7556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38438" y="511175"/>
            <a:ext cx="4451350" cy="25463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6324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38438" y="511175"/>
            <a:ext cx="4451350" cy="25463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1388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78911" y="1845384"/>
            <a:ext cx="8827611" cy="127334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57820" y="3366243"/>
            <a:ext cx="7269797" cy="15181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2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5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8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4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57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0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3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98A3-876A-4BAF-BCBD-40EB66BEB5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3060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98A3-876A-4BAF-BCBD-40EB66BEB5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3814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529435" y="237894"/>
            <a:ext cx="2336720" cy="50686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19274" y="237894"/>
            <a:ext cx="6837072" cy="50686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98A3-876A-4BAF-BCBD-40EB66BEB5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9907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/>
          <p:nvPr userDrawn="1"/>
        </p:nvSpPr>
        <p:spPr>
          <a:xfrm>
            <a:off x="6" y="5465160"/>
            <a:ext cx="10385425" cy="47526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8577" tIns="39289" rIns="78577" bIns="39289"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4456660" y="5510021"/>
            <a:ext cx="1135906" cy="260164"/>
          </a:xfrm>
          <a:prstGeom prst="rect">
            <a:avLst/>
          </a:prstGeom>
          <a:noFill/>
          <a:ln>
            <a:noFill/>
          </a:ln>
          <a:extLst/>
        </p:spPr>
        <p:txBody>
          <a:bodyPr lIns="78577" tIns="39289" rIns="78577" bIns="39289">
            <a:spAutoFit/>
          </a:bodyPr>
          <a:lstStyle>
            <a:lvl1pPr marL="622300" indent="-1524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r" eaLnBrk="1" hangingPunct="1">
              <a:buSzPct val="120000"/>
              <a:defRPr/>
            </a:pPr>
            <a:r>
              <a:rPr kumimoji="0" lang="en-US" altLang="ko-KR" sz="1175" dirty="0" smtClean="0">
                <a:solidFill>
                  <a:srgbClr val="7F7F7F"/>
                </a:solidFill>
                <a:latin typeface="Arial" charset="0"/>
                <a:ea typeface="맑은 고딕" pitchFamily="50" charset="-127"/>
                <a:cs typeface="Arial" charset="0"/>
              </a:rPr>
              <a:t>[</a:t>
            </a:r>
            <a:fld id="{09B966A5-D6D7-4454-9268-AA961AF9B0DA}" type="slidenum">
              <a:rPr kumimoji="0" lang="ko-KR" altLang="en-US" sz="1175" smtClean="0">
                <a:solidFill>
                  <a:srgbClr val="7F7F7F"/>
                </a:solidFill>
                <a:latin typeface="Arial" charset="0"/>
                <a:ea typeface="맑은 고딕" pitchFamily="50" charset="-127"/>
                <a:cs typeface="Arial" charset="0"/>
              </a:rPr>
              <a:pPr algn="r" eaLnBrk="1" hangingPunct="1">
                <a:buSzPct val="120000"/>
                <a:defRPr/>
              </a:pPr>
              <a:t>‹#›</a:t>
            </a:fld>
            <a:r>
              <a:rPr kumimoji="0" lang="en-US" altLang="ko-KR" sz="1175" dirty="0" smtClean="0">
                <a:solidFill>
                  <a:srgbClr val="7F7F7F"/>
                </a:solidFill>
                <a:latin typeface="Arial" charset="0"/>
                <a:ea typeface="맑은 고딕" pitchFamily="50" charset="-127"/>
                <a:cs typeface="Arial" charset="0"/>
              </a:rPr>
              <a:t>]</a:t>
            </a:r>
            <a:endParaRPr kumimoji="0" lang="ko-KR" altLang="en-US" sz="1175" dirty="0" smtClean="0">
              <a:solidFill>
                <a:srgbClr val="7F7F7F"/>
              </a:solidFill>
              <a:latin typeface="Arial" charset="0"/>
              <a:ea typeface="맑은 고딕" pitchFamily="50" charset="-127"/>
              <a:cs typeface="Arial" charset="0"/>
            </a:endParaRPr>
          </a:p>
        </p:txBody>
      </p:sp>
      <p:cxnSp>
        <p:nvCxnSpPr>
          <p:cNvPr id="18" name="직선 연결선 17"/>
          <p:cNvCxnSpPr/>
          <p:nvPr userDrawn="1"/>
        </p:nvCxnSpPr>
        <p:spPr>
          <a:xfrm>
            <a:off x="6" y="5465156"/>
            <a:ext cx="10385425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tailEnd type="non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직사각형 6"/>
          <p:cNvSpPr/>
          <p:nvPr userDrawn="1"/>
        </p:nvSpPr>
        <p:spPr>
          <a:xfrm>
            <a:off x="6" y="4"/>
            <a:ext cx="10385425" cy="599543"/>
          </a:xfrm>
          <a:prstGeom prst="rect">
            <a:avLst/>
          </a:prstGeom>
          <a:gradFill flip="none" rotWithShape="1">
            <a:gsLst>
              <a:gs pos="75000">
                <a:srgbClr val="82BE38"/>
              </a:gs>
              <a:gs pos="0">
                <a:srgbClr val="008EDA"/>
              </a:gs>
              <a:gs pos="50000">
                <a:srgbClr val="008EDA"/>
              </a:gs>
              <a:gs pos="100000">
                <a:srgbClr val="82BE38"/>
              </a:gs>
            </a:gsLst>
            <a:lin ang="0" scaled="1"/>
            <a:tileRect/>
          </a:gradFill>
          <a:ln w="12700">
            <a:noFill/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8577" tIns="39289" rIns="78577" bIns="39289"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445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-367814" y="5635157"/>
            <a:ext cx="4170399" cy="26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577" tIns="39289" rIns="78577" bIns="39289">
            <a:spAutoFit/>
          </a:bodyPr>
          <a:lstStyle>
            <a:lvl1pPr marL="622300" indent="-1524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latinLnBrk="0" hangingPunct="1">
              <a:buSzPct val="120000"/>
              <a:defRPr/>
            </a:pPr>
            <a:r>
              <a:rPr kumimoji="0" lang="en-US" altLang="ko-KR" sz="1175" smtClean="0">
                <a:solidFill>
                  <a:srgbClr val="A6A6A6"/>
                </a:solidFill>
                <a:latin typeface="Arial" charset="0"/>
                <a:ea typeface="맑은 고딕" pitchFamily="50" charset="-127"/>
                <a:cs typeface="Arial" charset="0"/>
              </a:rPr>
              <a:t>© NCIA, All Rights Reserved. ‌</a:t>
            </a:r>
            <a:endParaRPr kumimoji="0" lang="ko-KR" altLang="en-US" sz="1175" smtClean="0">
              <a:solidFill>
                <a:srgbClr val="A6A6A6"/>
              </a:solidFill>
              <a:latin typeface="Arial" charset="0"/>
              <a:ea typeface="맑은 고딕" pitchFamily="50" charset="-127"/>
              <a:cs typeface="Arial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" y="4"/>
            <a:ext cx="10385425" cy="594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464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/>
          <p:nvPr userDrawn="1"/>
        </p:nvSpPr>
        <p:spPr>
          <a:xfrm>
            <a:off x="6" y="5465160"/>
            <a:ext cx="10385425" cy="47526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8577" tIns="39289" rIns="78577" bIns="39289"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4456660" y="5510021"/>
            <a:ext cx="1135906" cy="260164"/>
          </a:xfrm>
          <a:prstGeom prst="rect">
            <a:avLst/>
          </a:prstGeom>
          <a:noFill/>
          <a:ln>
            <a:noFill/>
          </a:ln>
          <a:extLst/>
        </p:spPr>
        <p:txBody>
          <a:bodyPr lIns="78577" tIns="39289" rIns="78577" bIns="39289">
            <a:spAutoFit/>
          </a:bodyPr>
          <a:lstStyle>
            <a:lvl1pPr marL="622300" indent="-1524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r" eaLnBrk="1" hangingPunct="1">
              <a:buSzPct val="120000"/>
              <a:defRPr/>
            </a:pPr>
            <a:r>
              <a:rPr kumimoji="0" lang="en-US" altLang="ko-KR" sz="1175" dirty="0" smtClean="0">
                <a:solidFill>
                  <a:srgbClr val="7F7F7F"/>
                </a:solidFill>
                <a:latin typeface="Arial" charset="0"/>
                <a:ea typeface="맑은 고딕" pitchFamily="50" charset="-127"/>
                <a:cs typeface="Arial" charset="0"/>
              </a:rPr>
              <a:t>[</a:t>
            </a:r>
            <a:fld id="{09B966A5-D6D7-4454-9268-AA961AF9B0DA}" type="slidenum">
              <a:rPr kumimoji="0" lang="ko-KR" altLang="en-US" sz="1175" smtClean="0">
                <a:solidFill>
                  <a:srgbClr val="7F7F7F"/>
                </a:solidFill>
                <a:latin typeface="Arial" charset="0"/>
                <a:ea typeface="맑은 고딕" pitchFamily="50" charset="-127"/>
                <a:cs typeface="Arial" charset="0"/>
              </a:rPr>
              <a:pPr algn="r" eaLnBrk="1" hangingPunct="1">
                <a:buSzPct val="120000"/>
                <a:defRPr/>
              </a:pPr>
              <a:t>‹#›</a:t>
            </a:fld>
            <a:r>
              <a:rPr kumimoji="0" lang="en-US" altLang="ko-KR" sz="1175" dirty="0" smtClean="0">
                <a:solidFill>
                  <a:srgbClr val="7F7F7F"/>
                </a:solidFill>
                <a:latin typeface="Arial" charset="0"/>
                <a:ea typeface="맑은 고딕" pitchFamily="50" charset="-127"/>
                <a:cs typeface="Arial" charset="0"/>
              </a:rPr>
              <a:t>]</a:t>
            </a:r>
            <a:endParaRPr kumimoji="0" lang="ko-KR" altLang="en-US" sz="1175" dirty="0" smtClean="0">
              <a:solidFill>
                <a:srgbClr val="7F7F7F"/>
              </a:solidFill>
              <a:latin typeface="Arial" charset="0"/>
              <a:ea typeface="맑은 고딕" pitchFamily="50" charset="-127"/>
              <a:cs typeface="Arial" charset="0"/>
            </a:endParaRPr>
          </a:p>
        </p:txBody>
      </p:sp>
      <p:cxnSp>
        <p:nvCxnSpPr>
          <p:cNvPr id="18" name="직선 연결선 17"/>
          <p:cNvCxnSpPr/>
          <p:nvPr userDrawn="1"/>
        </p:nvCxnSpPr>
        <p:spPr>
          <a:xfrm>
            <a:off x="6" y="5465156"/>
            <a:ext cx="10385425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tailEnd type="non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직사각형 6"/>
          <p:cNvSpPr/>
          <p:nvPr userDrawn="1"/>
        </p:nvSpPr>
        <p:spPr>
          <a:xfrm>
            <a:off x="6" y="4"/>
            <a:ext cx="10385425" cy="599543"/>
          </a:xfrm>
          <a:prstGeom prst="rect">
            <a:avLst/>
          </a:prstGeom>
          <a:gradFill flip="none" rotWithShape="1">
            <a:gsLst>
              <a:gs pos="75000">
                <a:srgbClr val="82BE38"/>
              </a:gs>
              <a:gs pos="0">
                <a:srgbClr val="008EDA"/>
              </a:gs>
              <a:gs pos="50000">
                <a:srgbClr val="008EDA"/>
              </a:gs>
              <a:gs pos="100000">
                <a:srgbClr val="82BE38"/>
              </a:gs>
            </a:gsLst>
            <a:lin ang="0" scaled="1"/>
            <a:tileRect/>
          </a:gradFill>
          <a:ln w="12700">
            <a:noFill/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8577" tIns="39289" rIns="78577" bIns="39289"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292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/>
          <p:nvPr userDrawn="1"/>
        </p:nvSpPr>
        <p:spPr>
          <a:xfrm>
            <a:off x="6" y="5465160"/>
            <a:ext cx="10385425" cy="47526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8577" tIns="39289" rIns="78577" bIns="39289"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4456660" y="5510021"/>
            <a:ext cx="1135906" cy="260164"/>
          </a:xfrm>
          <a:prstGeom prst="rect">
            <a:avLst/>
          </a:prstGeom>
          <a:noFill/>
          <a:ln>
            <a:noFill/>
          </a:ln>
          <a:extLst/>
        </p:spPr>
        <p:txBody>
          <a:bodyPr lIns="78577" tIns="39289" rIns="78577" bIns="39289">
            <a:spAutoFit/>
          </a:bodyPr>
          <a:lstStyle>
            <a:lvl1pPr marL="622300" indent="-1524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r" eaLnBrk="1" hangingPunct="1">
              <a:buSzPct val="120000"/>
              <a:defRPr/>
            </a:pPr>
            <a:r>
              <a:rPr kumimoji="0" lang="en-US" altLang="ko-KR" sz="1175" dirty="0" smtClean="0">
                <a:solidFill>
                  <a:srgbClr val="7F7F7F"/>
                </a:solidFill>
                <a:latin typeface="Arial" charset="0"/>
                <a:ea typeface="맑은 고딕" pitchFamily="50" charset="-127"/>
                <a:cs typeface="Arial" charset="0"/>
              </a:rPr>
              <a:t>[</a:t>
            </a:r>
            <a:fld id="{09B966A5-D6D7-4454-9268-AA961AF9B0DA}" type="slidenum">
              <a:rPr kumimoji="0" lang="ko-KR" altLang="en-US" sz="1175" smtClean="0">
                <a:solidFill>
                  <a:srgbClr val="7F7F7F"/>
                </a:solidFill>
                <a:latin typeface="Arial" charset="0"/>
                <a:ea typeface="맑은 고딕" pitchFamily="50" charset="-127"/>
                <a:cs typeface="Arial" charset="0"/>
              </a:rPr>
              <a:pPr algn="r" eaLnBrk="1" hangingPunct="1">
                <a:buSzPct val="120000"/>
                <a:defRPr/>
              </a:pPr>
              <a:t>‹#›</a:t>
            </a:fld>
            <a:r>
              <a:rPr kumimoji="0" lang="en-US" altLang="ko-KR" sz="1175" dirty="0" smtClean="0">
                <a:solidFill>
                  <a:srgbClr val="7F7F7F"/>
                </a:solidFill>
                <a:latin typeface="Arial" charset="0"/>
                <a:ea typeface="맑은 고딕" pitchFamily="50" charset="-127"/>
                <a:cs typeface="Arial" charset="0"/>
              </a:rPr>
              <a:t>]</a:t>
            </a:r>
            <a:endParaRPr kumimoji="0" lang="ko-KR" altLang="en-US" sz="1175" dirty="0" smtClean="0">
              <a:solidFill>
                <a:srgbClr val="7F7F7F"/>
              </a:solidFill>
              <a:latin typeface="Arial" charset="0"/>
              <a:ea typeface="맑은 고딕" pitchFamily="50" charset="-127"/>
              <a:cs typeface="Arial" charset="0"/>
            </a:endParaRPr>
          </a:p>
        </p:txBody>
      </p:sp>
      <p:cxnSp>
        <p:nvCxnSpPr>
          <p:cNvPr id="18" name="직선 연결선 17"/>
          <p:cNvCxnSpPr/>
          <p:nvPr userDrawn="1"/>
        </p:nvCxnSpPr>
        <p:spPr>
          <a:xfrm>
            <a:off x="6" y="5465156"/>
            <a:ext cx="10385425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tailEnd type="non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직사각형 6"/>
          <p:cNvSpPr/>
          <p:nvPr userDrawn="1"/>
        </p:nvSpPr>
        <p:spPr>
          <a:xfrm>
            <a:off x="6" y="4"/>
            <a:ext cx="10385425" cy="599543"/>
          </a:xfrm>
          <a:prstGeom prst="rect">
            <a:avLst/>
          </a:prstGeom>
          <a:gradFill flip="none" rotWithShape="1">
            <a:gsLst>
              <a:gs pos="75000">
                <a:srgbClr val="82BE38"/>
              </a:gs>
              <a:gs pos="0">
                <a:srgbClr val="008EDA"/>
              </a:gs>
              <a:gs pos="50000">
                <a:srgbClr val="008EDA"/>
              </a:gs>
              <a:gs pos="100000">
                <a:srgbClr val="82BE38"/>
              </a:gs>
            </a:gsLst>
            <a:lin ang="0" scaled="1"/>
            <a:tileRect/>
          </a:gradFill>
          <a:ln w="12700">
            <a:noFill/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8577" tIns="39289" rIns="78577" bIns="39289"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609"/>
          <a:stretch/>
        </p:blipFill>
        <p:spPr bwMode="auto">
          <a:xfrm>
            <a:off x="7112991" y="-23718"/>
            <a:ext cx="3272434" cy="649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0006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98A3-876A-4BAF-BCBD-40EB66BEB5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352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20384" y="3817276"/>
            <a:ext cx="8827611" cy="1179835"/>
          </a:xfrm>
        </p:spPr>
        <p:txBody>
          <a:bodyPr anchor="t"/>
          <a:lstStyle>
            <a:lvl1pPr algn="l">
              <a:defRPr sz="3442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20384" y="2517806"/>
            <a:ext cx="8827611" cy="1299468"/>
          </a:xfrm>
        </p:spPr>
        <p:txBody>
          <a:bodyPr anchor="b"/>
          <a:lstStyle>
            <a:lvl1pPr marL="0" indent="0">
              <a:buNone/>
              <a:defRPr sz="1720">
                <a:solidFill>
                  <a:schemeClr val="tx1">
                    <a:tint val="75000"/>
                  </a:schemeClr>
                </a:solidFill>
              </a:defRPr>
            </a:lvl1pPr>
            <a:lvl2pPr marL="392890" indent="0">
              <a:buNone/>
              <a:defRPr sz="1566">
                <a:solidFill>
                  <a:schemeClr val="tx1">
                    <a:tint val="75000"/>
                  </a:schemeClr>
                </a:solidFill>
              </a:defRPr>
            </a:lvl2pPr>
            <a:lvl3pPr marL="785780" indent="0">
              <a:buNone/>
              <a:defRPr sz="1409">
                <a:solidFill>
                  <a:schemeClr val="tx1">
                    <a:tint val="75000"/>
                  </a:schemeClr>
                </a:solidFill>
              </a:defRPr>
            </a:lvl3pPr>
            <a:lvl4pPr marL="1178669" indent="0">
              <a:buNone/>
              <a:defRPr sz="1175">
                <a:solidFill>
                  <a:schemeClr val="tx1">
                    <a:tint val="75000"/>
                  </a:schemeClr>
                </a:solidFill>
              </a:defRPr>
            </a:lvl4pPr>
            <a:lvl5pPr marL="1571557" indent="0">
              <a:buNone/>
              <a:defRPr sz="1175">
                <a:solidFill>
                  <a:schemeClr val="tx1">
                    <a:tint val="75000"/>
                  </a:schemeClr>
                </a:solidFill>
              </a:defRPr>
            </a:lvl5pPr>
            <a:lvl6pPr marL="1964448" indent="0">
              <a:buNone/>
              <a:defRPr sz="1175">
                <a:solidFill>
                  <a:schemeClr val="tx1">
                    <a:tint val="75000"/>
                  </a:schemeClr>
                </a:solidFill>
              </a:defRPr>
            </a:lvl6pPr>
            <a:lvl7pPr marL="2357338" indent="0">
              <a:buNone/>
              <a:defRPr sz="1175">
                <a:solidFill>
                  <a:schemeClr val="tx1">
                    <a:tint val="75000"/>
                  </a:schemeClr>
                </a:solidFill>
              </a:defRPr>
            </a:lvl7pPr>
            <a:lvl8pPr marL="2750228" indent="0">
              <a:buNone/>
              <a:defRPr sz="1175">
                <a:solidFill>
                  <a:schemeClr val="tx1">
                    <a:tint val="75000"/>
                  </a:schemeClr>
                </a:solidFill>
              </a:defRPr>
            </a:lvl8pPr>
            <a:lvl9pPr marL="3143116" indent="0">
              <a:buNone/>
              <a:defRPr sz="11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98A3-876A-4BAF-BCBD-40EB66BEB5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33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9272" y="1386103"/>
            <a:ext cx="4586897" cy="3920406"/>
          </a:xfrm>
        </p:spPr>
        <p:txBody>
          <a:bodyPr/>
          <a:lstStyle>
            <a:lvl1pPr>
              <a:defRPr sz="2427"/>
            </a:lvl1pPr>
            <a:lvl2pPr>
              <a:defRPr sz="2033"/>
            </a:lvl2pPr>
            <a:lvl3pPr>
              <a:defRPr sz="1720"/>
            </a:lvl3pPr>
            <a:lvl4pPr>
              <a:defRPr sz="1566"/>
            </a:lvl4pPr>
            <a:lvl5pPr>
              <a:defRPr sz="1566"/>
            </a:lvl5pPr>
            <a:lvl6pPr>
              <a:defRPr sz="1566"/>
            </a:lvl6pPr>
            <a:lvl7pPr>
              <a:defRPr sz="1566"/>
            </a:lvl7pPr>
            <a:lvl8pPr>
              <a:defRPr sz="1566"/>
            </a:lvl8pPr>
            <a:lvl9pPr>
              <a:defRPr sz="1566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279256" y="1386103"/>
            <a:ext cx="4586897" cy="3920406"/>
          </a:xfrm>
        </p:spPr>
        <p:txBody>
          <a:bodyPr/>
          <a:lstStyle>
            <a:lvl1pPr>
              <a:defRPr sz="2427"/>
            </a:lvl1pPr>
            <a:lvl2pPr>
              <a:defRPr sz="2033"/>
            </a:lvl2pPr>
            <a:lvl3pPr>
              <a:defRPr sz="1720"/>
            </a:lvl3pPr>
            <a:lvl4pPr>
              <a:defRPr sz="1566"/>
            </a:lvl4pPr>
            <a:lvl5pPr>
              <a:defRPr sz="1566"/>
            </a:lvl5pPr>
            <a:lvl6pPr>
              <a:defRPr sz="1566"/>
            </a:lvl6pPr>
            <a:lvl7pPr>
              <a:defRPr sz="1566"/>
            </a:lvl7pPr>
            <a:lvl8pPr>
              <a:defRPr sz="1566"/>
            </a:lvl8pPr>
            <a:lvl9pPr>
              <a:defRPr sz="1566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98A3-876A-4BAF-BCBD-40EB66BEB5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33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19276" y="1329722"/>
            <a:ext cx="4588701" cy="554164"/>
          </a:xfrm>
        </p:spPr>
        <p:txBody>
          <a:bodyPr anchor="b"/>
          <a:lstStyle>
            <a:lvl1pPr marL="0" indent="0">
              <a:buNone/>
              <a:defRPr sz="2033" b="1"/>
            </a:lvl1pPr>
            <a:lvl2pPr marL="392890" indent="0">
              <a:buNone/>
              <a:defRPr sz="1720" b="1"/>
            </a:lvl2pPr>
            <a:lvl3pPr marL="785780" indent="0">
              <a:buNone/>
              <a:defRPr sz="1566" b="1"/>
            </a:lvl3pPr>
            <a:lvl4pPr marL="1178669" indent="0">
              <a:buNone/>
              <a:defRPr sz="1409" b="1"/>
            </a:lvl4pPr>
            <a:lvl5pPr marL="1571557" indent="0">
              <a:buNone/>
              <a:defRPr sz="1409" b="1"/>
            </a:lvl5pPr>
            <a:lvl6pPr marL="1964448" indent="0">
              <a:buNone/>
              <a:defRPr sz="1409" b="1"/>
            </a:lvl6pPr>
            <a:lvl7pPr marL="2357338" indent="0">
              <a:buNone/>
              <a:defRPr sz="1409" b="1"/>
            </a:lvl7pPr>
            <a:lvl8pPr marL="2750228" indent="0">
              <a:buNone/>
              <a:defRPr sz="1409" b="1"/>
            </a:lvl8pPr>
            <a:lvl9pPr marL="3143116" indent="0">
              <a:buNone/>
              <a:defRPr sz="1409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19276" y="1883887"/>
            <a:ext cx="4588701" cy="3422620"/>
          </a:xfrm>
        </p:spPr>
        <p:txBody>
          <a:bodyPr/>
          <a:lstStyle>
            <a:lvl1pPr>
              <a:defRPr sz="2033"/>
            </a:lvl1pPr>
            <a:lvl2pPr>
              <a:defRPr sz="1720"/>
            </a:lvl2pPr>
            <a:lvl3pPr>
              <a:defRPr sz="1566"/>
            </a:lvl3pPr>
            <a:lvl4pPr>
              <a:defRPr sz="1409"/>
            </a:lvl4pPr>
            <a:lvl5pPr>
              <a:defRPr sz="1409"/>
            </a:lvl5pPr>
            <a:lvl6pPr>
              <a:defRPr sz="1409"/>
            </a:lvl6pPr>
            <a:lvl7pPr>
              <a:defRPr sz="1409"/>
            </a:lvl7pPr>
            <a:lvl8pPr>
              <a:defRPr sz="1409"/>
            </a:lvl8pPr>
            <a:lvl9pPr>
              <a:defRPr sz="1409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275653" y="1329722"/>
            <a:ext cx="4590501" cy="554164"/>
          </a:xfrm>
        </p:spPr>
        <p:txBody>
          <a:bodyPr anchor="b"/>
          <a:lstStyle>
            <a:lvl1pPr marL="0" indent="0">
              <a:buNone/>
              <a:defRPr sz="2033" b="1"/>
            </a:lvl1pPr>
            <a:lvl2pPr marL="392890" indent="0">
              <a:buNone/>
              <a:defRPr sz="1720" b="1"/>
            </a:lvl2pPr>
            <a:lvl3pPr marL="785780" indent="0">
              <a:buNone/>
              <a:defRPr sz="1566" b="1"/>
            </a:lvl3pPr>
            <a:lvl4pPr marL="1178669" indent="0">
              <a:buNone/>
              <a:defRPr sz="1409" b="1"/>
            </a:lvl4pPr>
            <a:lvl5pPr marL="1571557" indent="0">
              <a:buNone/>
              <a:defRPr sz="1409" b="1"/>
            </a:lvl5pPr>
            <a:lvl6pPr marL="1964448" indent="0">
              <a:buNone/>
              <a:defRPr sz="1409" b="1"/>
            </a:lvl6pPr>
            <a:lvl7pPr marL="2357338" indent="0">
              <a:buNone/>
              <a:defRPr sz="1409" b="1"/>
            </a:lvl7pPr>
            <a:lvl8pPr marL="2750228" indent="0">
              <a:buNone/>
              <a:defRPr sz="1409" b="1"/>
            </a:lvl8pPr>
            <a:lvl9pPr marL="3143116" indent="0">
              <a:buNone/>
              <a:defRPr sz="1409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275653" y="1883887"/>
            <a:ext cx="4590501" cy="3422620"/>
          </a:xfrm>
        </p:spPr>
        <p:txBody>
          <a:bodyPr/>
          <a:lstStyle>
            <a:lvl1pPr>
              <a:defRPr sz="2033"/>
            </a:lvl1pPr>
            <a:lvl2pPr>
              <a:defRPr sz="1720"/>
            </a:lvl2pPr>
            <a:lvl3pPr>
              <a:defRPr sz="1566"/>
            </a:lvl3pPr>
            <a:lvl4pPr>
              <a:defRPr sz="1409"/>
            </a:lvl4pPr>
            <a:lvl5pPr>
              <a:defRPr sz="1409"/>
            </a:lvl5pPr>
            <a:lvl6pPr>
              <a:defRPr sz="1409"/>
            </a:lvl6pPr>
            <a:lvl7pPr>
              <a:defRPr sz="1409"/>
            </a:lvl7pPr>
            <a:lvl8pPr>
              <a:defRPr sz="1409"/>
            </a:lvl8pPr>
            <a:lvl9pPr>
              <a:defRPr sz="1409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98A3-876A-4BAF-BCBD-40EB66BEB5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978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98A3-876A-4BAF-BCBD-40EB66BEB5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6220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98A3-876A-4BAF-BCBD-40EB66BEB5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217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19279" y="236520"/>
            <a:ext cx="3416733" cy="1006572"/>
          </a:xfrm>
        </p:spPr>
        <p:txBody>
          <a:bodyPr anchor="b"/>
          <a:lstStyle>
            <a:lvl1pPr algn="l">
              <a:defRPr sz="172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60415" y="236519"/>
            <a:ext cx="5805742" cy="5069988"/>
          </a:xfrm>
        </p:spPr>
        <p:txBody>
          <a:bodyPr/>
          <a:lstStyle>
            <a:lvl1pPr>
              <a:defRPr sz="2740"/>
            </a:lvl1pPr>
            <a:lvl2pPr>
              <a:defRPr sz="2427"/>
            </a:lvl2pPr>
            <a:lvl3pPr>
              <a:defRPr sz="2033"/>
            </a:lvl3pPr>
            <a:lvl4pPr>
              <a:defRPr sz="1720"/>
            </a:lvl4pPr>
            <a:lvl5pPr>
              <a:defRPr sz="1720"/>
            </a:lvl5pPr>
            <a:lvl6pPr>
              <a:defRPr sz="1720"/>
            </a:lvl6pPr>
            <a:lvl7pPr>
              <a:defRPr sz="1720"/>
            </a:lvl7pPr>
            <a:lvl8pPr>
              <a:defRPr sz="1720"/>
            </a:lvl8pPr>
            <a:lvl9pPr>
              <a:defRPr sz="172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19279" y="1243092"/>
            <a:ext cx="3416733" cy="4063416"/>
          </a:xfrm>
        </p:spPr>
        <p:txBody>
          <a:bodyPr/>
          <a:lstStyle>
            <a:lvl1pPr marL="0" indent="0">
              <a:buNone/>
              <a:defRPr sz="1175"/>
            </a:lvl1pPr>
            <a:lvl2pPr marL="392890" indent="0">
              <a:buNone/>
              <a:defRPr sz="1018"/>
            </a:lvl2pPr>
            <a:lvl3pPr marL="785780" indent="0">
              <a:buNone/>
              <a:defRPr sz="860"/>
            </a:lvl3pPr>
            <a:lvl4pPr marL="1178669" indent="0">
              <a:buNone/>
              <a:defRPr sz="783"/>
            </a:lvl4pPr>
            <a:lvl5pPr marL="1571557" indent="0">
              <a:buNone/>
              <a:defRPr sz="783"/>
            </a:lvl5pPr>
            <a:lvl6pPr marL="1964448" indent="0">
              <a:buNone/>
              <a:defRPr sz="783"/>
            </a:lvl6pPr>
            <a:lvl7pPr marL="2357338" indent="0">
              <a:buNone/>
              <a:defRPr sz="783"/>
            </a:lvl7pPr>
            <a:lvl8pPr marL="2750228" indent="0">
              <a:buNone/>
              <a:defRPr sz="783"/>
            </a:lvl8pPr>
            <a:lvl9pPr marL="3143116" indent="0">
              <a:buNone/>
              <a:defRPr sz="783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98A3-876A-4BAF-BCBD-40EB66BEB5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9714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35621" y="4158298"/>
            <a:ext cx="6231255" cy="490910"/>
          </a:xfrm>
        </p:spPr>
        <p:txBody>
          <a:bodyPr anchor="b"/>
          <a:lstStyle>
            <a:lvl1pPr algn="l">
              <a:defRPr sz="172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035621" y="530792"/>
            <a:ext cx="6231255" cy="3564255"/>
          </a:xfrm>
        </p:spPr>
        <p:txBody>
          <a:bodyPr/>
          <a:lstStyle>
            <a:lvl1pPr marL="0" indent="0">
              <a:buNone/>
              <a:defRPr sz="2740"/>
            </a:lvl1pPr>
            <a:lvl2pPr marL="392890" indent="0">
              <a:buNone/>
              <a:defRPr sz="2427"/>
            </a:lvl2pPr>
            <a:lvl3pPr marL="785780" indent="0">
              <a:buNone/>
              <a:defRPr sz="2033"/>
            </a:lvl3pPr>
            <a:lvl4pPr marL="1178669" indent="0">
              <a:buNone/>
              <a:defRPr sz="1720"/>
            </a:lvl4pPr>
            <a:lvl5pPr marL="1571557" indent="0">
              <a:buNone/>
              <a:defRPr sz="1720"/>
            </a:lvl5pPr>
            <a:lvl6pPr marL="1964448" indent="0">
              <a:buNone/>
              <a:defRPr sz="1720"/>
            </a:lvl6pPr>
            <a:lvl7pPr marL="2357338" indent="0">
              <a:buNone/>
              <a:defRPr sz="1720"/>
            </a:lvl7pPr>
            <a:lvl8pPr marL="2750228" indent="0">
              <a:buNone/>
              <a:defRPr sz="1720"/>
            </a:lvl8pPr>
            <a:lvl9pPr marL="3143116" indent="0">
              <a:buNone/>
              <a:defRPr sz="172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035621" y="4649211"/>
            <a:ext cx="6231255" cy="697174"/>
          </a:xfrm>
        </p:spPr>
        <p:txBody>
          <a:bodyPr/>
          <a:lstStyle>
            <a:lvl1pPr marL="0" indent="0">
              <a:buNone/>
              <a:defRPr sz="1175"/>
            </a:lvl1pPr>
            <a:lvl2pPr marL="392890" indent="0">
              <a:buNone/>
              <a:defRPr sz="1018"/>
            </a:lvl2pPr>
            <a:lvl3pPr marL="785780" indent="0">
              <a:buNone/>
              <a:defRPr sz="860"/>
            </a:lvl3pPr>
            <a:lvl4pPr marL="1178669" indent="0">
              <a:buNone/>
              <a:defRPr sz="783"/>
            </a:lvl4pPr>
            <a:lvl5pPr marL="1571557" indent="0">
              <a:buNone/>
              <a:defRPr sz="783"/>
            </a:lvl5pPr>
            <a:lvl6pPr marL="1964448" indent="0">
              <a:buNone/>
              <a:defRPr sz="783"/>
            </a:lvl6pPr>
            <a:lvl7pPr marL="2357338" indent="0">
              <a:buNone/>
              <a:defRPr sz="783"/>
            </a:lvl7pPr>
            <a:lvl8pPr marL="2750228" indent="0">
              <a:buNone/>
              <a:defRPr sz="783"/>
            </a:lvl8pPr>
            <a:lvl9pPr marL="3143116" indent="0">
              <a:buNone/>
              <a:defRPr sz="783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98A3-876A-4BAF-BCBD-40EB66BEB5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55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519275" y="237894"/>
            <a:ext cx="9346883" cy="990071"/>
          </a:xfrm>
          <a:prstGeom prst="rect">
            <a:avLst/>
          </a:prstGeom>
        </p:spPr>
        <p:txBody>
          <a:bodyPr vert="horz" lIns="100401" tIns="50201" rIns="100401" bIns="50201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19275" y="1386103"/>
            <a:ext cx="9346883" cy="3920406"/>
          </a:xfrm>
          <a:prstGeom prst="rect">
            <a:avLst/>
          </a:prstGeom>
        </p:spPr>
        <p:txBody>
          <a:bodyPr vert="horz" lIns="100401" tIns="50201" rIns="100401" bIns="50201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519273" y="5505895"/>
            <a:ext cx="2423266" cy="316273"/>
          </a:xfrm>
          <a:prstGeom prst="rect">
            <a:avLst/>
          </a:prstGeom>
        </p:spPr>
        <p:txBody>
          <a:bodyPr vert="horz" lIns="100401" tIns="50201" rIns="100401" bIns="50201" rtlCol="0" anchor="ctr"/>
          <a:lstStyle>
            <a:lvl1pPr algn="l">
              <a:defRPr sz="10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548358" y="5505895"/>
            <a:ext cx="3288717" cy="316273"/>
          </a:xfrm>
          <a:prstGeom prst="rect">
            <a:avLst/>
          </a:prstGeom>
        </p:spPr>
        <p:txBody>
          <a:bodyPr vert="horz" lIns="100401" tIns="50201" rIns="100401" bIns="50201" rtlCol="0" anchor="ctr"/>
          <a:lstStyle>
            <a:lvl1pPr algn="ctr">
              <a:defRPr sz="10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442889" y="5505895"/>
            <a:ext cx="2423266" cy="316273"/>
          </a:xfrm>
          <a:prstGeom prst="rect">
            <a:avLst/>
          </a:prstGeom>
        </p:spPr>
        <p:txBody>
          <a:bodyPr vert="horz" lIns="100401" tIns="50201" rIns="100401" bIns="50201" rtlCol="0" anchor="ctr"/>
          <a:lstStyle>
            <a:lvl1pPr algn="r">
              <a:defRPr sz="10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C98A3-876A-4BAF-BCBD-40EB66BEB5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762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  <p:sldLayoutId id="2147483969" r:id="rId12"/>
    <p:sldLayoutId id="2147483951" r:id="rId13"/>
    <p:sldLayoutId id="2147483952" r:id="rId14"/>
    <p:sldLayoutId id="2147483953" r:id="rId15"/>
  </p:sldLayoutIdLst>
  <p:hf sldNum="0" hdr="0" ftr="0" dt="0"/>
  <p:txStyles>
    <p:titleStyle>
      <a:lvl1pPr algn="ctr" defTabSz="785780" rtl="0" eaLnBrk="1" latinLnBrk="1" hangingPunct="1">
        <a:spcBef>
          <a:spcPct val="0"/>
        </a:spcBef>
        <a:buNone/>
        <a:defRPr sz="37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4667" indent="-294667" algn="l" defTabSz="785780" rtl="0" eaLnBrk="1" latinLnBrk="1" hangingPunct="1">
        <a:spcBef>
          <a:spcPct val="20000"/>
        </a:spcBef>
        <a:buFont typeface="Arial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38446" indent="-245557" algn="l" defTabSz="785780" rtl="0" eaLnBrk="1" latinLnBrk="1" hangingPunct="1">
        <a:spcBef>
          <a:spcPct val="20000"/>
        </a:spcBef>
        <a:buFont typeface="Arial" pitchFamily="34" charset="0"/>
        <a:buChar char="–"/>
        <a:defRPr sz="2427" kern="1200">
          <a:solidFill>
            <a:schemeClr val="tx1"/>
          </a:solidFill>
          <a:latin typeface="+mn-lt"/>
          <a:ea typeface="+mn-ea"/>
          <a:cs typeface="+mn-cs"/>
        </a:defRPr>
      </a:lvl2pPr>
      <a:lvl3pPr marL="982225" indent="-196444" algn="l" defTabSz="785780" rtl="0" eaLnBrk="1" latinLnBrk="1" hangingPunct="1">
        <a:spcBef>
          <a:spcPct val="20000"/>
        </a:spcBef>
        <a:buFont typeface="Arial" pitchFamily="34" charset="0"/>
        <a:buChar char="•"/>
        <a:defRPr sz="2033" kern="1200">
          <a:solidFill>
            <a:schemeClr val="tx1"/>
          </a:solidFill>
          <a:latin typeface="+mn-lt"/>
          <a:ea typeface="+mn-ea"/>
          <a:cs typeface="+mn-cs"/>
        </a:defRPr>
      </a:lvl3pPr>
      <a:lvl4pPr marL="1375113" indent="-196444" algn="l" defTabSz="785780" rtl="0" eaLnBrk="1" latinLnBrk="1" hangingPunct="1">
        <a:spcBef>
          <a:spcPct val="20000"/>
        </a:spcBef>
        <a:buFont typeface="Arial" pitchFamily="34" charset="0"/>
        <a:buChar char="–"/>
        <a:defRPr sz="1720" kern="1200">
          <a:solidFill>
            <a:schemeClr val="tx1"/>
          </a:solidFill>
          <a:latin typeface="+mn-lt"/>
          <a:ea typeface="+mn-ea"/>
          <a:cs typeface="+mn-cs"/>
        </a:defRPr>
      </a:lvl4pPr>
      <a:lvl5pPr marL="1768003" indent="-196444" algn="l" defTabSz="785780" rtl="0" eaLnBrk="1" latinLnBrk="1" hangingPunct="1">
        <a:spcBef>
          <a:spcPct val="20000"/>
        </a:spcBef>
        <a:buFont typeface="Arial" pitchFamily="34" charset="0"/>
        <a:buChar char="»"/>
        <a:defRPr sz="1720" kern="1200">
          <a:solidFill>
            <a:schemeClr val="tx1"/>
          </a:solidFill>
          <a:latin typeface="+mn-lt"/>
          <a:ea typeface="+mn-ea"/>
          <a:cs typeface="+mn-cs"/>
        </a:defRPr>
      </a:lvl5pPr>
      <a:lvl6pPr marL="2160894" indent="-196444" algn="l" defTabSz="785780" rtl="0" eaLnBrk="1" latinLnBrk="1" hangingPunct="1">
        <a:spcBef>
          <a:spcPct val="20000"/>
        </a:spcBef>
        <a:buFont typeface="Arial" pitchFamily="34" charset="0"/>
        <a:buChar char="•"/>
        <a:defRPr sz="1720" kern="1200">
          <a:solidFill>
            <a:schemeClr val="tx1"/>
          </a:solidFill>
          <a:latin typeface="+mn-lt"/>
          <a:ea typeface="+mn-ea"/>
          <a:cs typeface="+mn-cs"/>
        </a:defRPr>
      </a:lvl6pPr>
      <a:lvl7pPr marL="2553782" indent="-196444" algn="l" defTabSz="785780" rtl="0" eaLnBrk="1" latinLnBrk="1" hangingPunct="1">
        <a:spcBef>
          <a:spcPct val="20000"/>
        </a:spcBef>
        <a:buFont typeface="Arial" pitchFamily="34" charset="0"/>
        <a:buChar char="•"/>
        <a:defRPr sz="1720" kern="1200">
          <a:solidFill>
            <a:schemeClr val="tx1"/>
          </a:solidFill>
          <a:latin typeface="+mn-lt"/>
          <a:ea typeface="+mn-ea"/>
          <a:cs typeface="+mn-cs"/>
        </a:defRPr>
      </a:lvl7pPr>
      <a:lvl8pPr marL="2946674" indent="-196444" algn="l" defTabSz="785780" rtl="0" eaLnBrk="1" latinLnBrk="1" hangingPunct="1">
        <a:spcBef>
          <a:spcPct val="20000"/>
        </a:spcBef>
        <a:buFont typeface="Arial" pitchFamily="34" charset="0"/>
        <a:buChar char="•"/>
        <a:defRPr sz="1720" kern="1200">
          <a:solidFill>
            <a:schemeClr val="tx1"/>
          </a:solidFill>
          <a:latin typeface="+mn-lt"/>
          <a:ea typeface="+mn-ea"/>
          <a:cs typeface="+mn-cs"/>
        </a:defRPr>
      </a:lvl8pPr>
      <a:lvl9pPr marL="3339562" indent="-196444" algn="l" defTabSz="785780" rtl="0" eaLnBrk="1" latinLnBrk="1" hangingPunct="1">
        <a:spcBef>
          <a:spcPct val="20000"/>
        </a:spcBef>
        <a:buFont typeface="Arial" pitchFamily="34" charset="0"/>
        <a:buChar char="•"/>
        <a:defRPr sz="1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785780" rtl="0" eaLnBrk="1" latinLnBrk="1" hangingPunct="1">
        <a:defRPr sz="1566" kern="1200">
          <a:solidFill>
            <a:schemeClr val="tx1"/>
          </a:solidFill>
          <a:latin typeface="+mn-lt"/>
          <a:ea typeface="+mn-ea"/>
          <a:cs typeface="+mn-cs"/>
        </a:defRPr>
      </a:lvl1pPr>
      <a:lvl2pPr marL="392890" algn="l" defTabSz="785780" rtl="0" eaLnBrk="1" latinLnBrk="1" hangingPunct="1">
        <a:defRPr sz="1566" kern="1200">
          <a:solidFill>
            <a:schemeClr val="tx1"/>
          </a:solidFill>
          <a:latin typeface="+mn-lt"/>
          <a:ea typeface="+mn-ea"/>
          <a:cs typeface="+mn-cs"/>
        </a:defRPr>
      </a:lvl2pPr>
      <a:lvl3pPr marL="785780" algn="l" defTabSz="785780" rtl="0" eaLnBrk="1" latinLnBrk="1" hangingPunct="1">
        <a:defRPr sz="1566" kern="1200">
          <a:solidFill>
            <a:schemeClr val="tx1"/>
          </a:solidFill>
          <a:latin typeface="+mn-lt"/>
          <a:ea typeface="+mn-ea"/>
          <a:cs typeface="+mn-cs"/>
        </a:defRPr>
      </a:lvl3pPr>
      <a:lvl4pPr marL="1178669" algn="l" defTabSz="785780" rtl="0" eaLnBrk="1" latinLnBrk="1" hangingPunct="1">
        <a:defRPr sz="1566" kern="1200">
          <a:solidFill>
            <a:schemeClr val="tx1"/>
          </a:solidFill>
          <a:latin typeface="+mn-lt"/>
          <a:ea typeface="+mn-ea"/>
          <a:cs typeface="+mn-cs"/>
        </a:defRPr>
      </a:lvl4pPr>
      <a:lvl5pPr marL="1571557" algn="l" defTabSz="785780" rtl="0" eaLnBrk="1" latinLnBrk="1" hangingPunct="1">
        <a:defRPr sz="1566" kern="1200">
          <a:solidFill>
            <a:schemeClr val="tx1"/>
          </a:solidFill>
          <a:latin typeface="+mn-lt"/>
          <a:ea typeface="+mn-ea"/>
          <a:cs typeface="+mn-cs"/>
        </a:defRPr>
      </a:lvl5pPr>
      <a:lvl6pPr marL="1964448" algn="l" defTabSz="785780" rtl="0" eaLnBrk="1" latinLnBrk="1" hangingPunct="1">
        <a:defRPr sz="1566" kern="1200">
          <a:solidFill>
            <a:schemeClr val="tx1"/>
          </a:solidFill>
          <a:latin typeface="+mn-lt"/>
          <a:ea typeface="+mn-ea"/>
          <a:cs typeface="+mn-cs"/>
        </a:defRPr>
      </a:lvl6pPr>
      <a:lvl7pPr marL="2357338" algn="l" defTabSz="785780" rtl="0" eaLnBrk="1" latinLnBrk="1" hangingPunct="1">
        <a:defRPr sz="1566" kern="1200">
          <a:solidFill>
            <a:schemeClr val="tx1"/>
          </a:solidFill>
          <a:latin typeface="+mn-lt"/>
          <a:ea typeface="+mn-ea"/>
          <a:cs typeface="+mn-cs"/>
        </a:defRPr>
      </a:lvl7pPr>
      <a:lvl8pPr marL="2750228" algn="l" defTabSz="785780" rtl="0" eaLnBrk="1" latinLnBrk="1" hangingPunct="1">
        <a:defRPr sz="1566" kern="1200">
          <a:solidFill>
            <a:schemeClr val="tx1"/>
          </a:solidFill>
          <a:latin typeface="+mn-lt"/>
          <a:ea typeface="+mn-ea"/>
          <a:cs typeface="+mn-cs"/>
        </a:defRPr>
      </a:lvl8pPr>
      <a:lvl9pPr marL="3143116" algn="l" defTabSz="785780" rtl="0" eaLnBrk="1" latinLnBrk="1" hangingPunct="1">
        <a:defRPr sz="15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hj1218@dankook.ac.kr" TargetMode="External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331541" y="1"/>
            <a:ext cx="6435295" cy="626626"/>
          </a:xfrm>
          <a:prstGeom prst="rect">
            <a:avLst/>
          </a:prstGeom>
          <a:grpFill/>
          <a:ln w="12700">
            <a:noFill/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2192" b="1" dirty="0">
                <a:solidFill>
                  <a:schemeClr val="bg1"/>
                </a:solidFill>
                <a:latin typeface="+mn-ea"/>
                <a:sym typeface="Wingdings"/>
              </a:rPr>
              <a:t>SW </a:t>
            </a:r>
            <a:r>
              <a:rPr lang="ko-KR" altLang="en-US" sz="2192" b="1" dirty="0">
                <a:solidFill>
                  <a:schemeClr val="bg1"/>
                </a:solidFill>
                <a:latin typeface="+mn-ea"/>
                <a:sym typeface="Wingdings"/>
              </a:rPr>
              <a:t>융합학부 신설 배경</a:t>
            </a:r>
            <a:endParaRPr lang="ko-KR" altLang="en-US" sz="2033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0385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304934720" descr="EMB0000124c22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272" y="881980"/>
            <a:ext cx="7128792" cy="404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75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304280" y="0"/>
            <a:ext cx="6435295" cy="513439"/>
          </a:xfrm>
          <a:prstGeom prst="rect">
            <a:avLst/>
          </a:prstGeom>
          <a:grpFill/>
          <a:ln w="12700">
            <a:noFill/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2400" b="1" dirty="0" smtClean="0">
                <a:solidFill>
                  <a:schemeClr val="bg1"/>
                </a:solidFill>
                <a:latin typeface="+mn-ea"/>
                <a:sym typeface="Wingdings"/>
              </a:rPr>
              <a:t>SW</a:t>
            </a:r>
            <a:r>
              <a:rPr lang="ko-KR" altLang="en-US" sz="2192" b="1" dirty="0" smtClean="0">
                <a:solidFill>
                  <a:schemeClr val="bg1"/>
                </a:solidFill>
                <a:latin typeface="+mn-ea"/>
                <a:sym typeface="Wingdings"/>
              </a:rPr>
              <a:t>융합법학전공 </a:t>
            </a:r>
            <a:r>
              <a:rPr lang="ko-KR" altLang="en-US" sz="2192" b="1" dirty="0">
                <a:solidFill>
                  <a:schemeClr val="bg1"/>
                </a:solidFill>
                <a:latin typeface="+mn-ea"/>
                <a:sym typeface="Wingdings"/>
              </a:rPr>
              <a:t>교육과정 </a:t>
            </a:r>
            <a:endParaRPr lang="ko-KR" altLang="en-US" sz="2033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656152" y="2947792"/>
            <a:ext cx="144596" cy="34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1567" tIns="35783" rIns="71567" bIns="35783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925381" y="2419350"/>
            <a:ext cx="144596" cy="34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1567" tIns="35783" rIns="71567" bIns="35783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654160"/>
              </p:ext>
            </p:extLst>
          </p:nvPr>
        </p:nvGraphicFramePr>
        <p:xfrm>
          <a:off x="512192" y="665956"/>
          <a:ext cx="9505057" cy="4700895"/>
        </p:xfrm>
        <a:graphic>
          <a:graphicData uri="http://schemas.openxmlformats.org/drawingml/2006/table">
            <a:tbl>
              <a:tblPr/>
              <a:tblGrid>
                <a:gridCol w="756179">
                  <a:extLst>
                    <a:ext uri="{9D8B030D-6E8A-4147-A177-3AD203B41FA5}">
                      <a16:colId xmlns:a16="http://schemas.microsoft.com/office/drawing/2014/main" val="1209464167"/>
                    </a:ext>
                  </a:extLst>
                </a:gridCol>
                <a:gridCol w="1116029">
                  <a:extLst>
                    <a:ext uri="{9D8B030D-6E8A-4147-A177-3AD203B41FA5}">
                      <a16:colId xmlns:a16="http://schemas.microsoft.com/office/drawing/2014/main" val="267846833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997812289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176685954"/>
                    </a:ext>
                  </a:extLst>
                </a:gridCol>
                <a:gridCol w="2653321">
                  <a:extLst>
                    <a:ext uri="{9D8B030D-6E8A-4147-A177-3AD203B41FA5}">
                      <a16:colId xmlns:a16="http://schemas.microsoft.com/office/drawing/2014/main" val="4287053922"/>
                    </a:ext>
                  </a:extLst>
                </a:gridCol>
                <a:gridCol w="555720">
                  <a:extLst>
                    <a:ext uri="{9D8B030D-6E8A-4147-A177-3AD203B41FA5}">
                      <a16:colId xmlns:a16="http://schemas.microsoft.com/office/drawing/2014/main" val="1426725529"/>
                    </a:ext>
                  </a:extLst>
                </a:gridCol>
                <a:gridCol w="555720">
                  <a:extLst>
                    <a:ext uri="{9D8B030D-6E8A-4147-A177-3AD203B41FA5}">
                      <a16:colId xmlns:a16="http://schemas.microsoft.com/office/drawing/2014/main" val="4200005450"/>
                    </a:ext>
                  </a:extLst>
                </a:gridCol>
                <a:gridCol w="555720">
                  <a:extLst>
                    <a:ext uri="{9D8B030D-6E8A-4147-A177-3AD203B41FA5}">
                      <a16:colId xmlns:a16="http://schemas.microsoft.com/office/drawing/2014/main" val="3456619254"/>
                    </a:ext>
                  </a:extLst>
                </a:gridCol>
              </a:tblGrid>
              <a:tr h="236668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교과목개설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전공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이수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교육과정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이수요건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891188"/>
                  </a:ext>
                </a:extLst>
              </a:tr>
              <a:tr h="27632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대학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학과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구분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학기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학기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제</a:t>
                      </a:r>
                      <a:r>
                        <a:rPr lang="en-US" altLang="ko-KR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제</a:t>
                      </a:r>
                      <a:r>
                        <a:rPr lang="en-US" altLang="ko-KR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부전공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064168"/>
                  </a:ext>
                </a:extLst>
              </a:tr>
              <a:tr h="513176">
                <a:tc row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r>
                        <a:rPr lang="ko-KR" altLang="en-US" sz="9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융합대학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융합법학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</a:t>
                      </a:r>
                      <a:endParaRPr lang="en-US" altLang="ko-KR" sz="900" kern="0" spc="0" dirty="0" smtClean="0">
                        <a:solidFill>
                          <a:srgbClr val="00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필수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소프트웨어융합론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소프트웨어기업법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소프트웨어저작권법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오픈소스소프트웨어 라이선스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12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12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6+</a:t>
                      </a:r>
                      <a:endParaRPr 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1779807"/>
                  </a:ext>
                </a:extLst>
              </a:tr>
              <a:tr h="2145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융합학부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기초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기초컴퓨터프로그래밍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고급컴퓨터프로그래밍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1/2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학기 각각 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총 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1/2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학기 각각 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총 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1/2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학기 각각 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총 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0422781"/>
                  </a:ext>
                </a:extLst>
              </a:tr>
              <a:tr h="2145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컴퓨터공학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컴퓨터공학프로그래밍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1(3)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컴퓨터공학프로그래밍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2(3)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507400"/>
                  </a:ext>
                </a:extLst>
              </a:tr>
              <a:tr h="2145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소프트웨어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프로그래밍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고급프로그래밍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137350"/>
                  </a:ext>
                </a:extLst>
              </a:tr>
              <a:tr h="2145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모바일시스템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100" spc="0">
                          <a:solidFill>
                            <a:srgbClr val="19131A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기초프로그래밍</a:t>
                      </a:r>
                      <a:r>
                        <a:rPr lang="en-US" altLang="ko-KR" sz="850" kern="100" spc="0">
                          <a:solidFill>
                            <a:srgbClr val="19131A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100" spc="0" dirty="0">
                          <a:solidFill>
                            <a:srgbClr val="19131A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기초프로그래밍</a:t>
                      </a:r>
                      <a:r>
                        <a:rPr lang="en-US" altLang="ko-KR" sz="850" kern="100" spc="0" dirty="0">
                          <a:solidFill>
                            <a:srgbClr val="19131A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6420402"/>
                  </a:ext>
                </a:extLst>
              </a:tr>
              <a:tr h="5135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공통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</a:t>
                      </a:r>
                      <a:endParaRPr lang="en-US" altLang="ko-KR" sz="900" kern="0" spc="0" dirty="0" smtClean="0">
                        <a:solidFill>
                          <a:srgbClr val="00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소양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첨단제조산업의 이해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공학경제</a:t>
                      </a:r>
                      <a:r>
                        <a:rPr lang="ko-KR" altLang="en-US" sz="850" kern="0" spc="0">
                          <a:solidFill>
                            <a:srgbClr val="4C4CFF"/>
                          </a:solidFill>
                          <a:effectLst/>
                          <a:latin typeface="바탕" panose="02030600000101010101" pitchFamily="18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지식재산기반창업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지식재산과특허전략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공학과 예술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기술과경영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공학윤리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기술보고서작성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이상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</a:t>
                      </a:r>
                      <a:endParaRPr 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</a:t>
                      </a:r>
                      <a:endParaRPr 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766979"/>
                  </a:ext>
                </a:extLst>
              </a:tr>
              <a:tr h="53047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법과대학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법학과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</a:t>
                      </a:r>
                      <a:endParaRPr lang="en-US" altLang="ko-KR" sz="900" kern="0" spc="0" dirty="0" smtClean="0">
                        <a:solidFill>
                          <a:srgbClr val="00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기초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상법총칙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채권총론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행정법총론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1(3)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민법총칙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2(3)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기본권론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형법총론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1(3)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12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이상 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이상 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이상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1344952"/>
                  </a:ext>
                </a:extLst>
              </a:tr>
              <a:tr h="513176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r>
                        <a:rPr lang="ko-KR" altLang="en-US" sz="9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융합대학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컴퓨터공학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선택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자바프로그래밍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데이터베이스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운영체제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인공지능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빅데이터처리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자료구조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자바프로그래밍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알고리즘및실습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클라우드컴퓨팅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패턴인식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데이터마이닝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분산처리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18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이상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9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이상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이상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0130645"/>
                  </a:ext>
                </a:extLst>
              </a:tr>
              <a:tr h="55389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소프트웨어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데이터베이스기초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객체지향프로그래밍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운영체제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알고리즘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오픈소스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활용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데이터 </a:t>
                      </a:r>
                      <a:r>
                        <a:rPr lang="ko-KR" altLang="en-US" sz="85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마이닝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자료구조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고급데이터베이스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시스템프로그래밍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소프트웨어공학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오픈소스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설계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366545"/>
                  </a:ext>
                </a:extLst>
              </a:tr>
              <a:tr h="6849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모바일시스템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객체지향프로그래밍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알고리즘 및 인공지능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자바프로그래밍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오픈소스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활용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데이터베이스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인공지능 응용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자료구조 기초 및 실습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시스템프로그래밍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운영체제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,</a:t>
                      </a:r>
                      <a:r>
                        <a:rPr lang="en-US" altLang="ko-KR" sz="850" kern="0" spc="0" baseline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빅데이터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처리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기계학습의기초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및 응용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r>
                        <a:rPr lang="ko-KR" altLang="en-US" sz="850" kern="0" spc="0" baseline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자료구조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응용 및 실습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1193" marR="41193" marT="11389" marB="1138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936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324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529385" y="2121354"/>
            <a:ext cx="7439385" cy="1644296"/>
          </a:xfrm>
          <a:prstGeom prst="rect">
            <a:avLst/>
          </a:prstGeom>
          <a:noFill/>
          <a:extLst/>
        </p:spPr>
        <p:txBody>
          <a:bodyPr wrap="square" lIns="0" tIns="0" rIns="0" bIns="0" anchor="ctr">
            <a:spAutoFit/>
          </a:bodyPr>
          <a:lstStyle>
            <a:defPPr>
              <a:defRPr lang="ko-KR"/>
            </a:defPPr>
            <a:lvl1pPr algn="r" latinLnBrk="0">
              <a:defRPr sz="1400" spc="-6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Rix모던고딕 B" panose="02020603020101020101" pitchFamily="18" charset="-127"/>
                <a:ea typeface="Rix모던고딕 B" panose="02020603020101020101" pitchFamily="18" charset="-127"/>
              </a:defRPr>
            </a:lvl1pPr>
          </a:lstStyle>
          <a:p>
            <a:pPr marL="268366" indent="-268366" algn="l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장학금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:  </a:t>
            </a: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선발 당해 학기 등록금액의 최대 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150</a:t>
            </a: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만원까지 등록금 감면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(</a:t>
            </a: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학비감면 총액은 등록금을 초과하지 않음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)</a:t>
            </a: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을 결정하여 </a:t>
            </a:r>
            <a:r>
              <a:rPr lang="ko-KR" altLang="en-US" sz="1566" b="1">
                <a:solidFill>
                  <a:srgbClr val="003399"/>
                </a:solidFill>
                <a:latin typeface="+mn-ea"/>
                <a:ea typeface="+mn-ea"/>
              </a:rPr>
              <a:t>정산 함</a:t>
            </a:r>
            <a:endParaRPr lang="en-US" altLang="ko-KR" sz="1566" b="1" dirty="0">
              <a:solidFill>
                <a:srgbClr val="003399"/>
              </a:solidFill>
              <a:latin typeface="+mn-ea"/>
              <a:ea typeface="+mn-ea"/>
            </a:endParaRPr>
          </a:p>
          <a:p>
            <a:pPr marL="268366" indent="-268366" algn="l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endParaRPr lang="en-US" altLang="ko-KR" sz="860" b="1" dirty="0">
              <a:solidFill>
                <a:srgbClr val="003399"/>
              </a:solidFill>
              <a:latin typeface="+mn-ea"/>
              <a:ea typeface="+mn-ea"/>
            </a:endParaRPr>
          </a:p>
          <a:p>
            <a:pPr marL="268366" indent="-268366" algn="l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각종 </a:t>
            </a:r>
            <a:r>
              <a:rPr lang="ko-KR" altLang="en-US" sz="1566" b="1" dirty="0" err="1">
                <a:solidFill>
                  <a:srgbClr val="003399"/>
                </a:solidFill>
                <a:latin typeface="+mn-ea"/>
                <a:ea typeface="+mn-ea"/>
              </a:rPr>
              <a:t>교내외</a:t>
            </a: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 프로그램 참여 가능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: </a:t>
            </a:r>
            <a:r>
              <a:rPr lang="ko-KR" altLang="en-US" sz="1566" b="1">
                <a:solidFill>
                  <a:srgbClr val="003399"/>
                </a:solidFill>
                <a:latin typeface="+mn-ea"/>
                <a:ea typeface="+mn-ea"/>
              </a:rPr>
              <a:t>해외 산업체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/</a:t>
            </a:r>
            <a:r>
              <a:rPr lang="ko-KR" altLang="en-US" sz="1566" b="1">
                <a:solidFill>
                  <a:srgbClr val="003399"/>
                </a:solidFill>
                <a:latin typeface="+mn-ea"/>
                <a:ea typeface="+mn-ea"/>
              </a:rPr>
              <a:t>대학교 견학 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(</a:t>
            </a:r>
            <a:r>
              <a:rPr lang="ko-KR" altLang="en-US" sz="1566" b="1">
                <a:solidFill>
                  <a:srgbClr val="003399"/>
                </a:solidFill>
                <a:latin typeface="+mn-ea"/>
                <a:ea typeface="+mn-ea"/>
              </a:rPr>
              <a:t>여름방학 중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), SW </a:t>
            </a:r>
            <a:r>
              <a:rPr lang="ko-KR" altLang="en-US" sz="1566" b="1">
                <a:solidFill>
                  <a:srgbClr val="003399"/>
                </a:solidFill>
                <a:latin typeface="+mn-ea"/>
                <a:ea typeface="+mn-ea"/>
              </a:rPr>
              <a:t>중심대 가족 기업과의 산합협력 프로젝트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, </a:t>
            </a:r>
            <a:r>
              <a:rPr lang="ko-KR" altLang="en-US" sz="1566" b="1">
                <a:solidFill>
                  <a:srgbClr val="003399"/>
                </a:solidFill>
                <a:latin typeface="+mn-ea"/>
                <a:ea typeface="+mn-ea"/>
              </a:rPr>
              <a:t>인턴쉽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, </a:t>
            </a:r>
            <a:r>
              <a:rPr lang="ko-KR" altLang="en-US" sz="1566" b="1">
                <a:solidFill>
                  <a:srgbClr val="003399"/>
                </a:solidFill>
                <a:latin typeface="+mn-ea"/>
                <a:ea typeface="+mn-ea"/>
              </a:rPr>
              <a:t>현장 실습 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  <a:sym typeface="Wingdings" panose="05000000000000000000" pitchFamily="2" charset="2"/>
              </a:rPr>
              <a:t> </a:t>
            </a:r>
            <a:r>
              <a:rPr lang="ko-KR" altLang="en-US" sz="1566" b="1">
                <a:solidFill>
                  <a:srgbClr val="003399"/>
                </a:solidFill>
                <a:latin typeface="+mn-ea"/>
                <a:ea typeface="+mn-ea"/>
                <a:sym typeface="Wingdings" panose="05000000000000000000" pitchFamily="2" charset="2"/>
              </a:rPr>
              <a:t>취업연계</a:t>
            </a:r>
            <a:endParaRPr lang="en-US" altLang="ko-KR" sz="1566" b="1" dirty="0">
              <a:solidFill>
                <a:srgbClr val="003399"/>
              </a:solidFill>
              <a:latin typeface="+mn-ea"/>
              <a:ea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331541" y="1"/>
            <a:ext cx="6435295" cy="626626"/>
          </a:xfrm>
          <a:prstGeom prst="rect">
            <a:avLst/>
          </a:prstGeom>
          <a:grpFill/>
          <a:ln w="12700">
            <a:noFill/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ko-KR" altLang="en-US" sz="2192" b="1" dirty="0">
                <a:solidFill>
                  <a:schemeClr val="bg1"/>
                </a:solidFill>
                <a:latin typeface="+mn-ea"/>
                <a:sym typeface="Wingdings"/>
              </a:rPr>
              <a:t>장학금  및 혜택</a:t>
            </a:r>
            <a:endParaRPr lang="ko-KR" altLang="en-US" sz="2033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656152" y="2947792"/>
            <a:ext cx="144596" cy="34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1567" tIns="35783" rIns="71567" bIns="35783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925381" y="2419350"/>
            <a:ext cx="144596" cy="34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1567" tIns="35783" rIns="71567" bIns="35783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470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331541" y="-19431"/>
            <a:ext cx="6435295" cy="646057"/>
          </a:xfrm>
          <a:prstGeom prst="rect">
            <a:avLst/>
          </a:prstGeom>
          <a:grpFill/>
          <a:ln w="12700">
            <a:noFill/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ko-KR" altLang="en-US" sz="2192" b="1" dirty="0">
                <a:solidFill>
                  <a:schemeClr val="bg1"/>
                </a:solidFill>
                <a:latin typeface="+mn-ea"/>
                <a:sym typeface="Wingdings"/>
              </a:rPr>
              <a:t>전공별 주임 교수 및 담당 직원</a:t>
            </a:r>
            <a:r>
              <a:rPr lang="ko-KR" altLang="en-US" sz="20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043110"/>
              </p:ext>
            </p:extLst>
          </p:nvPr>
        </p:nvGraphicFramePr>
        <p:xfrm>
          <a:off x="1529381" y="1166735"/>
          <a:ext cx="7326665" cy="3638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1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1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0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2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41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전공</a:t>
                      </a:r>
                      <a:endParaRPr lang="ko-KR" altLang="en-US" sz="1200" dirty="0"/>
                    </a:p>
                  </a:txBody>
                  <a:tcPr marL="71567" marR="71567" marT="35783" marB="35783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주임교수</a:t>
                      </a:r>
                      <a:endParaRPr lang="ko-KR" altLang="en-US" sz="1200" dirty="0"/>
                    </a:p>
                  </a:txBody>
                  <a:tcPr marL="71567" marR="71567" marT="35783" marB="35783"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marL="71567" marR="71567" marT="35783" marB="35783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사무실</a:t>
                      </a:r>
                      <a:r>
                        <a:rPr lang="en-US" altLang="ko-KR" sz="1200" dirty="0" smtClean="0"/>
                        <a:t>/</a:t>
                      </a:r>
                      <a:r>
                        <a:rPr lang="ko-KR" altLang="en-US" sz="1200" dirty="0" smtClean="0"/>
                        <a:t>연락처</a:t>
                      </a:r>
                      <a:endParaRPr lang="ko-KR" altLang="en-US" sz="1200" dirty="0"/>
                    </a:p>
                  </a:txBody>
                  <a:tcPr marL="71567" marR="71567" marT="35783" marB="3578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11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SW</a:t>
                      </a:r>
                      <a:r>
                        <a:rPr lang="ko-KR" altLang="en-US" sz="1200" dirty="0" smtClean="0"/>
                        <a:t>융합경제경영</a:t>
                      </a:r>
                      <a:endParaRPr lang="ko-KR" altLang="en-US" sz="1200" dirty="0"/>
                    </a:p>
                  </a:txBody>
                  <a:tcPr marL="71567" marR="71567" marT="35783" marB="35783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정재진 교수님 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응용컴퓨터공학과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 marL="71567" marR="71567" marT="35783" marB="35783" anchor="ctr"/>
                </a:tc>
                <a:tc>
                  <a:txBody>
                    <a:bodyPr/>
                    <a:lstStyle/>
                    <a:p>
                      <a:endParaRPr lang="ko-KR" altLang="en-US" sz="1000" dirty="0"/>
                    </a:p>
                  </a:txBody>
                  <a:tcPr marL="71567" marR="71567" marT="35783" marB="35783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내선</a:t>
                      </a:r>
                      <a:r>
                        <a:rPr lang="en-US" altLang="ko-KR" sz="1200" dirty="0" smtClean="0"/>
                        <a:t> 3166</a:t>
                      </a:r>
                    </a:p>
                    <a:p>
                      <a:pPr latinLnBrk="1"/>
                      <a:r>
                        <a:rPr lang="en-US" altLang="ko-KR" sz="1200" dirty="0" smtClean="0"/>
                        <a:t>dothan@dankook.ac.kr</a:t>
                      </a:r>
                    </a:p>
                  </a:txBody>
                  <a:tcPr marL="71567" marR="71567" marT="35783" marB="3578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691">
                <a:tc>
                  <a:txBody>
                    <a:bodyPr/>
                    <a:lstStyle/>
                    <a:p>
                      <a:pPr marL="0" marR="0" lvl="0" indent="0" algn="l" defTabSz="100401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SW</a:t>
                      </a:r>
                      <a:r>
                        <a:rPr lang="ko-KR" altLang="en-US" sz="1200" dirty="0" err="1" smtClean="0"/>
                        <a:t>융합콘텐츠</a:t>
                      </a:r>
                      <a:endParaRPr lang="ko-KR" altLang="en-US" sz="1200" dirty="0" smtClean="0"/>
                    </a:p>
                  </a:txBody>
                  <a:tcPr marL="71567" marR="71567" marT="35783" marB="35783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강지영 교수님 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err="1" smtClean="0"/>
                        <a:t>영화콘텐츠전문대학원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 marL="71567" marR="71567" marT="35783" marB="35783" anchor="ctr"/>
                </a:tc>
                <a:tc>
                  <a:txBody>
                    <a:bodyPr/>
                    <a:lstStyle/>
                    <a:p>
                      <a:endParaRPr lang="ko-KR" altLang="en-US" sz="1000" dirty="0"/>
                    </a:p>
                  </a:txBody>
                  <a:tcPr marL="71567" marR="71567" marT="35783" marB="35783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내선</a:t>
                      </a:r>
                      <a:r>
                        <a:rPr lang="ko-KR" altLang="en-US" sz="1200" baseline="0" dirty="0" smtClean="0"/>
                        <a:t> </a:t>
                      </a:r>
                      <a:r>
                        <a:rPr lang="en-US" altLang="ko-KR" sz="1200" baseline="0" dirty="0" smtClean="0"/>
                        <a:t>3956</a:t>
                      </a:r>
                    </a:p>
                    <a:p>
                      <a:pPr latinLnBrk="1"/>
                      <a:r>
                        <a:rPr lang="en-US" altLang="ko-KR" sz="1200" dirty="0" smtClean="0"/>
                        <a:t>artech@dankook.ac.kr</a:t>
                      </a:r>
                      <a:endParaRPr lang="ko-KR" altLang="en-US" sz="1200" dirty="0"/>
                    </a:p>
                  </a:txBody>
                  <a:tcPr marL="71567" marR="71567" marT="35783" marB="3578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11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SW</a:t>
                      </a:r>
                      <a:r>
                        <a:rPr lang="ko-KR" altLang="en-US" sz="1200" dirty="0" err="1" smtClean="0"/>
                        <a:t>융합바이오</a:t>
                      </a:r>
                      <a:endParaRPr lang="ko-KR" altLang="en-US" sz="1200" dirty="0"/>
                    </a:p>
                  </a:txBody>
                  <a:tcPr marL="71567" marR="71567" marT="35783" marB="35783" anchor="ctr"/>
                </a:tc>
                <a:tc>
                  <a:txBody>
                    <a:bodyPr/>
                    <a:lstStyle/>
                    <a:p>
                      <a:pPr marL="0" marR="0" lvl="0" indent="0" algn="l" defTabSz="100401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윤석현 교수님 </a:t>
                      </a:r>
                      <a:endParaRPr lang="en-US" altLang="ko-KR" sz="1200" dirty="0" smtClean="0"/>
                    </a:p>
                    <a:p>
                      <a:pPr marL="0" marR="0" lvl="0" indent="0" algn="l" defTabSz="100401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전자전기공학부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 smtClean="0"/>
                    </a:p>
                  </a:txBody>
                  <a:tcPr marL="71567" marR="71567" marT="35783" marB="35783" anchor="ctr"/>
                </a:tc>
                <a:tc>
                  <a:txBody>
                    <a:bodyPr/>
                    <a:lstStyle/>
                    <a:p>
                      <a:endParaRPr lang="ko-KR" altLang="en-US" sz="1000" dirty="0"/>
                    </a:p>
                  </a:txBody>
                  <a:tcPr marL="71567" marR="71567" marT="35783" marB="35783" anchor="ctr"/>
                </a:tc>
                <a:tc>
                  <a:txBody>
                    <a:bodyPr/>
                    <a:lstStyle/>
                    <a:p>
                      <a:pPr marL="0" marR="0" lvl="0" indent="0" algn="l" defTabSz="100401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내선</a:t>
                      </a:r>
                      <a:r>
                        <a:rPr lang="ko-KR" altLang="en-US" sz="1200" baseline="0" dirty="0" smtClean="0"/>
                        <a:t> </a:t>
                      </a:r>
                      <a:r>
                        <a:rPr lang="en-US" altLang="ko-KR" sz="1200" baseline="0" dirty="0" smtClean="0"/>
                        <a:t>3635</a:t>
                      </a:r>
                    </a:p>
                    <a:p>
                      <a:pPr latinLnBrk="1"/>
                      <a:r>
                        <a:rPr lang="en-US" altLang="ko-KR" sz="1200" dirty="0" smtClean="0"/>
                        <a:t>syoon@dku.edu</a:t>
                      </a:r>
                      <a:endParaRPr lang="ko-KR" altLang="en-US" sz="1200" dirty="0"/>
                    </a:p>
                  </a:txBody>
                  <a:tcPr marL="71567" marR="71567" marT="35783" marB="3578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11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SW</a:t>
                      </a:r>
                      <a:r>
                        <a:rPr lang="ko-KR" altLang="en-US" sz="1200" dirty="0" smtClean="0"/>
                        <a:t>융합법학</a:t>
                      </a:r>
                      <a:endParaRPr lang="ko-KR" altLang="en-US" sz="1200" dirty="0"/>
                    </a:p>
                  </a:txBody>
                  <a:tcPr marL="71567" marR="71567" marT="35783" marB="35783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김범준 교수님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법학과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 marL="71567" marR="71567" marT="35783" marB="35783" anchor="ctr"/>
                </a:tc>
                <a:tc>
                  <a:txBody>
                    <a:bodyPr/>
                    <a:lstStyle/>
                    <a:p>
                      <a:endParaRPr lang="ko-KR" altLang="en-US" sz="1000"/>
                    </a:p>
                  </a:txBody>
                  <a:tcPr marL="71567" marR="71567" marT="35783" marB="35783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내선 </a:t>
                      </a:r>
                      <a:r>
                        <a:rPr lang="en-US" altLang="ko-KR" sz="1200" dirty="0" smtClean="0"/>
                        <a:t>3274</a:t>
                      </a:r>
                    </a:p>
                    <a:p>
                      <a:pPr latinLnBrk="1"/>
                      <a:r>
                        <a:rPr lang="en-US" altLang="ko-KR" sz="1200" dirty="0" smtClean="0"/>
                        <a:t>bjkim1@dankook.ac.kr</a:t>
                      </a:r>
                      <a:endParaRPr lang="ko-KR" altLang="en-US" sz="1200" dirty="0"/>
                    </a:p>
                  </a:txBody>
                  <a:tcPr marL="71567" marR="71567" marT="35783" marB="3578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869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SW</a:t>
                      </a:r>
                      <a:r>
                        <a:rPr lang="ko-KR" altLang="en-US" sz="1200" dirty="0" smtClean="0"/>
                        <a:t>융합학부 행정 담당</a:t>
                      </a:r>
                      <a:endParaRPr lang="ko-KR" altLang="en-US" sz="1200" dirty="0"/>
                    </a:p>
                  </a:txBody>
                  <a:tcPr marL="71567" marR="71567" marT="35783" marB="35783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이경민 조교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en-US" altLang="ko-KR" sz="1200" dirty="0" smtClean="0"/>
                        <a:t>(SW</a:t>
                      </a:r>
                      <a:r>
                        <a:rPr lang="ko-KR" altLang="en-US" sz="1200" dirty="0" smtClean="0"/>
                        <a:t>중심대학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 marL="71567" marR="71567" marT="35783" marB="35783" anchor="ctr"/>
                </a:tc>
                <a:tc>
                  <a:txBody>
                    <a:bodyPr/>
                    <a:lstStyle/>
                    <a:p>
                      <a:endParaRPr lang="ko-KR" altLang="en-US" sz="1000" dirty="0"/>
                    </a:p>
                  </a:txBody>
                  <a:tcPr marL="71567" marR="71567" marT="35783" marB="35783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내선 </a:t>
                      </a:r>
                      <a:r>
                        <a:rPr lang="en-US" altLang="ko-KR" sz="1200" dirty="0" smtClean="0"/>
                        <a:t>3143</a:t>
                      </a:r>
                    </a:p>
                    <a:p>
                      <a:pPr latinLnBrk="1"/>
                      <a:r>
                        <a:rPr lang="en-US" altLang="ko-KR" sz="1200" dirty="0" smtClean="0">
                          <a:hlinkClick r:id="rId3"/>
                        </a:rPr>
                        <a:t>km3143@dankook.ac.kr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en-US" altLang="ko-KR" sz="1200" dirty="0" smtClean="0"/>
                        <a:t>ICT</a:t>
                      </a:r>
                      <a:r>
                        <a:rPr lang="ko-KR" altLang="en-US" sz="1200" dirty="0" smtClean="0"/>
                        <a:t>관 </a:t>
                      </a:r>
                      <a:r>
                        <a:rPr lang="en-US" altLang="ko-KR" sz="1200" dirty="0" smtClean="0"/>
                        <a:t>308</a:t>
                      </a:r>
                      <a:r>
                        <a:rPr lang="ko-KR" altLang="en-US" sz="1200" dirty="0" smtClean="0"/>
                        <a:t>호</a:t>
                      </a:r>
                      <a:endParaRPr lang="ko-KR" altLang="en-US" sz="1200" dirty="0"/>
                    </a:p>
                  </a:txBody>
                  <a:tcPr marL="71567" marR="71567" marT="35783" marB="3578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그림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092" y="2048352"/>
            <a:ext cx="736180" cy="912864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409" y="1335805"/>
            <a:ext cx="733270" cy="98405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830" y="2632064"/>
            <a:ext cx="739979" cy="986637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62" y="3283702"/>
            <a:ext cx="736814" cy="982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7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529385" y="2121354"/>
            <a:ext cx="7439385" cy="1644296"/>
          </a:xfrm>
          <a:prstGeom prst="rect">
            <a:avLst/>
          </a:prstGeom>
          <a:noFill/>
          <a:extLst/>
        </p:spPr>
        <p:txBody>
          <a:bodyPr wrap="square" lIns="0" tIns="0" rIns="0" bIns="0" anchor="ctr">
            <a:spAutoFit/>
          </a:bodyPr>
          <a:lstStyle>
            <a:defPPr>
              <a:defRPr lang="ko-KR"/>
            </a:defPPr>
            <a:lvl1pPr algn="r" latinLnBrk="0">
              <a:defRPr sz="1400" spc="-6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Rix모던고딕 B" panose="02020603020101020101" pitchFamily="18" charset="-127"/>
                <a:ea typeface="Rix모던고딕 B" panose="02020603020101020101" pitchFamily="18" charset="-127"/>
              </a:defRPr>
            </a:lvl1pPr>
          </a:lstStyle>
          <a:p>
            <a:pPr marL="268366" indent="-268366" algn="l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장학금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:  </a:t>
            </a: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선발 당해 학기 등록금액의 최대 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150</a:t>
            </a: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만원까지 등록금 감면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(</a:t>
            </a: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학비감면 총액은 등록금을 초과하지 않음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)</a:t>
            </a: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을 결정하여 </a:t>
            </a:r>
            <a:r>
              <a:rPr lang="ko-KR" altLang="en-US" sz="1566" b="1">
                <a:solidFill>
                  <a:srgbClr val="003399"/>
                </a:solidFill>
                <a:latin typeface="+mn-ea"/>
                <a:ea typeface="+mn-ea"/>
              </a:rPr>
              <a:t>정산 함</a:t>
            </a:r>
            <a:endParaRPr lang="en-US" altLang="ko-KR" sz="1566" b="1" dirty="0">
              <a:solidFill>
                <a:srgbClr val="003399"/>
              </a:solidFill>
              <a:latin typeface="+mn-ea"/>
              <a:ea typeface="+mn-ea"/>
            </a:endParaRPr>
          </a:p>
          <a:p>
            <a:pPr marL="268366" indent="-268366" algn="l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endParaRPr lang="en-US" altLang="ko-KR" sz="860" b="1" dirty="0">
              <a:solidFill>
                <a:srgbClr val="003399"/>
              </a:solidFill>
              <a:latin typeface="+mn-ea"/>
              <a:ea typeface="+mn-ea"/>
            </a:endParaRPr>
          </a:p>
          <a:p>
            <a:pPr marL="268366" indent="-268366" algn="l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각종 </a:t>
            </a:r>
            <a:r>
              <a:rPr lang="ko-KR" altLang="en-US" sz="1566" b="1" dirty="0" err="1">
                <a:solidFill>
                  <a:srgbClr val="003399"/>
                </a:solidFill>
                <a:latin typeface="+mn-ea"/>
                <a:ea typeface="+mn-ea"/>
              </a:rPr>
              <a:t>교내외</a:t>
            </a: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 프로그램 참여 가능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: </a:t>
            </a:r>
            <a:r>
              <a:rPr lang="ko-KR" altLang="en-US" sz="1566" b="1">
                <a:solidFill>
                  <a:srgbClr val="003399"/>
                </a:solidFill>
                <a:latin typeface="+mn-ea"/>
                <a:ea typeface="+mn-ea"/>
              </a:rPr>
              <a:t>해외 산업체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/</a:t>
            </a:r>
            <a:r>
              <a:rPr lang="ko-KR" altLang="en-US" sz="1566" b="1">
                <a:solidFill>
                  <a:srgbClr val="003399"/>
                </a:solidFill>
                <a:latin typeface="+mn-ea"/>
                <a:ea typeface="+mn-ea"/>
              </a:rPr>
              <a:t>대학교 견학 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(</a:t>
            </a:r>
            <a:r>
              <a:rPr lang="ko-KR" altLang="en-US" sz="1566" b="1">
                <a:solidFill>
                  <a:srgbClr val="003399"/>
                </a:solidFill>
                <a:latin typeface="+mn-ea"/>
                <a:ea typeface="+mn-ea"/>
              </a:rPr>
              <a:t>여름방학 중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), SW </a:t>
            </a:r>
            <a:r>
              <a:rPr lang="ko-KR" altLang="en-US" sz="1566" b="1">
                <a:solidFill>
                  <a:srgbClr val="003399"/>
                </a:solidFill>
                <a:latin typeface="+mn-ea"/>
                <a:ea typeface="+mn-ea"/>
              </a:rPr>
              <a:t>중심대 가족 기업과의 산합협력 프로젝트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, </a:t>
            </a:r>
            <a:r>
              <a:rPr lang="ko-KR" altLang="en-US" sz="1566" b="1">
                <a:solidFill>
                  <a:srgbClr val="003399"/>
                </a:solidFill>
                <a:latin typeface="+mn-ea"/>
                <a:ea typeface="+mn-ea"/>
              </a:rPr>
              <a:t>인턴쉽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, </a:t>
            </a:r>
            <a:r>
              <a:rPr lang="ko-KR" altLang="en-US" sz="1566" b="1">
                <a:solidFill>
                  <a:srgbClr val="003399"/>
                </a:solidFill>
                <a:latin typeface="+mn-ea"/>
                <a:ea typeface="+mn-ea"/>
              </a:rPr>
              <a:t>현장 실습 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  <a:sym typeface="Wingdings" panose="05000000000000000000" pitchFamily="2" charset="2"/>
              </a:rPr>
              <a:t> </a:t>
            </a:r>
            <a:r>
              <a:rPr lang="ko-KR" altLang="en-US" sz="1566" b="1">
                <a:solidFill>
                  <a:srgbClr val="003399"/>
                </a:solidFill>
                <a:latin typeface="+mn-ea"/>
                <a:ea typeface="+mn-ea"/>
                <a:sym typeface="Wingdings" panose="05000000000000000000" pitchFamily="2" charset="2"/>
              </a:rPr>
              <a:t>취업연계</a:t>
            </a:r>
            <a:endParaRPr lang="en-US" altLang="ko-KR" sz="1566" b="1" dirty="0">
              <a:solidFill>
                <a:srgbClr val="003399"/>
              </a:solidFill>
              <a:latin typeface="+mn-ea"/>
              <a:ea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331541" y="1"/>
            <a:ext cx="6435295" cy="626626"/>
          </a:xfrm>
          <a:prstGeom prst="rect">
            <a:avLst/>
          </a:prstGeom>
          <a:grpFill/>
          <a:ln w="12700">
            <a:noFill/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ko-KR" altLang="en-US" sz="2192" b="1" dirty="0" smtClean="0">
                <a:solidFill>
                  <a:schemeClr val="bg1"/>
                </a:solidFill>
                <a:latin typeface="+mn-ea"/>
                <a:sym typeface="Wingdings"/>
              </a:rPr>
              <a:t>융합전공 운영규정 </a:t>
            </a:r>
            <a:r>
              <a:rPr lang="en-US" altLang="ko-KR" sz="2192" b="1" dirty="0" smtClean="0">
                <a:solidFill>
                  <a:schemeClr val="bg1"/>
                </a:solidFill>
                <a:latin typeface="+mn-ea"/>
                <a:sym typeface="Wingdings"/>
              </a:rPr>
              <a:t>(</a:t>
            </a:r>
            <a:r>
              <a:rPr lang="ko-KR" altLang="en-US" sz="2192" b="1" smtClean="0">
                <a:solidFill>
                  <a:schemeClr val="bg1"/>
                </a:solidFill>
                <a:latin typeface="+mn-ea"/>
                <a:sym typeface="Wingdings"/>
              </a:rPr>
              <a:t>일부 소개</a:t>
            </a:r>
            <a:r>
              <a:rPr lang="en-US" altLang="ko-KR" sz="2192" b="1" dirty="0" smtClean="0">
                <a:solidFill>
                  <a:schemeClr val="bg1"/>
                </a:solidFill>
                <a:latin typeface="+mn-ea"/>
                <a:sym typeface="Wingdings"/>
              </a:rPr>
              <a:t>)</a:t>
            </a:r>
            <a:endParaRPr lang="ko-KR" altLang="en-US" sz="2033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656152" y="2947792"/>
            <a:ext cx="144596" cy="34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1567" tIns="35783" rIns="71567" bIns="35783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925381" y="2419350"/>
            <a:ext cx="144596" cy="34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1567" tIns="35783" rIns="71567" bIns="35783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33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331541" y="1"/>
            <a:ext cx="6435295" cy="626626"/>
          </a:xfrm>
          <a:prstGeom prst="rect">
            <a:avLst/>
          </a:prstGeom>
          <a:grpFill/>
          <a:ln w="12700">
            <a:noFill/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2192" b="1" dirty="0">
                <a:solidFill>
                  <a:schemeClr val="bg1"/>
                </a:solidFill>
                <a:latin typeface="+mn-ea"/>
                <a:sym typeface="Wingdings"/>
              </a:rPr>
              <a:t>Q&amp;A</a:t>
            </a:r>
            <a:endParaRPr lang="ko-KR" altLang="en-US" sz="2033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698463" y="945409"/>
            <a:ext cx="6988512" cy="3798732"/>
          </a:xfrm>
          <a:prstGeom prst="rect">
            <a:avLst/>
          </a:prstGeom>
          <a:noFill/>
          <a:extLst/>
        </p:spPr>
        <p:txBody>
          <a:bodyPr wrap="square" lIns="0" tIns="0" rIns="0" bIns="0" anchor="ctr">
            <a:spAutoFit/>
          </a:bodyPr>
          <a:lstStyle>
            <a:defPPr>
              <a:defRPr lang="ko-KR"/>
            </a:defPPr>
            <a:lvl1pPr algn="r" latinLnBrk="0">
              <a:defRPr sz="1400" spc="-6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Rix모던고딕 B" panose="02020603020101020101" pitchFamily="18" charset="-127"/>
                <a:ea typeface="Rix모던고딕 B" panose="02020603020101020101" pitchFamily="18" charset="-127"/>
              </a:defRPr>
            </a:lvl1pPr>
          </a:lstStyle>
          <a:p>
            <a:pPr marL="268366" indent="-268366" algn="l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장학금은 신청요강에 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15</a:t>
            </a: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명 모집인원 중 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10</a:t>
            </a: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명 내외라고 했는데 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10</a:t>
            </a: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명이 안되면 무조건 받을 수 있나요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?</a:t>
            </a:r>
          </a:p>
          <a:p>
            <a:pPr marL="268366" indent="-268366" algn="l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이번에 합격한다 해도 모집요강을 보면 등록금은 그대로던데 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… </a:t>
            </a: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그렇다면 앞으로 어떤 강의를 수강해서 졸업요건을 맞추는지에 따라 제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1</a:t>
            </a: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전공이 경영인 경영학사로 졸업하게 될 수도 장학금을 받는</a:t>
            </a:r>
            <a:r>
              <a:rPr lang="ko-KR" altLang="en-US" sz="2400" b="1" dirty="0">
                <a:solidFill>
                  <a:srgbClr val="003399"/>
                </a:solidFill>
                <a:latin typeface="+mn-ea"/>
                <a:ea typeface="+mn-ea"/>
              </a:rPr>
              <a:t> </a:t>
            </a:r>
            <a:r>
              <a:rPr lang="en-US" altLang="ko-KR" sz="2400" b="1" dirty="0" err="1">
                <a:solidFill>
                  <a:srgbClr val="003399"/>
                </a:solidFill>
                <a:latin typeface="+mn-ea"/>
                <a:ea typeface="+mn-ea"/>
              </a:rPr>
              <a:t>sw</a:t>
            </a: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경제경영학인 </a:t>
            </a:r>
            <a:r>
              <a:rPr lang="en-US" altLang="ko-KR" sz="2400" b="1" dirty="0" err="1">
                <a:solidFill>
                  <a:srgbClr val="003399"/>
                </a:solidFill>
                <a:latin typeface="+mn-ea"/>
                <a:ea typeface="+mn-ea"/>
              </a:rPr>
              <a:t>sw</a:t>
            </a: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경제경영학사로 졸업하게 될 수도 있는 건가요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?</a:t>
            </a: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 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   </a:t>
            </a:r>
          </a:p>
          <a:p>
            <a:pPr marL="268366" indent="-268366" algn="l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ko-KR" altLang="en-US" sz="1409" b="1" dirty="0">
                <a:solidFill>
                  <a:srgbClr val="003399"/>
                </a:solidFill>
                <a:latin typeface="+mn-ea"/>
                <a:ea typeface="+mn-ea"/>
                <a:sym typeface="Wingdings 2"/>
              </a:rPr>
              <a:t>지원자 미달이 심하면 어떻게 과가 운영되는 건가요</a:t>
            </a:r>
            <a:r>
              <a:rPr lang="en-US" altLang="ko-KR" sz="1409" b="1" dirty="0">
                <a:solidFill>
                  <a:srgbClr val="003399"/>
                </a:solidFill>
                <a:latin typeface="+mn-ea"/>
                <a:ea typeface="+mn-ea"/>
                <a:sym typeface="Wingdings 2"/>
              </a:rPr>
              <a:t>?</a:t>
            </a:r>
          </a:p>
          <a:p>
            <a:pPr marL="268366" indent="-268366" algn="l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ko-KR" altLang="en-US" sz="1409" b="1" dirty="0">
                <a:solidFill>
                  <a:srgbClr val="003399"/>
                </a:solidFill>
                <a:latin typeface="+mn-ea"/>
                <a:ea typeface="+mn-ea"/>
                <a:sym typeface="Wingdings 2"/>
              </a:rPr>
              <a:t>만약 </a:t>
            </a:r>
            <a:r>
              <a:rPr lang="en-US" altLang="ko-KR" sz="1409" b="1" dirty="0">
                <a:solidFill>
                  <a:srgbClr val="003399"/>
                </a:solidFill>
                <a:latin typeface="+mn-ea"/>
                <a:ea typeface="+mn-ea"/>
                <a:sym typeface="Wingdings 2"/>
              </a:rPr>
              <a:t>1/31</a:t>
            </a:r>
            <a:r>
              <a:rPr lang="ko-KR" altLang="en-US" sz="1409" b="1" dirty="0">
                <a:solidFill>
                  <a:srgbClr val="003399"/>
                </a:solidFill>
                <a:latin typeface="+mn-ea"/>
                <a:ea typeface="+mn-ea"/>
                <a:sym typeface="Wingdings 2"/>
              </a:rPr>
              <a:t>일에 합격자 발표가 난 이후 </a:t>
            </a:r>
            <a:r>
              <a:rPr lang="en-US" altLang="ko-KR" sz="2000" b="1" dirty="0" err="1">
                <a:solidFill>
                  <a:srgbClr val="003399"/>
                </a:solidFill>
                <a:latin typeface="+mn-ea"/>
                <a:ea typeface="+mn-ea"/>
                <a:sym typeface="Wingdings 2"/>
              </a:rPr>
              <a:t>sw</a:t>
            </a:r>
            <a:r>
              <a:rPr lang="ko-KR" altLang="en-US" sz="1409" b="1" dirty="0">
                <a:solidFill>
                  <a:srgbClr val="003399"/>
                </a:solidFill>
                <a:latin typeface="+mn-ea"/>
                <a:ea typeface="+mn-ea"/>
                <a:sym typeface="Wingdings 2"/>
              </a:rPr>
              <a:t>경제경영학과로 전입을 취소할 수 있나요</a:t>
            </a:r>
            <a:r>
              <a:rPr lang="en-US" altLang="ko-KR" sz="1409" b="1" dirty="0">
                <a:solidFill>
                  <a:srgbClr val="003399"/>
                </a:solidFill>
                <a:latin typeface="+mn-ea"/>
                <a:ea typeface="+mn-ea"/>
                <a:sym typeface="Wingdings 2"/>
              </a:rPr>
              <a:t>? </a:t>
            </a:r>
            <a:r>
              <a:rPr lang="ko-KR" altLang="en-US" sz="1409" b="1" dirty="0">
                <a:solidFill>
                  <a:srgbClr val="003399"/>
                </a:solidFill>
                <a:latin typeface="+mn-ea"/>
                <a:ea typeface="+mn-ea"/>
                <a:sym typeface="Wingdings 2"/>
              </a:rPr>
              <a:t>취소하려면 </a:t>
            </a:r>
            <a:r>
              <a:rPr lang="en-US" altLang="ko-KR" sz="1409" b="1" dirty="0">
                <a:solidFill>
                  <a:srgbClr val="003399"/>
                </a:solidFill>
                <a:latin typeface="+mn-ea"/>
                <a:ea typeface="+mn-ea"/>
                <a:sym typeface="Wingdings 2"/>
              </a:rPr>
              <a:t>1/31</a:t>
            </a:r>
            <a:r>
              <a:rPr lang="ko-KR" altLang="en-US" sz="1409" b="1" dirty="0">
                <a:solidFill>
                  <a:srgbClr val="003399"/>
                </a:solidFill>
                <a:latin typeface="+mn-ea"/>
                <a:ea typeface="+mn-ea"/>
                <a:sym typeface="Wingdings 2"/>
              </a:rPr>
              <a:t>일 이전에 취소해야 하는 건가요</a:t>
            </a:r>
            <a:r>
              <a:rPr lang="en-US" altLang="ko-KR" sz="1409" b="1" dirty="0">
                <a:solidFill>
                  <a:srgbClr val="003399"/>
                </a:solidFill>
                <a:latin typeface="+mn-ea"/>
                <a:ea typeface="+mn-ea"/>
                <a:sym typeface="Wingdings 2"/>
              </a:rPr>
              <a:t>?</a:t>
            </a:r>
          </a:p>
          <a:p>
            <a:pPr marL="268366" indent="-268366" algn="l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ko-KR" altLang="en-US" sz="1409" b="1" dirty="0">
                <a:solidFill>
                  <a:srgbClr val="003399"/>
                </a:solidFill>
                <a:latin typeface="+mn-ea"/>
                <a:ea typeface="+mn-ea"/>
                <a:sym typeface="Wingdings 2"/>
              </a:rPr>
              <a:t>기타 </a:t>
            </a:r>
            <a:r>
              <a:rPr lang="en-US" altLang="ko-KR" sz="1409" b="1" dirty="0">
                <a:solidFill>
                  <a:srgbClr val="003399"/>
                </a:solidFill>
                <a:latin typeface="+mn-ea"/>
                <a:ea typeface="+mn-ea"/>
                <a:sym typeface="Wingdings 2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2833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331541" y="1"/>
            <a:ext cx="6435295" cy="626626"/>
          </a:xfrm>
          <a:prstGeom prst="rect">
            <a:avLst/>
          </a:prstGeom>
          <a:grpFill/>
          <a:ln w="12700">
            <a:noFill/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2192" b="1" dirty="0">
                <a:solidFill>
                  <a:schemeClr val="bg1"/>
                </a:solidFill>
                <a:latin typeface="+mn-ea"/>
                <a:sym typeface="Wingdings"/>
              </a:rPr>
              <a:t>SW </a:t>
            </a:r>
            <a:r>
              <a:rPr lang="ko-KR" altLang="en-US" sz="2192" b="1" dirty="0">
                <a:solidFill>
                  <a:schemeClr val="bg1"/>
                </a:solidFill>
                <a:latin typeface="+mn-ea"/>
                <a:sym typeface="Wingdings"/>
              </a:rPr>
              <a:t>융합학부 </a:t>
            </a:r>
            <a:r>
              <a:rPr lang="ko-KR" altLang="en-US" sz="2192" b="1">
                <a:solidFill>
                  <a:schemeClr val="bg1"/>
                </a:solidFill>
                <a:latin typeface="+mn-ea"/>
                <a:sym typeface="Wingdings"/>
              </a:rPr>
              <a:t>신설 </a:t>
            </a:r>
            <a:r>
              <a:rPr lang="ko-KR" altLang="en-US" sz="2192" b="1" smtClean="0">
                <a:solidFill>
                  <a:schemeClr val="bg1"/>
                </a:solidFill>
                <a:latin typeface="+mn-ea"/>
                <a:sym typeface="Wingdings"/>
              </a:rPr>
              <a:t>방안</a:t>
            </a:r>
            <a:endParaRPr lang="ko-KR" altLang="en-US" sz="2033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743389" y="1220375"/>
            <a:ext cx="6943582" cy="3614451"/>
          </a:xfrm>
          <a:prstGeom prst="rect">
            <a:avLst/>
          </a:prstGeom>
          <a:noFill/>
          <a:extLst/>
        </p:spPr>
        <p:txBody>
          <a:bodyPr wrap="square" lIns="0" tIns="0" rIns="0" bIns="0" anchor="ctr">
            <a:spAutoFit/>
          </a:bodyPr>
          <a:lstStyle>
            <a:defPPr>
              <a:defRPr lang="ko-KR"/>
            </a:defPPr>
            <a:lvl1pPr algn="r" latinLnBrk="0">
              <a:defRPr sz="1400" spc="-6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Rix모던고딕 B" panose="02020603020101020101" pitchFamily="18" charset="-127"/>
                <a:ea typeface="Rix모던고딕 B" panose="02020603020101020101" pitchFamily="18" charset="-127"/>
              </a:defRPr>
            </a:lvl1pPr>
          </a:lstStyle>
          <a:p>
            <a:pPr marL="268366" indent="-268366" algn="l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en-US" altLang="ko-KR" sz="1566" b="1" dirty="0">
                <a:solidFill>
                  <a:srgbClr val="00B050"/>
                </a:solidFill>
                <a:latin typeface="+mn-ea"/>
                <a:ea typeface="+mn-ea"/>
              </a:rPr>
              <a:t>(</a:t>
            </a:r>
            <a:r>
              <a:rPr lang="ko-KR" altLang="en-US" sz="1566" b="1" dirty="0">
                <a:solidFill>
                  <a:srgbClr val="00B050"/>
                </a:solidFill>
                <a:latin typeface="+mn-ea"/>
                <a:ea typeface="+mn-ea"/>
              </a:rPr>
              <a:t>정부의 중장기 전략과 사회의 요구</a:t>
            </a:r>
            <a:r>
              <a:rPr lang="en-US" altLang="ko-KR" sz="1566" b="1" dirty="0">
                <a:solidFill>
                  <a:srgbClr val="00B050"/>
                </a:solidFill>
                <a:latin typeface="+mn-ea"/>
                <a:ea typeface="+mn-ea"/>
              </a:rPr>
              <a:t>)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 </a:t>
            </a: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미래부의 지능정보사회 중장기 계획과 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4</a:t>
            </a: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차 산업혁명은 혁신적 융합 역량을 요구하며 특히 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SW</a:t>
            </a: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적으로 다양한 문제를 해결할 수 있는 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SW</a:t>
            </a: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융합인재 양성 필요</a:t>
            </a:r>
            <a:endParaRPr lang="en-US" altLang="ko-KR" sz="1566" b="1" dirty="0">
              <a:solidFill>
                <a:srgbClr val="003399"/>
              </a:solidFill>
              <a:latin typeface="+mn-ea"/>
              <a:ea typeface="+mn-ea"/>
            </a:endParaRPr>
          </a:p>
          <a:p>
            <a:pPr marL="268366" indent="-268366" algn="l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en-US" altLang="ko-KR" sz="1566" b="1" dirty="0">
                <a:solidFill>
                  <a:srgbClr val="00B050"/>
                </a:solidFill>
                <a:latin typeface="+mn-ea"/>
                <a:ea typeface="+mn-ea"/>
              </a:rPr>
              <a:t>(</a:t>
            </a:r>
            <a:r>
              <a:rPr lang="ko-KR" altLang="en-US" sz="1566" b="1" dirty="0">
                <a:solidFill>
                  <a:srgbClr val="00B050"/>
                </a:solidFill>
                <a:latin typeface="+mn-ea"/>
                <a:ea typeface="+mn-ea"/>
              </a:rPr>
              <a:t>현실적 제약의 고려</a:t>
            </a:r>
            <a:r>
              <a:rPr lang="en-US" altLang="ko-KR" sz="1566" b="1" dirty="0">
                <a:solidFill>
                  <a:srgbClr val="00B050"/>
                </a:solidFill>
                <a:latin typeface="+mn-ea"/>
                <a:ea typeface="+mn-ea"/>
              </a:rPr>
              <a:t>)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 </a:t>
            </a: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하드웨어적 개편이나 편제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/</a:t>
            </a: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정원조정 없이 소프트웨어적 방법으로 사회가 요구하는 다양한 전공의 신설 </a:t>
            </a:r>
          </a:p>
          <a:p>
            <a:pPr marL="268366" indent="-268366" algn="l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en-US" altLang="ko-KR" sz="1566" b="1" dirty="0">
                <a:solidFill>
                  <a:srgbClr val="00B050"/>
                </a:solidFill>
                <a:latin typeface="+mn-ea"/>
                <a:ea typeface="+mn-ea"/>
              </a:rPr>
              <a:t>(</a:t>
            </a:r>
            <a:r>
              <a:rPr lang="ko-KR" altLang="en-US" sz="1566" b="1" dirty="0">
                <a:solidFill>
                  <a:srgbClr val="00B050"/>
                </a:solidFill>
                <a:latin typeface="+mn-ea"/>
                <a:ea typeface="+mn-ea"/>
              </a:rPr>
              <a:t>대학의 비전</a:t>
            </a:r>
            <a:r>
              <a:rPr lang="en-US" altLang="ko-KR" sz="1566" b="1" dirty="0">
                <a:solidFill>
                  <a:srgbClr val="00B050"/>
                </a:solidFill>
                <a:latin typeface="+mn-ea"/>
                <a:ea typeface="+mn-ea"/>
              </a:rPr>
              <a:t>)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 </a:t>
            </a: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학생의 입학 당시 소속전공이 아닌 융합전공과정의 이수만으로 졸업 가능하며 다양한 융합 전공의 신설을 통해 학생의 선택권 확대</a:t>
            </a:r>
            <a:endParaRPr lang="en-US" altLang="ko-KR" sz="1566" b="1" dirty="0">
              <a:solidFill>
                <a:srgbClr val="003399"/>
              </a:solidFill>
              <a:latin typeface="+mn-ea"/>
              <a:ea typeface="+mn-ea"/>
            </a:endParaRPr>
          </a:p>
          <a:p>
            <a:pPr marL="268366" indent="-268366" algn="l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en-US" altLang="ko-KR" sz="1566" b="1" dirty="0">
                <a:solidFill>
                  <a:srgbClr val="00B050"/>
                </a:solidFill>
                <a:latin typeface="+mn-ea"/>
                <a:ea typeface="+mn-ea"/>
              </a:rPr>
              <a:t>(</a:t>
            </a:r>
            <a:r>
              <a:rPr lang="ko-KR" altLang="en-US" sz="1566" b="1" dirty="0">
                <a:solidFill>
                  <a:srgbClr val="00B050"/>
                </a:solidFill>
                <a:latin typeface="+mn-ea"/>
                <a:ea typeface="+mn-ea"/>
              </a:rPr>
              <a:t>공동참여 공동운영</a:t>
            </a:r>
            <a:r>
              <a:rPr lang="en-US" altLang="ko-KR" sz="1566" b="1" dirty="0">
                <a:solidFill>
                  <a:srgbClr val="00B050"/>
                </a:solidFill>
                <a:latin typeface="+mn-ea"/>
                <a:ea typeface="+mn-ea"/>
              </a:rPr>
              <a:t>)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 </a:t>
            </a: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다수의 학과가 참여하여 공동으로 운영</a:t>
            </a:r>
            <a:endParaRPr lang="en-US" altLang="ko-KR" sz="1566" b="1" dirty="0">
              <a:solidFill>
                <a:srgbClr val="003399"/>
              </a:solidFill>
              <a:latin typeface="+mn-ea"/>
              <a:ea typeface="+mn-ea"/>
            </a:endParaRPr>
          </a:p>
          <a:p>
            <a:pPr marL="268366" indent="-268366" algn="l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en-US" altLang="ko-KR" sz="1566" b="1" dirty="0">
                <a:solidFill>
                  <a:srgbClr val="00B050"/>
                </a:solidFill>
                <a:latin typeface="+mn-ea"/>
                <a:ea typeface="+mn-ea"/>
              </a:rPr>
              <a:t>(</a:t>
            </a:r>
            <a:r>
              <a:rPr lang="ko-KR" altLang="en-US" sz="1566" b="1" dirty="0">
                <a:solidFill>
                  <a:srgbClr val="00B050"/>
                </a:solidFill>
                <a:latin typeface="+mn-ea"/>
                <a:ea typeface="+mn-ea"/>
              </a:rPr>
              <a:t>운영의 효율성</a:t>
            </a:r>
            <a:r>
              <a:rPr lang="en-US" altLang="ko-KR" sz="1566" b="1" dirty="0">
                <a:solidFill>
                  <a:srgbClr val="00B050"/>
                </a:solidFill>
                <a:latin typeface="+mn-ea"/>
                <a:ea typeface="+mn-ea"/>
              </a:rPr>
              <a:t>)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 </a:t>
            </a: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융합전공 관련 학과들에서 개설된 기초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/</a:t>
            </a: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필수</a:t>
            </a:r>
            <a:r>
              <a:rPr lang="en-US" altLang="ko-KR" sz="1566" b="1" dirty="0">
                <a:solidFill>
                  <a:srgbClr val="003399"/>
                </a:solidFill>
                <a:latin typeface="+mn-ea"/>
                <a:ea typeface="+mn-ea"/>
              </a:rPr>
              <a:t>/</a:t>
            </a: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선택 교과목을 최대한 활용하여 전공학점으로 인정 </a:t>
            </a:r>
            <a:endParaRPr lang="en-US" altLang="ko-KR" sz="1566" b="1" dirty="0">
              <a:solidFill>
                <a:srgbClr val="003399"/>
              </a:solidFill>
              <a:latin typeface="+mn-ea"/>
              <a:ea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0385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791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331541" y="1"/>
            <a:ext cx="6435295" cy="626626"/>
          </a:xfrm>
          <a:prstGeom prst="rect">
            <a:avLst/>
          </a:prstGeom>
          <a:grpFill/>
          <a:ln w="12700">
            <a:noFill/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ko-KR" altLang="en-US" sz="2192" b="1" dirty="0">
                <a:solidFill>
                  <a:schemeClr val="bg1"/>
                </a:solidFill>
                <a:latin typeface="+mn-ea"/>
                <a:sym typeface="Wingdings"/>
              </a:rPr>
              <a:t>모집</a:t>
            </a:r>
            <a:r>
              <a:rPr lang="en-US" altLang="ko-KR" sz="2192" b="1" dirty="0">
                <a:solidFill>
                  <a:schemeClr val="bg1"/>
                </a:solidFill>
                <a:latin typeface="+mn-ea"/>
                <a:sym typeface="Wingdings"/>
              </a:rPr>
              <a:t> </a:t>
            </a:r>
            <a:r>
              <a:rPr lang="ko-KR" altLang="en-US" sz="2192" b="1" dirty="0">
                <a:solidFill>
                  <a:schemeClr val="bg1"/>
                </a:solidFill>
                <a:latin typeface="+mn-ea"/>
                <a:sym typeface="Wingdings"/>
              </a:rPr>
              <a:t>전공 및 운영방법</a:t>
            </a:r>
            <a:endParaRPr lang="ko-KR" altLang="en-US" sz="2033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042569" y="2327786"/>
            <a:ext cx="144596" cy="34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1567" tIns="35783" rIns="71567" bIns="35783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20031"/>
              </p:ext>
            </p:extLst>
          </p:nvPr>
        </p:nvGraphicFramePr>
        <p:xfrm>
          <a:off x="1698463" y="1025996"/>
          <a:ext cx="6988512" cy="3901051"/>
        </p:xfrm>
        <a:graphic>
          <a:graphicData uri="http://schemas.openxmlformats.org/drawingml/2006/table">
            <a:tbl>
              <a:tblPr/>
              <a:tblGrid>
                <a:gridCol w="902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3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3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88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융합전공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93" marR="45993" marT="12717" marB="1271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교육목표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93" marR="45993" marT="12717" marB="12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운영 참여학과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93" marR="45993" marT="12717" marB="12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운영방법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93" marR="45993" marT="12717" marB="12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132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>
                          <a:solidFill>
                            <a:srgbClr val="0066CC"/>
                          </a:solidFill>
                          <a:effectLst/>
                          <a:latin typeface="맑은 고딕" panose="020B0503020000020004" pitchFamily="50" charset="-127"/>
                        </a:rPr>
                        <a:t>SW</a:t>
                      </a:r>
                      <a:r>
                        <a:rPr lang="ko-KR" altLang="en-US" sz="900" b="1" kern="0" spc="0" dirty="0">
                          <a:solidFill>
                            <a:srgbClr val="0066CC"/>
                          </a:solidFill>
                          <a:effectLst/>
                          <a:ea typeface="맑은 고딕" panose="020B0503020000020004" pitchFamily="50" charset="-127"/>
                        </a:rPr>
                        <a:t>융합 바이오</a:t>
                      </a:r>
                      <a:endParaRPr lang="ko-KR" altLang="en-US" sz="900" b="1" kern="0" spc="0" dirty="0">
                        <a:solidFill>
                          <a:srgbClr val="0066CC"/>
                        </a:solidFill>
                        <a:effectLst/>
                      </a:endParaRPr>
                    </a:p>
                  </a:txBody>
                  <a:tcPr marL="45993" marR="45993" marT="12717" marB="1271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IT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와 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BT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의 융합을 통해 산업화가 진행 중인 생물정보 분석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처리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가공과 관련된 실무 역량을 갖춘 인재양성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.</a:t>
                      </a:r>
                      <a:r>
                        <a:rPr lang="ko-KR" altLang="en-US" sz="9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900" kern="0" spc="-4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공개된 </a:t>
                      </a:r>
                      <a:r>
                        <a:rPr lang="ko-KR" altLang="en-US" sz="900" kern="0" spc="-4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생물정보 데이터</a:t>
                      </a:r>
                      <a:r>
                        <a:rPr lang="en-US" altLang="ko-KR" sz="9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(NBCI, TCGA)</a:t>
                      </a:r>
                      <a:r>
                        <a:rPr lang="ko-KR" altLang="en-US" sz="900" kern="0" spc="-4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와 생물정보 </a:t>
                      </a:r>
                      <a:r>
                        <a:rPr lang="en-US" altLang="ko-KR" sz="9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SW</a:t>
                      </a:r>
                      <a:r>
                        <a:rPr lang="ko-KR" altLang="en-US" sz="900" kern="0" spc="-4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툴 </a:t>
                      </a:r>
                      <a:r>
                        <a:rPr lang="en-US" altLang="ko-KR" sz="9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(OMIC Tools, </a:t>
                      </a:r>
                      <a:r>
                        <a:rPr lang="en-US" altLang="ko-KR" sz="900" kern="0" spc="-4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Github</a:t>
                      </a:r>
                      <a:r>
                        <a:rPr lang="en-US" altLang="ko-KR" sz="9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900" kern="0" spc="-4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을 활용한 실습 및 프로젝트 등 교과목 제공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93" marR="45993" marT="12717" marB="12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미생물학과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분자생물과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생명과학과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US" altLang="ko-KR" sz="9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컴퓨터공학과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소프트웨어학과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 err="1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모바일시스템공학과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93" marR="45993" marT="12717" marB="12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66CC"/>
                          </a:solidFill>
                          <a:effectLst/>
                        </a:rPr>
                        <a:t>융합전공</a:t>
                      </a:r>
                      <a:endParaRPr lang="en-US" altLang="ko-KR" sz="900" kern="0" spc="0" dirty="0" smtClean="0">
                        <a:solidFill>
                          <a:srgbClr val="0066CC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66CC"/>
                          </a:solidFill>
                          <a:effectLst/>
                        </a:rPr>
                        <a:t>복수전공</a:t>
                      </a:r>
                    </a:p>
                  </a:txBody>
                  <a:tcPr marL="45993" marR="45993" marT="12717" marB="12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132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>
                          <a:solidFill>
                            <a:srgbClr val="0066CC"/>
                          </a:solidFill>
                          <a:effectLst/>
                          <a:latin typeface="맑은 고딕" panose="020B0503020000020004" pitchFamily="50" charset="-127"/>
                        </a:rPr>
                        <a:t>SW</a:t>
                      </a:r>
                      <a:r>
                        <a:rPr lang="ko-KR" altLang="en-US" sz="900" b="1" kern="0" spc="0" dirty="0">
                          <a:solidFill>
                            <a:srgbClr val="0066CC"/>
                          </a:solidFill>
                          <a:effectLst/>
                          <a:ea typeface="맑은 고딕" panose="020B0503020000020004" pitchFamily="50" charset="-127"/>
                        </a:rPr>
                        <a:t>융합 </a:t>
                      </a:r>
                      <a:r>
                        <a:rPr lang="ko-KR" altLang="en-US" sz="900" b="1" kern="0" spc="0" dirty="0" err="1">
                          <a:solidFill>
                            <a:srgbClr val="0066CC"/>
                          </a:solidFill>
                          <a:effectLst/>
                          <a:ea typeface="맑은 고딕" panose="020B0503020000020004" pitchFamily="50" charset="-127"/>
                        </a:rPr>
                        <a:t>콘텐츠</a:t>
                      </a:r>
                      <a:endParaRPr lang="ko-KR" altLang="en-US" sz="900" b="1" kern="0" spc="0" dirty="0">
                        <a:solidFill>
                          <a:srgbClr val="0066CC"/>
                        </a:solidFill>
                        <a:effectLst/>
                      </a:endParaRPr>
                    </a:p>
                  </a:txBody>
                  <a:tcPr marL="45993" marR="45993" marT="12717" marB="1271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IT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와 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CT, SW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와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콘텐츠의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융합으로 미래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인터랙티브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콘텐츠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기획 및 제작에 필요한 가상현실과 증강현실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웨어러블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기술 등 실무 역량을 갖춘 인재양성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.</a:t>
                      </a:r>
                      <a:r>
                        <a:rPr lang="ko-KR" altLang="en-US" sz="9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900" kern="0" spc="0" dirty="0" err="1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인터랙티브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스토리텔링을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통한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콘텐츠의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기획 및 제작과 관련된 핵심적인 교과목 제공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93" marR="45993" marT="12717" marB="12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4011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공연영화학부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</a:t>
                      </a:r>
                      <a:r>
                        <a:rPr lang="ko-KR" altLang="en-US" sz="9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패션디자인과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</a:t>
                      </a:r>
                      <a:endParaRPr lang="ko-KR" altLang="en-US" sz="90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커뮤니케이션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디자인과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</a:t>
                      </a:r>
                      <a:r>
                        <a:rPr lang="ko-KR" altLang="en-US" sz="9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컴퓨터공학과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소프트웨어학과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모바일시스템공학과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93" marR="45993" marT="12717" marB="12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66CC"/>
                          </a:solidFill>
                          <a:effectLst/>
                        </a:rPr>
                        <a:t>융합전공</a:t>
                      </a:r>
                      <a:endParaRPr lang="en-US" altLang="ko-KR" sz="900" kern="0" spc="0" dirty="0" smtClean="0">
                        <a:solidFill>
                          <a:srgbClr val="0066CC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66CC"/>
                          </a:solidFill>
                          <a:effectLst/>
                        </a:rPr>
                        <a:t>복수전공</a:t>
                      </a:r>
                    </a:p>
                  </a:txBody>
                  <a:tcPr marL="45993" marR="45993" marT="12717" marB="12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43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0" dirty="0">
                          <a:solidFill>
                            <a:srgbClr val="0066CC"/>
                          </a:solidFill>
                          <a:effectLst/>
                          <a:latin typeface="맑은 고딕" panose="020B0503020000020004" pitchFamily="50" charset="-127"/>
                        </a:rPr>
                        <a:t>SW</a:t>
                      </a:r>
                      <a:r>
                        <a:rPr lang="ko-KR" altLang="en-US" sz="900" b="1" kern="0" spc="0" dirty="0">
                          <a:solidFill>
                            <a:srgbClr val="0066CC"/>
                          </a:solidFill>
                          <a:effectLst/>
                          <a:ea typeface="맑은 고딕" panose="020B0503020000020004" pitchFamily="50" charset="-127"/>
                        </a:rPr>
                        <a:t>융합</a:t>
                      </a:r>
                      <a:endParaRPr lang="ko-KR" altLang="en-US" sz="900" b="1" kern="0" spc="0" dirty="0">
                        <a:solidFill>
                          <a:srgbClr val="0066CC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66CC"/>
                          </a:solidFill>
                          <a:effectLst/>
                          <a:ea typeface="맑은 고딕" panose="020B0503020000020004" pitchFamily="50" charset="-127"/>
                        </a:rPr>
                        <a:t>경제경영</a:t>
                      </a:r>
                      <a:endParaRPr lang="ko-KR" altLang="en-US" sz="900" b="1" kern="0" spc="0" dirty="0">
                        <a:solidFill>
                          <a:srgbClr val="0066CC"/>
                        </a:solidFill>
                        <a:effectLst/>
                      </a:endParaRPr>
                    </a:p>
                  </a:txBody>
                  <a:tcPr marL="45993" marR="45993" marT="12717" marB="1271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빠르게 변화하는 경영 비즈니스 환경에 대처하기 위해 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SW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기술을 이용하여 경영전략을 분석하며 이를 기업경영에 빠르게 활용 가능한 경쟁력 있는 비즈니스 인력을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양성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.</a:t>
                      </a:r>
                      <a:r>
                        <a:rPr lang="en-US" altLang="ko-KR" sz="900" kern="0" spc="0" baseline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 </a:t>
                      </a:r>
                      <a:r>
                        <a:rPr lang="en-US" altLang="ko-KR" sz="900" kern="0" spc="-5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SAP </a:t>
                      </a:r>
                      <a:r>
                        <a:rPr lang="ko-KR" altLang="en-US" sz="900" kern="0" spc="-5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등 글로벌 경영 관련 </a:t>
                      </a:r>
                      <a:r>
                        <a:rPr lang="en-US" altLang="ko-KR" sz="9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SW </a:t>
                      </a:r>
                      <a:r>
                        <a:rPr lang="ko-KR" altLang="en-US" sz="900" kern="0" spc="-5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선도기업이 추구하는 새로운 </a:t>
                      </a:r>
                      <a:r>
                        <a:rPr lang="en-US" altLang="ko-KR" sz="900" kern="0" spc="-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SW</a:t>
                      </a:r>
                      <a:r>
                        <a:rPr lang="ko-KR" altLang="en-US" sz="900" kern="0" spc="-5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플랫폼에 기반하여 경영전략을 분석하고 활용하는 교과목 제공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93" marR="45993" marT="12717" marB="12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-6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경제학과</a:t>
                      </a:r>
                      <a:r>
                        <a:rPr lang="en-US" altLang="ko-KR" sz="900" kern="0" spc="-6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-6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경영학부</a:t>
                      </a:r>
                      <a:r>
                        <a:rPr lang="en-US" altLang="ko-KR" sz="900" kern="0" spc="-6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-6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무역학과</a:t>
                      </a:r>
                      <a:r>
                        <a:rPr lang="en-US" altLang="ko-KR" sz="900" kern="0" spc="-6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컴퓨터공학과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소프트웨어학과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err="1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모바일시스템공학과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93" marR="45993" marT="12717" marB="12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66CC"/>
                          </a:solidFill>
                          <a:effectLst/>
                        </a:rPr>
                        <a:t>융합전공</a:t>
                      </a:r>
                      <a:endParaRPr lang="en-US" altLang="ko-KR" sz="900" kern="0" spc="0" dirty="0" smtClean="0">
                        <a:solidFill>
                          <a:srgbClr val="0066CC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66CC"/>
                          </a:solidFill>
                          <a:effectLst/>
                        </a:rPr>
                        <a:t>복수전공</a:t>
                      </a:r>
                    </a:p>
                  </a:txBody>
                  <a:tcPr marL="45993" marR="45993" marT="12717" marB="12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18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>
                          <a:solidFill>
                            <a:srgbClr val="0066CC"/>
                          </a:solidFill>
                          <a:effectLst/>
                          <a:latin typeface="맑은 고딕" panose="020B0503020000020004" pitchFamily="50" charset="-127"/>
                        </a:rPr>
                        <a:t>SW</a:t>
                      </a:r>
                      <a:r>
                        <a:rPr lang="ko-KR" altLang="en-US" sz="900" b="1" kern="0" spc="0" dirty="0">
                          <a:solidFill>
                            <a:srgbClr val="0066CC"/>
                          </a:solidFill>
                          <a:effectLst/>
                          <a:ea typeface="맑은 고딕" panose="020B0503020000020004" pitchFamily="50" charset="-127"/>
                        </a:rPr>
                        <a:t>융합 법학</a:t>
                      </a:r>
                      <a:endParaRPr lang="ko-KR" altLang="en-US" sz="900" b="1" kern="0" spc="0" dirty="0">
                        <a:solidFill>
                          <a:srgbClr val="0066CC"/>
                        </a:solidFill>
                        <a:effectLst/>
                      </a:endParaRPr>
                    </a:p>
                  </a:txBody>
                  <a:tcPr marL="45993" marR="45993" marT="12717" marB="1271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IT</a:t>
                      </a: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와 </a:t>
                      </a: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4</a:t>
                      </a: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차 산업혁명 시대를 목전에 두고 있는 사회에서 법학과 </a:t>
                      </a: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SW </a:t>
                      </a: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관련 공학 분야에 대한 융⋅복합적 지식을 갖춘 창의적 전문 인재의 양성을 목표로 함</a:t>
                      </a: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.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93" marR="45993" marT="12717" marB="12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-6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법학과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,</a:t>
                      </a:r>
                      <a:r>
                        <a:rPr lang="en-US" altLang="ko-KR" sz="900" kern="0" spc="0" baseline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컴퓨터공학과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소프트웨어학과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모바일시스템공학과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93" marR="45993" marT="12717" marB="12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66CC"/>
                          </a:solidFill>
                          <a:effectLst/>
                        </a:rPr>
                        <a:t>융합전공</a:t>
                      </a:r>
                      <a:endParaRPr lang="en-US" altLang="ko-KR" sz="900" kern="0" spc="0" dirty="0" smtClean="0">
                        <a:solidFill>
                          <a:srgbClr val="0066CC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66CC"/>
                          </a:solidFill>
                          <a:effectLst/>
                        </a:rPr>
                        <a:t>복수전공</a:t>
                      </a:r>
                    </a:p>
                  </a:txBody>
                  <a:tcPr marL="45993" marR="45993" marT="12717" marB="12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46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331541" y="1"/>
            <a:ext cx="6435295" cy="626626"/>
          </a:xfrm>
          <a:prstGeom prst="rect">
            <a:avLst/>
          </a:prstGeom>
          <a:grpFill/>
          <a:ln w="12700">
            <a:noFill/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ko-KR" altLang="en-US" sz="2192" b="1" dirty="0">
                <a:solidFill>
                  <a:schemeClr val="bg1"/>
                </a:solidFill>
                <a:latin typeface="+mn-ea"/>
                <a:sym typeface="Wingdings"/>
              </a:rPr>
              <a:t>교육과정의 특징 및 학위취득</a:t>
            </a:r>
            <a:endParaRPr lang="ko-KR" altLang="en-US" sz="2033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016248" y="1136787"/>
            <a:ext cx="5256583" cy="3613425"/>
          </a:xfrm>
          <a:prstGeom prst="rect">
            <a:avLst/>
          </a:prstGeom>
          <a:noFill/>
          <a:extLst/>
        </p:spPr>
        <p:txBody>
          <a:bodyPr wrap="square" lIns="0" tIns="0" rIns="0" bIns="0" anchor="ctr">
            <a:spAutoFit/>
          </a:bodyPr>
          <a:lstStyle>
            <a:defPPr>
              <a:defRPr lang="ko-KR"/>
            </a:defPPr>
            <a:lvl1pPr algn="r" latinLnBrk="0">
              <a:defRPr sz="1400" spc="-6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Rix모던고딕 B" panose="02020603020101020101" pitchFamily="18" charset="-127"/>
                <a:ea typeface="Rix모던고딕 B" panose="02020603020101020101" pitchFamily="18" charset="-127"/>
              </a:defRPr>
            </a:lvl1pPr>
          </a:lstStyle>
          <a:p>
            <a:pPr marL="268366" indent="-268366" algn="l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융합전공의 교육과정 구성</a:t>
            </a:r>
            <a:endParaRPr lang="en-US" altLang="ko-KR" sz="1566" b="1" dirty="0">
              <a:solidFill>
                <a:srgbClr val="003399"/>
              </a:solidFill>
              <a:latin typeface="+mn-ea"/>
              <a:ea typeface="+mn-ea"/>
            </a:endParaRPr>
          </a:p>
          <a:p>
            <a:pPr marL="661237" lvl="1" indent="-268366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ko-KR" sz="1252" b="1" dirty="0">
                <a:solidFill>
                  <a:srgbClr val="003399"/>
                </a:solidFill>
                <a:latin typeface="+mn-ea"/>
                <a:ea typeface="+mn-ea"/>
              </a:rPr>
              <a:t>SW</a:t>
            </a:r>
            <a:r>
              <a:rPr lang="ko-KR" altLang="en-US" sz="1252" b="1" dirty="0">
                <a:solidFill>
                  <a:srgbClr val="003399"/>
                </a:solidFill>
                <a:latin typeface="+mn-ea"/>
                <a:ea typeface="+mn-ea"/>
              </a:rPr>
              <a:t>학과와 융합 대상학과의 교과목을 최대한 활용함</a:t>
            </a:r>
            <a:endParaRPr lang="en-US" altLang="ko-KR" sz="1252" b="1" dirty="0">
              <a:solidFill>
                <a:srgbClr val="003399"/>
              </a:solidFill>
              <a:latin typeface="+mn-ea"/>
              <a:ea typeface="+mn-ea"/>
            </a:endParaRPr>
          </a:p>
          <a:p>
            <a:pPr marL="661237" lvl="1" indent="-268366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ko-KR" altLang="en-US" sz="1252" b="1" dirty="0">
                <a:solidFill>
                  <a:srgbClr val="003399"/>
                </a:solidFill>
                <a:latin typeface="+mn-ea"/>
                <a:ea typeface="+mn-ea"/>
              </a:rPr>
              <a:t>혁신적 융합을 위해 핵심 융합역량 획득이 가능한 신규 융합필수과목 개설 </a:t>
            </a:r>
            <a:endParaRPr lang="en-US" altLang="ko-KR" sz="1252" b="1" dirty="0">
              <a:solidFill>
                <a:srgbClr val="003399"/>
              </a:solidFill>
              <a:latin typeface="+mn-ea"/>
              <a:ea typeface="+mn-ea"/>
            </a:endParaRPr>
          </a:p>
          <a:p>
            <a:pPr marL="661237" lvl="1" indent="-268366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altLang="ko-KR" sz="1252" b="1" dirty="0">
              <a:solidFill>
                <a:srgbClr val="003399"/>
              </a:solidFill>
              <a:latin typeface="+mn-ea"/>
              <a:ea typeface="+mn-ea"/>
            </a:endParaRPr>
          </a:p>
          <a:p>
            <a:pPr marL="268366" indent="-268366" algn="l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ko-KR" altLang="en-US" sz="1566" b="1" dirty="0">
                <a:solidFill>
                  <a:srgbClr val="003399"/>
                </a:solidFill>
                <a:latin typeface="+mn-ea"/>
                <a:ea typeface="+mn-ea"/>
              </a:rPr>
              <a:t>권장 이수 방안</a:t>
            </a:r>
            <a:endParaRPr lang="en-US" altLang="ko-KR" sz="1566" b="1" dirty="0">
              <a:solidFill>
                <a:srgbClr val="003399"/>
              </a:solidFill>
              <a:latin typeface="+mn-ea"/>
              <a:ea typeface="+mn-ea"/>
            </a:endParaRPr>
          </a:p>
          <a:p>
            <a:pPr marL="661237" lvl="1" indent="-268366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ko-KR" sz="1252" b="1" dirty="0">
                <a:solidFill>
                  <a:srgbClr val="00B050"/>
                </a:solidFill>
                <a:latin typeface="+mn-ea"/>
                <a:ea typeface="+mn-ea"/>
              </a:rPr>
              <a:t>(SW</a:t>
            </a:r>
            <a:r>
              <a:rPr lang="ko-KR" altLang="en-US" sz="1252" b="1" dirty="0">
                <a:solidFill>
                  <a:srgbClr val="00B050"/>
                </a:solidFill>
                <a:latin typeface="+mn-ea"/>
                <a:ea typeface="+mn-ea"/>
              </a:rPr>
              <a:t>전공학과 학생</a:t>
            </a:r>
            <a:r>
              <a:rPr lang="en-US" altLang="ko-KR" sz="1252" b="1" dirty="0">
                <a:solidFill>
                  <a:srgbClr val="00B050"/>
                </a:solidFill>
                <a:latin typeface="+mn-ea"/>
                <a:ea typeface="+mn-ea"/>
              </a:rPr>
              <a:t>)</a:t>
            </a:r>
            <a:r>
              <a:rPr lang="en-US" altLang="ko-KR" sz="1252" b="1" dirty="0">
                <a:solidFill>
                  <a:srgbClr val="003399"/>
                </a:solidFill>
                <a:latin typeface="+mn-ea"/>
                <a:ea typeface="+mn-ea"/>
              </a:rPr>
              <a:t> </a:t>
            </a:r>
            <a:r>
              <a:rPr lang="ko-KR" altLang="en-US" sz="1252" b="1" dirty="0">
                <a:solidFill>
                  <a:srgbClr val="003399"/>
                </a:solidFill>
                <a:latin typeface="+mn-ea"/>
                <a:ea typeface="+mn-ea"/>
              </a:rPr>
              <a:t>융합 분야로 진출하기 위해 필요한 융합분야별 특성화 과목</a:t>
            </a:r>
            <a:r>
              <a:rPr lang="en-US" altLang="ko-KR" sz="1252" b="1" dirty="0">
                <a:solidFill>
                  <a:srgbClr val="003399"/>
                </a:solidFill>
                <a:latin typeface="+mn-ea"/>
                <a:ea typeface="+mn-ea"/>
              </a:rPr>
              <a:t>(</a:t>
            </a:r>
            <a:r>
              <a:rPr lang="ko-KR" altLang="en-US" sz="1252" b="1" dirty="0">
                <a:solidFill>
                  <a:srgbClr val="003399"/>
                </a:solidFill>
                <a:latin typeface="+mn-ea"/>
                <a:ea typeface="+mn-ea"/>
              </a:rPr>
              <a:t>융합필수 및 융합선택 교과목</a:t>
            </a:r>
            <a:r>
              <a:rPr lang="en-US" altLang="ko-KR" sz="1252" b="1" dirty="0">
                <a:solidFill>
                  <a:srgbClr val="003399"/>
                </a:solidFill>
                <a:latin typeface="+mn-ea"/>
                <a:ea typeface="+mn-ea"/>
              </a:rPr>
              <a:t>) </a:t>
            </a:r>
            <a:r>
              <a:rPr lang="ko-KR" altLang="en-US" sz="1252" b="1" dirty="0">
                <a:solidFill>
                  <a:srgbClr val="003399"/>
                </a:solidFill>
                <a:latin typeface="+mn-ea"/>
                <a:ea typeface="+mn-ea"/>
              </a:rPr>
              <a:t>이수를 통해 핵심 융합역량을 획득하여 졸업</a:t>
            </a:r>
            <a:endParaRPr lang="en-US" altLang="ko-KR" sz="1566" b="1" dirty="0">
              <a:solidFill>
                <a:srgbClr val="003399"/>
              </a:solidFill>
              <a:latin typeface="+mn-ea"/>
              <a:ea typeface="+mn-ea"/>
            </a:endParaRPr>
          </a:p>
          <a:p>
            <a:pPr marL="661237" lvl="1" indent="-268366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ko-KR" sz="1252" b="1" dirty="0">
                <a:solidFill>
                  <a:srgbClr val="00B050"/>
                </a:solidFill>
                <a:latin typeface="+mn-ea"/>
                <a:ea typeface="+mn-ea"/>
              </a:rPr>
              <a:t>(</a:t>
            </a:r>
            <a:r>
              <a:rPr lang="ko-KR" altLang="en-US" sz="1252" b="1" dirty="0">
                <a:solidFill>
                  <a:srgbClr val="00B050"/>
                </a:solidFill>
                <a:latin typeface="+mn-ea"/>
                <a:ea typeface="+mn-ea"/>
              </a:rPr>
              <a:t>융합 대상학과 학생</a:t>
            </a:r>
            <a:r>
              <a:rPr lang="en-US" altLang="ko-KR" sz="1252" b="1" dirty="0">
                <a:solidFill>
                  <a:srgbClr val="00B050"/>
                </a:solidFill>
                <a:latin typeface="+mn-ea"/>
                <a:ea typeface="+mn-ea"/>
              </a:rPr>
              <a:t>)</a:t>
            </a:r>
            <a:r>
              <a:rPr lang="en-US" altLang="ko-KR" sz="1252" b="1" dirty="0">
                <a:solidFill>
                  <a:srgbClr val="003399"/>
                </a:solidFill>
                <a:latin typeface="+mn-ea"/>
                <a:ea typeface="+mn-ea"/>
              </a:rPr>
              <a:t> </a:t>
            </a:r>
            <a:r>
              <a:rPr lang="ko-KR" altLang="en-US" sz="1252" b="1" dirty="0">
                <a:solidFill>
                  <a:srgbClr val="003399"/>
                </a:solidFill>
                <a:latin typeface="+mn-ea"/>
                <a:ea typeface="+mn-ea"/>
              </a:rPr>
              <a:t>소속 학과에서 습득한 기초 지식과 역량을 바탕으로 </a:t>
            </a:r>
            <a:r>
              <a:rPr lang="en-US" altLang="ko-KR" sz="1252" b="1" dirty="0">
                <a:solidFill>
                  <a:srgbClr val="003399"/>
                </a:solidFill>
                <a:latin typeface="+mn-ea"/>
                <a:ea typeface="+mn-ea"/>
              </a:rPr>
              <a:t>SW</a:t>
            </a:r>
            <a:r>
              <a:rPr lang="ko-KR" altLang="en-US" sz="1252" b="1" dirty="0">
                <a:solidFill>
                  <a:srgbClr val="003399"/>
                </a:solidFill>
                <a:latin typeface="+mn-ea"/>
                <a:ea typeface="+mn-ea"/>
              </a:rPr>
              <a:t>융합 전공에서 필요로 하는 융합필수 교과와 </a:t>
            </a:r>
            <a:r>
              <a:rPr lang="en-US" altLang="ko-KR" sz="1252" b="1" dirty="0">
                <a:solidFill>
                  <a:srgbClr val="003399"/>
                </a:solidFill>
                <a:latin typeface="+mn-ea"/>
                <a:ea typeface="+mn-ea"/>
              </a:rPr>
              <a:t>SW</a:t>
            </a:r>
            <a:r>
              <a:rPr lang="ko-KR" altLang="en-US" sz="1252" b="1" dirty="0">
                <a:solidFill>
                  <a:srgbClr val="003399"/>
                </a:solidFill>
                <a:latin typeface="+mn-ea"/>
                <a:ea typeface="+mn-ea"/>
              </a:rPr>
              <a:t>선택 과목 이수를 통해 핵심</a:t>
            </a:r>
            <a:r>
              <a:rPr lang="en-US" altLang="ko-KR" sz="1252" b="1" dirty="0">
                <a:solidFill>
                  <a:srgbClr val="003399"/>
                </a:solidFill>
                <a:latin typeface="+mn-ea"/>
                <a:ea typeface="+mn-ea"/>
              </a:rPr>
              <a:t>/</a:t>
            </a:r>
            <a:r>
              <a:rPr lang="ko-KR" altLang="en-US" sz="1252" b="1" dirty="0">
                <a:solidFill>
                  <a:srgbClr val="003399"/>
                </a:solidFill>
                <a:latin typeface="+mn-ea"/>
                <a:ea typeface="+mn-ea"/>
              </a:rPr>
              <a:t>심화 융합역량을 획득하여 졸업</a:t>
            </a:r>
            <a:endParaRPr lang="en-US" altLang="ko-KR" sz="1252" b="1" dirty="0">
              <a:solidFill>
                <a:srgbClr val="003399"/>
              </a:solidFill>
              <a:latin typeface="+mn-ea"/>
              <a:ea typeface="+mn-ea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656152" y="2947792"/>
            <a:ext cx="144596" cy="34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1567" tIns="35783" rIns="71567" bIns="35783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925381" y="2419350"/>
            <a:ext cx="144596" cy="34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1567" tIns="35783" rIns="71567" bIns="35783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2" name="_x379692784" descr="EMB000002cc4d8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847" y="1171533"/>
            <a:ext cx="3634959" cy="3094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24160" y="1720924"/>
            <a:ext cx="10385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884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331541" y="1"/>
            <a:ext cx="6435295" cy="626626"/>
          </a:xfrm>
          <a:prstGeom prst="rect">
            <a:avLst/>
          </a:prstGeom>
          <a:grpFill/>
          <a:ln w="12700">
            <a:noFill/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ko-KR" altLang="en-US" sz="2192" b="1" dirty="0">
                <a:solidFill>
                  <a:schemeClr val="bg1"/>
                </a:solidFill>
                <a:latin typeface="+mn-ea"/>
                <a:sym typeface="Wingdings"/>
              </a:rPr>
              <a:t>교육과정의 특징 및 학위취득</a:t>
            </a:r>
            <a:endParaRPr lang="ko-KR" altLang="en-US" sz="2033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656152" y="2947792"/>
            <a:ext cx="144596" cy="34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1567" tIns="35783" rIns="71567" bIns="35783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925381" y="2419350"/>
            <a:ext cx="144596" cy="34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1567" tIns="35783" rIns="71567" bIns="35783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24160" y="1720924"/>
            <a:ext cx="10385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06219936" descr="EMB0000124c222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264" y="881980"/>
            <a:ext cx="7992888" cy="4210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20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323447" y="1"/>
            <a:ext cx="6435295" cy="591612"/>
          </a:xfrm>
          <a:prstGeom prst="rect">
            <a:avLst/>
          </a:prstGeom>
          <a:grpFill/>
          <a:ln w="12700">
            <a:noFill/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2192" b="1" dirty="0" smtClean="0">
                <a:solidFill>
                  <a:schemeClr val="bg1"/>
                </a:solidFill>
                <a:latin typeface="+mn-ea"/>
                <a:sym typeface="Wingdings"/>
              </a:rPr>
              <a:t>SW</a:t>
            </a:r>
            <a:r>
              <a:rPr lang="ko-KR" altLang="en-US" sz="2192" b="1" smtClean="0">
                <a:solidFill>
                  <a:schemeClr val="bg1"/>
                </a:solidFill>
                <a:latin typeface="+mn-ea"/>
                <a:sym typeface="Wingdings"/>
              </a:rPr>
              <a:t>융합 전공 </a:t>
            </a:r>
            <a:r>
              <a:rPr lang="ko-KR" altLang="en-US" sz="2192" b="1" dirty="0">
                <a:solidFill>
                  <a:schemeClr val="bg1"/>
                </a:solidFill>
                <a:latin typeface="+mn-ea"/>
                <a:sym typeface="Wingdings"/>
              </a:rPr>
              <a:t>이수요건 </a:t>
            </a:r>
            <a:endParaRPr lang="ko-KR" altLang="en-US" sz="2033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656152" y="2871540"/>
            <a:ext cx="144596" cy="34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1567" tIns="35783" rIns="71567" bIns="35783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62025" y="756548"/>
            <a:ext cx="1487908" cy="3332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566" b="1" dirty="0" smtClean="0">
                <a:latin typeface="+mn-lt"/>
              </a:rPr>
              <a:t>SW</a:t>
            </a:r>
            <a:r>
              <a:rPr lang="ko-KR" altLang="en-US" sz="1566" b="1" dirty="0" err="1" smtClean="0">
                <a:latin typeface="+mn-lt"/>
              </a:rPr>
              <a:t>융합바이오</a:t>
            </a:r>
            <a:endParaRPr lang="ko-KR" altLang="en-US" sz="1566" b="1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6728" y="756548"/>
            <a:ext cx="1487908" cy="3332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566" b="1" dirty="0">
                <a:latin typeface="+mn-lt"/>
              </a:rPr>
              <a:t>SW</a:t>
            </a:r>
            <a:r>
              <a:rPr lang="ko-KR" altLang="en-US" sz="1566" b="1" dirty="0" err="1">
                <a:latin typeface="+mn-lt"/>
              </a:rPr>
              <a:t>융합콘텐츠</a:t>
            </a:r>
            <a:endParaRPr lang="ko-KR" altLang="en-US" sz="1566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2025" y="2821952"/>
            <a:ext cx="1685077" cy="3332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566" b="1" dirty="0" smtClean="0">
                <a:latin typeface="+mn-lt"/>
              </a:rPr>
              <a:t>SW</a:t>
            </a:r>
            <a:r>
              <a:rPr lang="ko-KR" altLang="en-US" sz="1566" b="1" dirty="0" smtClean="0">
                <a:latin typeface="+mn-lt"/>
              </a:rPr>
              <a:t>융합경제경영</a:t>
            </a:r>
            <a:endParaRPr lang="ko-KR" altLang="en-US" sz="1566" b="1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6728" y="2821952"/>
            <a:ext cx="1290738" cy="3332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566" b="1" dirty="0" smtClean="0">
                <a:latin typeface="+mn-lt"/>
              </a:rPr>
              <a:t>SW</a:t>
            </a:r>
            <a:r>
              <a:rPr lang="ko-KR" altLang="en-US" sz="1566" b="1" dirty="0" err="1" smtClean="0">
                <a:latin typeface="+mn-lt"/>
              </a:rPr>
              <a:t>융합법학</a:t>
            </a:r>
            <a:endParaRPr lang="ko-KR" altLang="en-US" sz="1566" b="1" dirty="0">
              <a:latin typeface="+mn-lt"/>
            </a:endParaRPr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756372"/>
              </p:ext>
            </p:extLst>
          </p:nvPr>
        </p:nvGraphicFramePr>
        <p:xfrm>
          <a:off x="333940" y="1133648"/>
          <a:ext cx="4644423" cy="1516616"/>
        </p:xfrm>
        <a:graphic>
          <a:graphicData uri="http://schemas.openxmlformats.org/drawingml/2006/table">
            <a:tbl>
              <a:tblPr/>
              <a:tblGrid>
                <a:gridCol w="608064">
                  <a:extLst>
                    <a:ext uri="{9D8B030D-6E8A-4147-A177-3AD203B41FA5}">
                      <a16:colId xmlns:a16="http://schemas.microsoft.com/office/drawing/2014/main" val="4036525481"/>
                    </a:ext>
                  </a:extLst>
                </a:gridCol>
                <a:gridCol w="529388">
                  <a:extLst>
                    <a:ext uri="{9D8B030D-6E8A-4147-A177-3AD203B41FA5}">
                      <a16:colId xmlns:a16="http://schemas.microsoft.com/office/drawing/2014/main" val="1654686758"/>
                    </a:ext>
                  </a:extLst>
                </a:gridCol>
                <a:gridCol w="529388">
                  <a:extLst>
                    <a:ext uri="{9D8B030D-6E8A-4147-A177-3AD203B41FA5}">
                      <a16:colId xmlns:a16="http://schemas.microsoft.com/office/drawing/2014/main" val="2905065772"/>
                    </a:ext>
                  </a:extLst>
                </a:gridCol>
                <a:gridCol w="420245">
                  <a:extLst>
                    <a:ext uri="{9D8B030D-6E8A-4147-A177-3AD203B41FA5}">
                      <a16:colId xmlns:a16="http://schemas.microsoft.com/office/drawing/2014/main" val="523061626"/>
                    </a:ext>
                  </a:extLst>
                </a:gridCol>
                <a:gridCol w="453027">
                  <a:extLst>
                    <a:ext uri="{9D8B030D-6E8A-4147-A177-3AD203B41FA5}">
                      <a16:colId xmlns:a16="http://schemas.microsoft.com/office/drawing/2014/main" val="2133489924"/>
                    </a:ext>
                  </a:extLst>
                </a:gridCol>
                <a:gridCol w="453027">
                  <a:extLst>
                    <a:ext uri="{9D8B030D-6E8A-4147-A177-3AD203B41FA5}">
                      <a16:colId xmlns:a16="http://schemas.microsoft.com/office/drawing/2014/main" val="1398156042"/>
                    </a:ext>
                  </a:extLst>
                </a:gridCol>
                <a:gridCol w="420245">
                  <a:extLst>
                    <a:ext uri="{9D8B030D-6E8A-4147-A177-3AD203B41FA5}">
                      <a16:colId xmlns:a16="http://schemas.microsoft.com/office/drawing/2014/main" val="4132527331"/>
                    </a:ext>
                  </a:extLst>
                </a:gridCol>
                <a:gridCol w="420245">
                  <a:extLst>
                    <a:ext uri="{9D8B030D-6E8A-4147-A177-3AD203B41FA5}">
                      <a16:colId xmlns:a16="http://schemas.microsoft.com/office/drawing/2014/main" val="12782639"/>
                    </a:ext>
                  </a:extLst>
                </a:gridCol>
                <a:gridCol w="420245">
                  <a:extLst>
                    <a:ext uri="{9D8B030D-6E8A-4147-A177-3AD203B41FA5}">
                      <a16:colId xmlns:a16="http://schemas.microsoft.com/office/drawing/2014/main" val="457869327"/>
                    </a:ext>
                  </a:extLst>
                </a:gridCol>
                <a:gridCol w="390549">
                  <a:extLst>
                    <a:ext uri="{9D8B030D-6E8A-4147-A177-3AD203B41FA5}">
                      <a16:colId xmlns:a16="http://schemas.microsoft.com/office/drawing/2014/main" val="2065133796"/>
                    </a:ext>
                  </a:extLst>
                </a:gridCol>
              </a:tblGrid>
              <a:tr h="228202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이수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구분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전문교양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융합기초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 과정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계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648361"/>
                  </a:ext>
                </a:extLst>
              </a:tr>
              <a:tr h="35314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핵심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교양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소양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수학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기초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기초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기초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필수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선택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선택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716972"/>
                  </a:ext>
                </a:extLst>
              </a:tr>
              <a:tr h="31486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제</a:t>
                      </a:r>
                      <a:r>
                        <a:rPr lang="en-US" altLang="ko-KR" sz="8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r>
                        <a:rPr lang="ko-KR" altLang="en-US" sz="8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20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6+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6+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6+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9+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18+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18+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130+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394455"/>
                  </a:ext>
                </a:extLst>
              </a:tr>
              <a:tr h="29011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제</a:t>
                      </a:r>
                      <a:r>
                        <a:rPr lang="en-US" altLang="ko-KR" sz="8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ko-KR" altLang="en-US" sz="8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0+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6+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6+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9+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9+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36+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276681"/>
                  </a:ext>
                </a:extLst>
              </a:tr>
              <a:tr h="31844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부전공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0+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3+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6+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3+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3+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21+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958515"/>
                  </a:ext>
                </a:extLst>
              </a:tr>
            </a:tbl>
          </a:graphicData>
        </a:graphic>
      </p:graphicFrame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890329"/>
              </p:ext>
            </p:extLst>
          </p:nvPr>
        </p:nvGraphicFramePr>
        <p:xfrm>
          <a:off x="5340333" y="1145403"/>
          <a:ext cx="4696409" cy="1487481"/>
        </p:xfrm>
        <a:graphic>
          <a:graphicData uri="http://schemas.openxmlformats.org/drawingml/2006/table">
            <a:tbl>
              <a:tblPr/>
              <a:tblGrid>
                <a:gridCol w="545126">
                  <a:extLst>
                    <a:ext uri="{9D8B030D-6E8A-4147-A177-3AD203B41FA5}">
                      <a16:colId xmlns:a16="http://schemas.microsoft.com/office/drawing/2014/main" val="1729643596"/>
                    </a:ext>
                  </a:extLst>
                </a:gridCol>
                <a:gridCol w="520645">
                  <a:extLst>
                    <a:ext uri="{9D8B030D-6E8A-4147-A177-3AD203B41FA5}">
                      <a16:colId xmlns:a16="http://schemas.microsoft.com/office/drawing/2014/main" val="751019029"/>
                    </a:ext>
                  </a:extLst>
                </a:gridCol>
                <a:gridCol w="520645">
                  <a:extLst>
                    <a:ext uri="{9D8B030D-6E8A-4147-A177-3AD203B41FA5}">
                      <a16:colId xmlns:a16="http://schemas.microsoft.com/office/drawing/2014/main" val="3836352523"/>
                    </a:ext>
                  </a:extLst>
                </a:gridCol>
                <a:gridCol w="476134">
                  <a:extLst>
                    <a:ext uri="{9D8B030D-6E8A-4147-A177-3AD203B41FA5}">
                      <a16:colId xmlns:a16="http://schemas.microsoft.com/office/drawing/2014/main" val="1242141970"/>
                    </a:ext>
                  </a:extLst>
                </a:gridCol>
                <a:gridCol w="476134">
                  <a:extLst>
                    <a:ext uri="{9D8B030D-6E8A-4147-A177-3AD203B41FA5}">
                      <a16:colId xmlns:a16="http://schemas.microsoft.com/office/drawing/2014/main" val="779585114"/>
                    </a:ext>
                  </a:extLst>
                </a:gridCol>
                <a:gridCol w="476134">
                  <a:extLst>
                    <a:ext uri="{9D8B030D-6E8A-4147-A177-3AD203B41FA5}">
                      <a16:colId xmlns:a16="http://schemas.microsoft.com/office/drawing/2014/main" val="4248947792"/>
                    </a:ext>
                  </a:extLst>
                </a:gridCol>
                <a:gridCol w="427958">
                  <a:extLst>
                    <a:ext uri="{9D8B030D-6E8A-4147-A177-3AD203B41FA5}">
                      <a16:colId xmlns:a16="http://schemas.microsoft.com/office/drawing/2014/main" val="286292287"/>
                    </a:ext>
                  </a:extLst>
                </a:gridCol>
                <a:gridCol w="427958">
                  <a:extLst>
                    <a:ext uri="{9D8B030D-6E8A-4147-A177-3AD203B41FA5}">
                      <a16:colId xmlns:a16="http://schemas.microsoft.com/office/drawing/2014/main" val="3836802548"/>
                    </a:ext>
                  </a:extLst>
                </a:gridCol>
                <a:gridCol w="427958">
                  <a:extLst>
                    <a:ext uri="{9D8B030D-6E8A-4147-A177-3AD203B41FA5}">
                      <a16:colId xmlns:a16="http://schemas.microsoft.com/office/drawing/2014/main" val="1823995616"/>
                    </a:ext>
                  </a:extLst>
                </a:gridCol>
                <a:gridCol w="397717">
                  <a:extLst>
                    <a:ext uri="{9D8B030D-6E8A-4147-A177-3AD203B41FA5}">
                      <a16:colId xmlns:a16="http://schemas.microsoft.com/office/drawing/2014/main" val="2074769307"/>
                    </a:ext>
                  </a:extLst>
                </a:gridCol>
              </a:tblGrid>
              <a:tr h="236707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이수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구분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전문교양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융합기초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 과정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계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374142"/>
                  </a:ext>
                </a:extLst>
              </a:tr>
              <a:tr h="36631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핵심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교양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소양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수학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기초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기초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기초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필수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선택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선택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828377"/>
                  </a:ext>
                </a:extLst>
              </a:tr>
              <a:tr h="28144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제</a:t>
                      </a:r>
                      <a:r>
                        <a:rPr lang="en-US" altLang="ko-KR" sz="8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r>
                        <a:rPr lang="ko-KR" altLang="en-US" sz="8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0+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9+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18+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18+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130+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077112"/>
                  </a:ext>
                </a:extLst>
              </a:tr>
              <a:tr h="30151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제</a:t>
                      </a:r>
                      <a:r>
                        <a:rPr lang="en-US" altLang="ko-KR" sz="8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ko-KR" altLang="en-US" sz="8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0+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9+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9+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42+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258799"/>
                  </a:ext>
                </a:extLst>
              </a:tr>
              <a:tr h="30151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부전공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3+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21+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736915"/>
                  </a:ext>
                </a:extLst>
              </a:tr>
            </a:tbl>
          </a:graphicData>
        </a:graphic>
      </p:graphicFrame>
      <p:graphicFrame>
        <p:nvGraphicFramePr>
          <p:cNvPr id="20" name="표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226441"/>
              </p:ext>
            </p:extLst>
          </p:nvPr>
        </p:nvGraphicFramePr>
        <p:xfrm>
          <a:off x="378153" y="3239893"/>
          <a:ext cx="4628297" cy="1531209"/>
        </p:xfrm>
        <a:graphic>
          <a:graphicData uri="http://schemas.openxmlformats.org/drawingml/2006/table">
            <a:tbl>
              <a:tblPr/>
              <a:tblGrid>
                <a:gridCol w="537220">
                  <a:extLst>
                    <a:ext uri="{9D8B030D-6E8A-4147-A177-3AD203B41FA5}">
                      <a16:colId xmlns:a16="http://schemas.microsoft.com/office/drawing/2014/main" val="1729643596"/>
                    </a:ext>
                  </a:extLst>
                </a:gridCol>
                <a:gridCol w="513094">
                  <a:extLst>
                    <a:ext uri="{9D8B030D-6E8A-4147-A177-3AD203B41FA5}">
                      <a16:colId xmlns:a16="http://schemas.microsoft.com/office/drawing/2014/main" val="751019029"/>
                    </a:ext>
                  </a:extLst>
                </a:gridCol>
                <a:gridCol w="513094">
                  <a:extLst>
                    <a:ext uri="{9D8B030D-6E8A-4147-A177-3AD203B41FA5}">
                      <a16:colId xmlns:a16="http://schemas.microsoft.com/office/drawing/2014/main" val="3836352523"/>
                    </a:ext>
                  </a:extLst>
                </a:gridCol>
                <a:gridCol w="469229">
                  <a:extLst>
                    <a:ext uri="{9D8B030D-6E8A-4147-A177-3AD203B41FA5}">
                      <a16:colId xmlns:a16="http://schemas.microsoft.com/office/drawing/2014/main" val="1242141970"/>
                    </a:ext>
                  </a:extLst>
                </a:gridCol>
                <a:gridCol w="469229">
                  <a:extLst>
                    <a:ext uri="{9D8B030D-6E8A-4147-A177-3AD203B41FA5}">
                      <a16:colId xmlns:a16="http://schemas.microsoft.com/office/drawing/2014/main" val="779585114"/>
                    </a:ext>
                  </a:extLst>
                </a:gridCol>
                <a:gridCol w="469229">
                  <a:extLst>
                    <a:ext uri="{9D8B030D-6E8A-4147-A177-3AD203B41FA5}">
                      <a16:colId xmlns:a16="http://schemas.microsoft.com/office/drawing/2014/main" val="4248947792"/>
                    </a:ext>
                  </a:extLst>
                </a:gridCol>
                <a:gridCol w="421751">
                  <a:extLst>
                    <a:ext uri="{9D8B030D-6E8A-4147-A177-3AD203B41FA5}">
                      <a16:colId xmlns:a16="http://schemas.microsoft.com/office/drawing/2014/main" val="286292287"/>
                    </a:ext>
                  </a:extLst>
                </a:gridCol>
                <a:gridCol w="421751">
                  <a:extLst>
                    <a:ext uri="{9D8B030D-6E8A-4147-A177-3AD203B41FA5}">
                      <a16:colId xmlns:a16="http://schemas.microsoft.com/office/drawing/2014/main" val="3836802548"/>
                    </a:ext>
                  </a:extLst>
                </a:gridCol>
                <a:gridCol w="421751">
                  <a:extLst>
                    <a:ext uri="{9D8B030D-6E8A-4147-A177-3AD203B41FA5}">
                      <a16:colId xmlns:a16="http://schemas.microsoft.com/office/drawing/2014/main" val="1823995616"/>
                    </a:ext>
                  </a:extLst>
                </a:gridCol>
                <a:gridCol w="391949">
                  <a:extLst>
                    <a:ext uri="{9D8B030D-6E8A-4147-A177-3AD203B41FA5}">
                      <a16:colId xmlns:a16="http://schemas.microsoft.com/office/drawing/2014/main" val="2074769307"/>
                    </a:ext>
                  </a:extLst>
                </a:gridCol>
              </a:tblGrid>
              <a:tr h="235413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이수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구분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전문교양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융합기초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 과정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계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374142"/>
                  </a:ext>
                </a:extLst>
              </a:tr>
              <a:tr h="36430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핵심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교양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소양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수학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기초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기초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기초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필수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선택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선택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828377"/>
                  </a:ext>
                </a:extLst>
              </a:tr>
              <a:tr h="33107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제</a:t>
                      </a:r>
                      <a:r>
                        <a:rPr lang="en-US" altLang="ko-KR" sz="8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r>
                        <a:rPr lang="ko-KR" altLang="en-US" sz="8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0+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9+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18+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18+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130+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077112"/>
                  </a:ext>
                </a:extLst>
              </a:tr>
              <a:tr h="29986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제</a:t>
                      </a:r>
                      <a:r>
                        <a:rPr lang="en-US" altLang="ko-KR" sz="8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ko-KR" altLang="en-US" sz="8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0+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9+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9+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42+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258799"/>
                  </a:ext>
                </a:extLst>
              </a:tr>
              <a:tr h="29986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부전공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3+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21+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736915"/>
                  </a:ext>
                </a:extLst>
              </a:tr>
            </a:tbl>
          </a:graphicData>
        </a:graphic>
      </p:graphicFrame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599112"/>
              </p:ext>
            </p:extLst>
          </p:nvPr>
        </p:nvGraphicFramePr>
        <p:xfrm>
          <a:off x="5344983" y="3239893"/>
          <a:ext cx="4691759" cy="1527121"/>
        </p:xfrm>
        <a:graphic>
          <a:graphicData uri="http://schemas.openxmlformats.org/drawingml/2006/table">
            <a:tbl>
              <a:tblPr/>
              <a:tblGrid>
                <a:gridCol w="567426">
                  <a:extLst>
                    <a:ext uri="{9D8B030D-6E8A-4147-A177-3AD203B41FA5}">
                      <a16:colId xmlns:a16="http://schemas.microsoft.com/office/drawing/2014/main" val="2064657432"/>
                    </a:ext>
                  </a:extLst>
                </a:gridCol>
                <a:gridCol w="445465">
                  <a:extLst>
                    <a:ext uri="{9D8B030D-6E8A-4147-A177-3AD203B41FA5}">
                      <a16:colId xmlns:a16="http://schemas.microsoft.com/office/drawing/2014/main" val="2556091415"/>
                    </a:ext>
                  </a:extLst>
                </a:gridCol>
                <a:gridCol w="445465">
                  <a:extLst>
                    <a:ext uri="{9D8B030D-6E8A-4147-A177-3AD203B41FA5}">
                      <a16:colId xmlns:a16="http://schemas.microsoft.com/office/drawing/2014/main" val="4079016128"/>
                    </a:ext>
                  </a:extLst>
                </a:gridCol>
                <a:gridCol w="445465">
                  <a:extLst>
                    <a:ext uri="{9D8B030D-6E8A-4147-A177-3AD203B41FA5}">
                      <a16:colId xmlns:a16="http://schemas.microsoft.com/office/drawing/2014/main" val="569523288"/>
                    </a:ext>
                  </a:extLst>
                </a:gridCol>
                <a:gridCol w="480214">
                  <a:extLst>
                    <a:ext uri="{9D8B030D-6E8A-4147-A177-3AD203B41FA5}">
                      <a16:colId xmlns:a16="http://schemas.microsoft.com/office/drawing/2014/main" val="4198670459"/>
                    </a:ext>
                  </a:extLst>
                </a:gridCol>
                <a:gridCol w="480214">
                  <a:extLst>
                    <a:ext uri="{9D8B030D-6E8A-4147-A177-3AD203B41FA5}">
                      <a16:colId xmlns:a16="http://schemas.microsoft.com/office/drawing/2014/main" val="2641536376"/>
                    </a:ext>
                  </a:extLst>
                </a:gridCol>
                <a:gridCol w="445465">
                  <a:extLst>
                    <a:ext uri="{9D8B030D-6E8A-4147-A177-3AD203B41FA5}">
                      <a16:colId xmlns:a16="http://schemas.microsoft.com/office/drawing/2014/main" val="2667964286"/>
                    </a:ext>
                  </a:extLst>
                </a:gridCol>
                <a:gridCol w="445465">
                  <a:extLst>
                    <a:ext uri="{9D8B030D-6E8A-4147-A177-3AD203B41FA5}">
                      <a16:colId xmlns:a16="http://schemas.microsoft.com/office/drawing/2014/main" val="2932599544"/>
                    </a:ext>
                  </a:extLst>
                </a:gridCol>
                <a:gridCol w="445465">
                  <a:extLst>
                    <a:ext uri="{9D8B030D-6E8A-4147-A177-3AD203B41FA5}">
                      <a16:colId xmlns:a16="http://schemas.microsoft.com/office/drawing/2014/main" val="3346200238"/>
                    </a:ext>
                  </a:extLst>
                </a:gridCol>
                <a:gridCol w="491115">
                  <a:extLst>
                    <a:ext uri="{9D8B030D-6E8A-4147-A177-3AD203B41FA5}">
                      <a16:colId xmlns:a16="http://schemas.microsoft.com/office/drawing/2014/main" val="2692700890"/>
                    </a:ext>
                  </a:extLst>
                </a:gridCol>
              </a:tblGrid>
              <a:tr h="256245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이수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구분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전문교양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융합기초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 과정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계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149565"/>
                  </a:ext>
                </a:extLst>
              </a:tr>
              <a:tr h="3579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핵심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교양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소양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수학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영역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기초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기초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필수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선택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선택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465799"/>
                  </a:ext>
                </a:extLst>
              </a:tr>
              <a:tr h="31657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제</a:t>
                      </a:r>
                      <a:r>
                        <a:rPr lang="en-US" altLang="ko-KR" sz="8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r>
                        <a:rPr lang="ko-KR" altLang="en-US" sz="8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0+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12+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18+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18+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130+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6602564"/>
                  </a:ext>
                </a:extLst>
              </a:tr>
              <a:tr h="29465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제</a:t>
                      </a:r>
                      <a:r>
                        <a:rPr lang="en-US" altLang="ko-KR" sz="8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ko-KR" altLang="en-US" sz="8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0+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9+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9+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42+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566343"/>
                  </a:ext>
                </a:extLst>
              </a:tr>
              <a:tr h="29465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부전공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6+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3+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21+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140708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6696" y="4928180"/>
            <a:ext cx="503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0000FF"/>
                </a:solidFill>
              </a:rPr>
              <a:t>매 학기 배포되는 종합강의</a:t>
            </a:r>
            <a:r>
              <a:rPr lang="en-US" altLang="ko-KR" b="1" dirty="0" smtClean="0">
                <a:solidFill>
                  <a:srgbClr val="0000FF"/>
                </a:solidFill>
              </a:rPr>
              <a:t> </a:t>
            </a:r>
            <a:r>
              <a:rPr lang="ko-KR" altLang="en-US" b="1" dirty="0" smtClean="0">
                <a:solidFill>
                  <a:srgbClr val="0000FF"/>
                </a:solidFill>
              </a:rPr>
              <a:t>시간표에 나와 있음</a:t>
            </a:r>
            <a:endParaRPr lang="ko-KR" alt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39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304280" y="0"/>
            <a:ext cx="6435295" cy="513439"/>
          </a:xfrm>
          <a:prstGeom prst="rect">
            <a:avLst/>
          </a:prstGeom>
          <a:grpFill/>
          <a:ln w="12700">
            <a:noFill/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2400" b="1" dirty="0" smtClean="0">
                <a:solidFill>
                  <a:schemeClr val="bg1"/>
                </a:solidFill>
                <a:latin typeface="+mn-ea"/>
                <a:sym typeface="Wingdings"/>
              </a:rPr>
              <a:t>SW</a:t>
            </a:r>
            <a:r>
              <a:rPr lang="ko-KR" altLang="en-US" sz="2192" b="1" dirty="0" smtClean="0">
                <a:solidFill>
                  <a:schemeClr val="bg1"/>
                </a:solidFill>
                <a:latin typeface="+mn-ea"/>
                <a:sym typeface="Wingdings"/>
              </a:rPr>
              <a:t>융합바이오전공 </a:t>
            </a:r>
            <a:r>
              <a:rPr lang="ko-KR" altLang="en-US" sz="2192" b="1" dirty="0">
                <a:solidFill>
                  <a:schemeClr val="bg1"/>
                </a:solidFill>
                <a:latin typeface="+mn-ea"/>
                <a:sym typeface="Wingdings"/>
              </a:rPr>
              <a:t>교육과정 </a:t>
            </a:r>
            <a:endParaRPr lang="ko-KR" altLang="en-US" sz="2033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656152" y="2947792"/>
            <a:ext cx="144596" cy="34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1567" tIns="35783" rIns="71567" bIns="35783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925381" y="2419350"/>
            <a:ext cx="144596" cy="34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1567" tIns="35783" rIns="71567" bIns="35783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502575"/>
              </p:ext>
            </p:extLst>
          </p:nvPr>
        </p:nvGraphicFramePr>
        <p:xfrm>
          <a:off x="368176" y="593948"/>
          <a:ext cx="9649073" cy="4836739"/>
        </p:xfrm>
        <a:graphic>
          <a:graphicData uri="http://schemas.openxmlformats.org/drawingml/2006/table">
            <a:tbl>
              <a:tblPr/>
              <a:tblGrid>
                <a:gridCol w="536525">
                  <a:extLst>
                    <a:ext uri="{9D8B030D-6E8A-4147-A177-3AD203B41FA5}">
                      <a16:colId xmlns:a16="http://schemas.microsoft.com/office/drawing/2014/main" val="2564955299"/>
                    </a:ext>
                  </a:extLst>
                </a:gridCol>
                <a:gridCol w="804790">
                  <a:extLst>
                    <a:ext uri="{9D8B030D-6E8A-4147-A177-3AD203B41FA5}">
                      <a16:colId xmlns:a16="http://schemas.microsoft.com/office/drawing/2014/main" val="3188172539"/>
                    </a:ext>
                  </a:extLst>
                </a:gridCol>
                <a:gridCol w="469462">
                  <a:extLst>
                    <a:ext uri="{9D8B030D-6E8A-4147-A177-3AD203B41FA5}">
                      <a16:colId xmlns:a16="http://schemas.microsoft.com/office/drawing/2014/main" val="4127152256"/>
                    </a:ext>
                  </a:extLst>
                </a:gridCol>
                <a:gridCol w="3090340">
                  <a:extLst>
                    <a:ext uri="{9D8B030D-6E8A-4147-A177-3AD203B41FA5}">
                      <a16:colId xmlns:a16="http://schemas.microsoft.com/office/drawing/2014/main" val="4017430874"/>
                    </a:ext>
                  </a:extLst>
                </a:gridCol>
                <a:gridCol w="3139777">
                  <a:extLst>
                    <a:ext uri="{9D8B030D-6E8A-4147-A177-3AD203B41FA5}">
                      <a16:colId xmlns:a16="http://schemas.microsoft.com/office/drawing/2014/main" val="490166988"/>
                    </a:ext>
                  </a:extLst>
                </a:gridCol>
                <a:gridCol w="536060">
                  <a:extLst>
                    <a:ext uri="{9D8B030D-6E8A-4147-A177-3AD203B41FA5}">
                      <a16:colId xmlns:a16="http://schemas.microsoft.com/office/drawing/2014/main" val="3307519285"/>
                    </a:ext>
                  </a:extLst>
                </a:gridCol>
                <a:gridCol w="536060">
                  <a:extLst>
                    <a:ext uri="{9D8B030D-6E8A-4147-A177-3AD203B41FA5}">
                      <a16:colId xmlns:a16="http://schemas.microsoft.com/office/drawing/2014/main" val="1158831827"/>
                    </a:ext>
                  </a:extLst>
                </a:gridCol>
                <a:gridCol w="536059">
                  <a:extLst>
                    <a:ext uri="{9D8B030D-6E8A-4147-A177-3AD203B41FA5}">
                      <a16:colId xmlns:a16="http://schemas.microsoft.com/office/drawing/2014/main" val="1036399540"/>
                    </a:ext>
                  </a:extLst>
                </a:gridCol>
              </a:tblGrid>
              <a:tr h="236076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교과목개설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전공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교육과정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이수요건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679126"/>
                  </a:ext>
                </a:extLst>
              </a:tr>
              <a:tr h="2360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대학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학과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구분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학기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학기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제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제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부전공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264082"/>
                  </a:ext>
                </a:extLst>
              </a:tr>
              <a:tr h="291104">
                <a:tc rowSpan="7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r>
                        <a:rPr lang="ko-KR" altLang="en-US" sz="900" kern="0" spc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</a:t>
                      </a:r>
                      <a:endParaRPr lang="en-US" altLang="ko-KR" sz="900" kern="0" spc="0" smtClean="0">
                        <a:solidFill>
                          <a:srgbClr val="00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대학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-10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r>
                        <a:rPr lang="ko-KR" altLang="en-US" sz="900" kern="0" spc="-10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융합바이오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</a:t>
                      </a:r>
                      <a:endParaRPr lang="en-US" altLang="ko-KR" sz="900" kern="0" spc="0" dirty="0" smtClean="0">
                        <a:solidFill>
                          <a:srgbClr val="00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필수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생물정보학기초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3)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,</a:t>
                      </a:r>
                      <a:r>
                        <a:rPr lang="en-US" altLang="ko-KR" sz="9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융합바이오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종합설계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1(3)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생물정보학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캡스톤디자인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3)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,</a:t>
                      </a:r>
                      <a:r>
                        <a:rPr lang="en-US" altLang="ko-KR" sz="9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융합바이오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종합설계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2(3)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9+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6+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6+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368952"/>
                  </a:ext>
                </a:extLst>
              </a:tr>
              <a:tr h="2033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융합학부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기초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기초컴퓨터프로그래밍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고급컴퓨터프로그래밍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1/2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학기 각각 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총 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1/2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학기 각각 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총 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1/2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학기 각각 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총 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945901"/>
                  </a:ext>
                </a:extLst>
              </a:tr>
              <a:tr h="2033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컴퓨터공학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컴퓨터공학프로그래밍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1(3)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컴퓨터공학프로그래밍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2(3)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957647"/>
                  </a:ext>
                </a:extLst>
              </a:tr>
              <a:tr h="19245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소프트웨어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프로그래밍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고급프로그래밍</a:t>
                      </a: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172558"/>
                  </a:ext>
                </a:extLst>
              </a:tr>
              <a:tr h="2127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-9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모바일시스템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10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기초프로그래밍</a:t>
                      </a:r>
                      <a:r>
                        <a:rPr lang="en-US" altLang="ko-KR" sz="900" kern="10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10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기초프로그래밍</a:t>
                      </a:r>
                      <a:r>
                        <a:rPr lang="en-US" altLang="ko-KR" sz="900" kern="10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260231"/>
                  </a:ext>
                </a:extLst>
              </a:tr>
              <a:tr h="32021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공통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수학</a:t>
                      </a:r>
                      <a:endParaRPr lang="en-US" altLang="ko-KR" sz="900" kern="0" spc="0" smtClean="0">
                        <a:solidFill>
                          <a:srgbClr val="00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기초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이산수학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(3),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확률및통계학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선형대수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공학수치해석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이상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선택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사항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8932328"/>
                  </a:ext>
                </a:extLst>
              </a:tr>
              <a:tr h="3645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공통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</a:t>
                      </a:r>
                      <a:endParaRPr lang="en-US" altLang="ko-KR" sz="900" kern="0" spc="0" smtClean="0">
                        <a:solidFill>
                          <a:srgbClr val="00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소양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첨단제조산업의이해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공학경제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지식재산기반창업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지식재산과특허전략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공학과 예술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기술과경영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공학윤리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기술보고서작성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이상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774601"/>
                  </a:ext>
                </a:extLst>
              </a:tr>
              <a:tr h="32021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자연과학</a:t>
                      </a:r>
                      <a:endParaRPr lang="en-US" altLang="ko-KR" sz="900" kern="0" spc="0" dirty="0" smtClean="0">
                        <a:solidFill>
                          <a:srgbClr val="00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대학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자연과학대학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</a:t>
                      </a:r>
                      <a:endParaRPr lang="en-US" altLang="ko-KR" sz="900" kern="0" spc="0" smtClean="0">
                        <a:solidFill>
                          <a:srgbClr val="00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기초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생명과학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1(2),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기초미생물학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1(2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,</a:t>
                      </a:r>
                      <a:r>
                        <a:rPr lang="en-US" altLang="ko-KR" sz="9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9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일반생물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1(3),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생물통계학및실습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생명과학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2(2),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기초미생물학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2(2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,</a:t>
                      </a:r>
                      <a:r>
                        <a:rPr lang="en-US" altLang="ko-KR" sz="9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9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일반생물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2(3),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이상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이상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이상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690916"/>
                  </a:ext>
                </a:extLst>
              </a:tr>
              <a:tr h="291104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</a:t>
                      </a:r>
                      <a:endParaRPr lang="en-US" altLang="ko-KR" sz="900" kern="0" spc="0" dirty="0" smtClean="0">
                        <a:solidFill>
                          <a:srgbClr val="00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대학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컴퓨터공학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선택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자바프로그래밍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데이터베이스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운영체제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인공지능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빅데이터처리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자료구조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자바프로그래밍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,</a:t>
                      </a:r>
                      <a:r>
                        <a:rPr lang="en-US" altLang="ko-KR" sz="9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9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알고리즘및실습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클라우드컴퓨팅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패턴인식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데이터마이닝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분산처리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18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이상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  <a:ea typeface="굴림체" panose="020B0609000101010101" pitchFamily="49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9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이상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이상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2063671"/>
                  </a:ext>
                </a:extLst>
              </a:tr>
              <a:tr h="33294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소프트웨어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데이터베이스기초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객체지향프로그래밍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,</a:t>
                      </a:r>
                      <a:r>
                        <a:rPr lang="en-US" altLang="ko-KR" sz="9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운영체제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데이터마이닝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알고리즘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오픈소스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활용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자료구조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시스템프로그래밍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고급데이터베이스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소프트웨어공학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오픈소스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설계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427766"/>
                  </a:ext>
                </a:extLst>
              </a:tr>
              <a:tr h="43238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-9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모바일시스템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객체지향프로그래밍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알고리즘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및 인공지능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r>
                        <a:rPr lang="ko-KR" altLang="en-US" sz="9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자바프로그래밍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모바일오픈소스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활용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데이터베이스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인공지능 응용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자료구조 기초 및 실습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시스템프로그래밍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운영체제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빅데이터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처리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기계학습의기초 및 응용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r>
                        <a:rPr lang="ko-KR" altLang="en-US" sz="9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자료구조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응용 및 실습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226330"/>
                  </a:ext>
                </a:extLst>
              </a:tr>
              <a:tr h="428674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자연과학</a:t>
                      </a:r>
                      <a:endParaRPr lang="en-US" altLang="ko-KR" sz="900" kern="0" spc="0" dirty="0" smtClean="0">
                        <a:solidFill>
                          <a:srgbClr val="00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대학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분자생물학과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</a:t>
                      </a:r>
                      <a:endParaRPr lang="en-US" altLang="ko-KR" sz="900" b="0" kern="0" spc="0" dirty="0" smtClean="0">
                        <a:solidFill>
                          <a:srgbClr val="00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선택</a:t>
                      </a:r>
                      <a:endParaRPr lang="ko-KR" altLang="en-US" sz="900" b="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분자세포생물학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분자유전학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,</a:t>
                      </a:r>
                      <a:r>
                        <a:rPr lang="en-US" altLang="ko-KR" sz="9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분자생물학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2,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분자생물학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분자세포생물학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,</a:t>
                      </a:r>
                      <a:r>
                        <a:rPr lang="en-US" altLang="ko-KR" sz="9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분자유전학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동물분자생리학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분자발생생물학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분자면역학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식물분자생리학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분자신경생물학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생명정보응용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18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이상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  <a:ea typeface="굴림체" panose="020B0609000101010101" pitchFamily="49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9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이상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이상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056196"/>
                  </a:ext>
                </a:extLst>
              </a:tr>
              <a:tr h="47211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미생물학과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진핵세포학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미생물화학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,</a:t>
                      </a:r>
                      <a:r>
                        <a:rPr lang="en-US" altLang="ko-KR" sz="9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미생물유전학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분자미생물학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미생물정보학및통계실습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r>
                        <a:rPr lang="ko-KR" altLang="en-US" sz="9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바이러스학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미생물화학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분자유전학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미생물생리학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면역학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조직배양학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,</a:t>
                      </a:r>
                      <a:r>
                        <a:rPr lang="en-US" altLang="ko-KR" sz="9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환경미생물학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유전공학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127720"/>
                  </a:ext>
                </a:extLst>
              </a:tr>
              <a:tr h="29924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생명과학과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세포생물학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생물유기화학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분자생물학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동물생리학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인체생물학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중간대사조절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생물화학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동물분류학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유전학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생명과학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),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동물발생학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생물진화학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면역생물학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28784" marR="28784" marT="7958" marB="795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112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33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304280" y="0"/>
            <a:ext cx="6435295" cy="513439"/>
          </a:xfrm>
          <a:prstGeom prst="rect">
            <a:avLst/>
          </a:prstGeom>
          <a:grpFill/>
          <a:ln w="12700">
            <a:noFill/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2400" b="1" dirty="0" smtClean="0">
                <a:solidFill>
                  <a:schemeClr val="bg1"/>
                </a:solidFill>
                <a:latin typeface="+mn-ea"/>
                <a:sym typeface="Wingdings"/>
              </a:rPr>
              <a:t>SW</a:t>
            </a:r>
            <a:r>
              <a:rPr lang="ko-KR" altLang="en-US" sz="2192" b="1" dirty="0" smtClean="0">
                <a:solidFill>
                  <a:schemeClr val="bg1"/>
                </a:solidFill>
                <a:latin typeface="+mn-ea"/>
                <a:sym typeface="Wingdings"/>
              </a:rPr>
              <a:t>융합콘텐츠전공 </a:t>
            </a:r>
            <a:r>
              <a:rPr lang="ko-KR" altLang="en-US" sz="2192" b="1" dirty="0">
                <a:solidFill>
                  <a:schemeClr val="bg1"/>
                </a:solidFill>
                <a:latin typeface="+mn-ea"/>
                <a:sym typeface="Wingdings"/>
              </a:rPr>
              <a:t>교육과정 </a:t>
            </a:r>
            <a:endParaRPr lang="ko-KR" altLang="en-US" sz="2033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656152" y="2947792"/>
            <a:ext cx="144596" cy="34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1567" tIns="35783" rIns="71567" bIns="35783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925381" y="2419350"/>
            <a:ext cx="144596" cy="34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1567" tIns="35783" rIns="71567" bIns="35783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251287"/>
              </p:ext>
            </p:extLst>
          </p:nvPr>
        </p:nvGraphicFramePr>
        <p:xfrm>
          <a:off x="296168" y="593948"/>
          <a:ext cx="9793090" cy="483952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1239973333"/>
                    </a:ext>
                  </a:extLst>
                </a:gridCol>
                <a:gridCol w="1123338">
                  <a:extLst>
                    <a:ext uri="{9D8B030D-6E8A-4147-A177-3AD203B41FA5}">
                      <a16:colId xmlns:a16="http://schemas.microsoft.com/office/drawing/2014/main" val="3401863121"/>
                    </a:ext>
                  </a:extLst>
                </a:gridCol>
                <a:gridCol w="437754">
                  <a:extLst>
                    <a:ext uri="{9D8B030D-6E8A-4147-A177-3AD203B41FA5}">
                      <a16:colId xmlns:a16="http://schemas.microsoft.com/office/drawing/2014/main" val="2544295213"/>
                    </a:ext>
                  </a:extLst>
                </a:gridCol>
                <a:gridCol w="2831396">
                  <a:extLst>
                    <a:ext uri="{9D8B030D-6E8A-4147-A177-3AD203B41FA5}">
                      <a16:colId xmlns:a16="http://schemas.microsoft.com/office/drawing/2014/main" val="2871687464"/>
                    </a:ext>
                  </a:extLst>
                </a:gridCol>
                <a:gridCol w="2983284">
                  <a:extLst>
                    <a:ext uri="{9D8B030D-6E8A-4147-A177-3AD203B41FA5}">
                      <a16:colId xmlns:a16="http://schemas.microsoft.com/office/drawing/2014/main" val="760664624"/>
                    </a:ext>
                  </a:extLst>
                </a:gridCol>
                <a:gridCol w="493738">
                  <a:extLst>
                    <a:ext uri="{9D8B030D-6E8A-4147-A177-3AD203B41FA5}">
                      <a16:colId xmlns:a16="http://schemas.microsoft.com/office/drawing/2014/main" val="2623188570"/>
                    </a:ext>
                  </a:extLst>
                </a:gridCol>
                <a:gridCol w="493738">
                  <a:extLst>
                    <a:ext uri="{9D8B030D-6E8A-4147-A177-3AD203B41FA5}">
                      <a16:colId xmlns:a16="http://schemas.microsoft.com/office/drawing/2014/main" val="1912295987"/>
                    </a:ext>
                  </a:extLst>
                </a:gridCol>
                <a:gridCol w="493738">
                  <a:extLst>
                    <a:ext uri="{9D8B030D-6E8A-4147-A177-3AD203B41FA5}">
                      <a16:colId xmlns:a16="http://schemas.microsoft.com/office/drawing/2014/main" val="2191952153"/>
                    </a:ext>
                  </a:extLst>
                </a:gridCol>
              </a:tblGrid>
              <a:tr h="209708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교과목개설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전공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교육과정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이수요건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711845"/>
                  </a:ext>
                </a:extLst>
              </a:tr>
              <a:tr h="20970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대학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학과</a:t>
                      </a:r>
                      <a:r>
                        <a:rPr lang="en-US" altLang="ko-KR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</a:t>
                      </a:r>
                      <a:r>
                        <a:rPr lang="en-US" altLang="ko-KR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구분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학기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학기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제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제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부전공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421680"/>
                  </a:ext>
                </a:extLst>
              </a:tr>
              <a:tr h="227534">
                <a:tc row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r>
                        <a:rPr lang="ko-KR" altLang="en-US" sz="85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융합대학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r>
                        <a:rPr lang="ko-KR" altLang="en-US" sz="85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융합학부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 필수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융합콘텐츠의 이해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), </a:t>
                      </a:r>
                      <a:r>
                        <a:rPr lang="ko-KR" altLang="en-US" sz="85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융합콘텐츠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종합설계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1(3)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융합콘텐츠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캡스톤디자인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), </a:t>
                      </a:r>
                      <a:r>
                        <a:rPr lang="ko-KR" altLang="en-US" sz="85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융합콘텐츠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종합설계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2(3)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12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12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6+</a:t>
                      </a:r>
                      <a:endParaRPr 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2559830"/>
                  </a:ext>
                </a:extLst>
              </a:tr>
              <a:tr h="15587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융합학부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endParaRPr 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기초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기초컴퓨터프로그래밍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고급컴퓨터프로그래밍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1/2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학기 각각 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총 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1/2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학기 각각 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총 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1/2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학기 각각 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총 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901640"/>
                  </a:ext>
                </a:extLst>
              </a:tr>
              <a:tr h="15587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컴퓨터공학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컴퓨터공학프로그래밍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1(3)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컴퓨터공학프로그래밍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2(3)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579546"/>
                  </a:ext>
                </a:extLst>
              </a:tr>
              <a:tr h="15587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소프트웨어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프로그래밍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고급프로그래밍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568054"/>
                  </a:ext>
                </a:extLst>
              </a:tr>
              <a:tr h="15587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모바일시스템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100" spc="0" dirty="0">
                          <a:solidFill>
                            <a:srgbClr val="19131A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기초프로그래밍</a:t>
                      </a:r>
                      <a:r>
                        <a:rPr lang="en-US" altLang="ko-KR" sz="850" kern="100" spc="0" dirty="0">
                          <a:solidFill>
                            <a:srgbClr val="19131A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100" spc="0" dirty="0">
                          <a:solidFill>
                            <a:srgbClr val="19131A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기초프로그래밍</a:t>
                      </a:r>
                      <a:r>
                        <a:rPr lang="en-US" altLang="ko-KR" sz="850" kern="100" spc="0" dirty="0">
                          <a:solidFill>
                            <a:srgbClr val="19131A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405859"/>
                  </a:ext>
                </a:extLst>
              </a:tr>
              <a:tr h="26855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공통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 소양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첨단제조산업의이해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공학경제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지식재산기반창업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지식재산과특허전략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공학과 예술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기술과경영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공학윤리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기술보고서작성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이상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</a:t>
                      </a:r>
                      <a:endParaRPr 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</a:t>
                      </a:r>
                      <a:endParaRPr 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320142"/>
                  </a:ext>
                </a:extLst>
              </a:tr>
              <a:tr h="29584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사회과학대학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커뮤니케이션</a:t>
                      </a:r>
                      <a:endParaRPr lang="en-US" altLang="ko-KR" sz="850" kern="0" spc="0" dirty="0" smtClean="0">
                        <a:solidFill>
                          <a:srgbClr val="00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85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영상콘텐츠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 기초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영상콘텐츠기획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,</a:t>
                      </a:r>
                      <a:r>
                        <a:rPr lang="en-US" altLang="ko-KR" sz="850" kern="0" spc="0" baseline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85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촬영과편집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1(3)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디지털사회와문화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9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이상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이상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이상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4841692"/>
                  </a:ext>
                </a:extLst>
              </a:tr>
              <a:tr h="25776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예술디자인대학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공연영화학과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영화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발상과전개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1(3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,</a:t>
                      </a:r>
                      <a:r>
                        <a:rPr lang="en-US" altLang="ko-KR" sz="850" kern="0" spc="0" baseline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영화사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발상과전개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2(3)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9588314"/>
                  </a:ext>
                </a:extLst>
              </a:tr>
              <a:tr h="3227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예술디자인대학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예술조형대학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커뮤니케이션 디자인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시각디자인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그래픽디자인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1(3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,</a:t>
                      </a:r>
                      <a:r>
                        <a:rPr lang="en-US" altLang="ko-KR" sz="850" kern="0" spc="0" baseline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85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디자인론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그래픽디자인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2(3)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653902"/>
                  </a:ext>
                </a:extLst>
              </a:tr>
              <a:tr h="313341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r>
                        <a:rPr lang="ko-KR" altLang="en-US" sz="85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융합대학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컴퓨터공학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선택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자바프로그래밍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창의적공학설계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인공지능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빅데이터처리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자료구조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자바프로그래밍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,</a:t>
                      </a:r>
                      <a:r>
                        <a:rPr lang="ko-KR" altLang="en-US" sz="85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알고리즘및실습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r>
                        <a:rPr lang="ko-KR" altLang="en-US" sz="85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클라우드컴퓨팅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,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패턴인식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창의적공학설계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컴퓨터그래픽스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r>
                        <a:rPr lang="ko-KR" altLang="en-US" sz="85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컴퓨터비전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18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이상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9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이상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이상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79401"/>
                  </a:ext>
                </a:extLst>
              </a:tr>
              <a:tr h="2958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소프트웨어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컴퓨터그래픽스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객체지향프로그래밍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멀티미디어시스템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모바일플랫폼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알고리즘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컴퓨터네트워크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오픈소스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활용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웹프로그래밍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서비스플랫폼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소프트웨어공학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오픈소스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설계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855254"/>
                  </a:ext>
                </a:extLst>
              </a:tr>
              <a:tr h="3133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모바일시스템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객체지향프로그래밍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,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자바프로그래밍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인공지능 응용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멀티미디어신호처리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1, 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멀티미디어신호처리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빅데이터 처리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자료구조 기초 및 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실습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,</a:t>
                      </a:r>
                      <a:r>
                        <a:rPr lang="en-US" altLang="ko-KR" sz="850" kern="0" spc="0" baseline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기계학습의기초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및 응용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자료구조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응용 및 실습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820241"/>
                  </a:ext>
                </a:extLst>
              </a:tr>
              <a:tr h="45672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사회과학대학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커뮤니케이션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영상콘텐츠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&amp;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공통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 선택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멀티미디어워크샵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뉴미디어산업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매스컴기초통계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매스컴연구방법론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디지털포토그래피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촬영과편집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2, 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방송구성실습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,</a:t>
                      </a:r>
                      <a:r>
                        <a:rPr lang="en-US" altLang="ko-KR" sz="850" kern="0" spc="0" baseline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미디어테크놀로지의이해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휴먼커뮤니케이션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매스컴기초통계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매스컴연구방법론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문화콘텐츠이해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18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이상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9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이상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이상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8048736"/>
                  </a:ext>
                </a:extLst>
              </a:tr>
              <a:tr h="43829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예술디자인대학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공연영화학과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영화시각효과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영화편집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1, </a:t>
                      </a:r>
                      <a:r>
                        <a:rPr lang="ko-KR" altLang="en-US" sz="85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영상미학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영화기획실습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뉴미디어연구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시나리오작법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영화편집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2(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선수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:</a:t>
                      </a:r>
                      <a:r>
                        <a:rPr lang="ko-KR" altLang="en-US" sz="85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영화편집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),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시나리오실습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선수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: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시나리오작법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실험영화연구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영화이론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영화미술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사진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프로덕션창업실무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선수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: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영화기획실습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282117"/>
                  </a:ext>
                </a:extLst>
              </a:tr>
              <a:tr h="39553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예술디자인대학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예술조형대학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커뮤니케이션 디자인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시각디자인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디지털미디어그래픽스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,3D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그래픽스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디자인스토리텔링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모션그래픽스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1, </a:t>
                      </a:r>
                      <a:r>
                        <a:rPr lang="ko-KR" altLang="en-US" sz="85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인터랙티브디자인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r>
                        <a:rPr lang="ko-KR" altLang="en-US" sz="850" kern="0" spc="0" baseline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뉴미디어디자인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인포메이션디자인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3D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그래픽스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2,UI/UX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미디어디자인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디자인경영과지식재산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모션그래픽스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서비스디자인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2551" marR="32551" marT="8999" marB="89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657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88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304280" y="0"/>
            <a:ext cx="6435295" cy="513439"/>
          </a:xfrm>
          <a:prstGeom prst="rect">
            <a:avLst/>
          </a:prstGeom>
          <a:grpFill/>
          <a:ln w="12700">
            <a:noFill/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2400" b="1" dirty="0" smtClean="0">
                <a:solidFill>
                  <a:schemeClr val="bg1"/>
                </a:solidFill>
                <a:latin typeface="+mn-ea"/>
                <a:sym typeface="Wingdings"/>
              </a:rPr>
              <a:t>SW</a:t>
            </a:r>
            <a:r>
              <a:rPr lang="ko-KR" altLang="en-US" sz="2192" b="1" dirty="0" smtClean="0">
                <a:solidFill>
                  <a:schemeClr val="bg1"/>
                </a:solidFill>
                <a:latin typeface="+mn-ea"/>
                <a:sym typeface="Wingdings"/>
              </a:rPr>
              <a:t>융합경제경영전공 </a:t>
            </a:r>
            <a:r>
              <a:rPr lang="ko-KR" altLang="en-US" sz="2192" b="1" dirty="0">
                <a:solidFill>
                  <a:schemeClr val="bg1"/>
                </a:solidFill>
                <a:latin typeface="+mn-ea"/>
                <a:sym typeface="Wingdings"/>
              </a:rPr>
              <a:t>교육과정 </a:t>
            </a:r>
            <a:endParaRPr lang="ko-KR" altLang="en-US" sz="2033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656152" y="2947792"/>
            <a:ext cx="144596" cy="34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1567" tIns="35783" rIns="71567" bIns="35783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925381" y="2419350"/>
            <a:ext cx="144596" cy="34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1567" tIns="35783" rIns="71567" bIns="35783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427769"/>
              </p:ext>
            </p:extLst>
          </p:nvPr>
        </p:nvGraphicFramePr>
        <p:xfrm>
          <a:off x="368176" y="593948"/>
          <a:ext cx="9721077" cy="4817569"/>
        </p:xfrm>
        <a:graphic>
          <a:graphicData uri="http://schemas.openxmlformats.org/drawingml/2006/table">
            <a:tbl>
              <a:tblPr/>
              <a:tblGrid>
                <a:gridCol w="593655">
                  <a:extLst>
                    <a:ext uri="{9D8B030D-6E8A-4147-A177-3AD203B41FA5}">
                      <a16:colId xmlns:a16="http://schemas.microsoft.com/office/drawing/2014/main" val="3552067962"/>
                    </a:ext>
                  </a:extLst>
                </a:gridCol>
                <a:gridCol w="890480">
                  <a:extLst>
                    <a:ext uri="{9D8B030D-6E8A-4147-A177-3AD203B41FA5}">
                      <a16:colId xmlns:a16="http://schemas.microsoft.com/office/drawing/2014/main" val="3269603972"/>
                    </a:ext>
                  </a:extLst>
                </a:gridCol>
                <a:gridCol w="460080">
                  <a:extLst>
                    <a:ext uri="{9D8B030D-6E8A-4147-A177-3AD203B41FA5}">
                      <a16:colId xmlns:a16="http://schemas.microsoft.com/office/drawing/2014/main" val="2938311235"/>
                    </a:ext>
                  </a:extLst>
                </a:gridCol>
                <a:gridCol w="3176048">
                  <a:extLst>
                    <a:ext uri="{9D8B030D-6E8A-4147-A177-3AD203B41FA5}">
                      <a16:colId xmlns:a16="http://schemas.microsoft.com/office/drawing/2014/main" val="3559321746"/>
                    </a:ext>
                  </a:extLst>
                </a:gridCol>
                <a:gridCol w="3057665">
                  <a:extLst>
                    <a:ext uri="{9D8B030D-6E8A-4147-A177-3AD203B41FA5}">
                      <a16:colId xmlns:a16="http://schemas.microsoft.com/office/drawing/2014/main" val="262895107"/>
                    </a:ext>
                  </a:extLst>
                </a:gridCol>
                <a:gridCol w="514383">
                  <a:extLst>
                    <a:ext uri="{9D8B030D-6E8A-4147-A177-3AD203B41FA5}">
                      <a16:colId xmlns:a16="http://schemas.microsoft.com/office/drawing/2014/main" val="932305782"/>
                    </a:ext>
                  </a:extLst>
                </a:gridCol>
                <a:gridCol w="514383">
                  <a:extLst>
                    <a:ext uri="{9D8B030D-6E8A-4147-A177-3AD203B41FA5}">
                      <a16:colId xmlns:a16="http://schemas.microsoft.com/office/drawing/2014/main" val="2020337850"/>
                    </a:ext>
                  </a:extLst>
                </a:gridCol>
                <a:gridCol w="514383">
                  <a:extLst>
                    <a:ext uri="{9D8B030D-6E8A-4147-A177-3AD203B41FA5}">
                      <a16:colId xmlns:a16="http://schemas.microsoft.com/office/drawing/2014/main" val="2507515259"/>
                    </a:ext>
                  </a:extLst>
                </a:gridCol>
              </a:tblGrid>
              <a:tr h="232589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교과목개설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전공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이수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교육과정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이수요건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696226"/>
                  </a:ext>
                </a:extLst>
              </a:tr>
              <a:tr h="23258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대학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학과</a:t>
                      </a:r>
                      <a:r>
                        <a:rPr lang="en-US" altLang="ko-KR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</a:t>
                      </a:r>
                      <a:r>
                        <a:rPr lang="en-US" altLang="ko-KR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구분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학기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학기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제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제</a:t>
                      </a:r>
                      <a:r>
                        <a:rPr lang="en-US" altLang="ko-KR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부전공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230224"/>
                  </a:ext>
                </a:extLst>
              </a:tr>
              <a:tr h="378656">
                <a:tc row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 </a:t>
                      </a:r>
                      <a:r>
                        <a:rPr lang="ko-KR" altLang="en-US" sz="85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융합대학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r>
                        <a:rPr lang="ko-KR" altLang="en-US" sz="85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융합학부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 필수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블록체인기술비즈니스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,</a:t>
                      </a:r>
                      <a:r>
                        <a:rPr lang="en-US" altLang="ko-KR" sz="850" kern="0" spc="0" baseline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85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경제경영학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종합설계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1(3)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-6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글로벌기업의 기술혁신비즈니스전략</a:t>
                      </a:r>
                      <a:r>
                        <a:rPr lang="en-US" altLang="ko-KR" sz="850" kern="0" spc="-6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</a:t>
                      </a:r>
                      <a:r>
                        <a:rPr lang="en-US" altLang="ko-KR" sz="850" kern="0" spc="-6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,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경제경영학종합설계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2(3)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12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12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605686"/>
                  </a:ext>
                </a:extLst>
              </a:tr>
              <a:tr h="2181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r>
                        <a:rPr lang="ko-KR" altLang="en-US" sz="85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융합학부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endParaRPr 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기초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기초컴퓨터프로그래밍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고급컴퓨터프로그래밍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1/2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학기 각각 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총 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1/2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학기 각각 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총 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1/2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학기 각각 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총 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94017"/>
                  </a:ext>
                </a:extLst>
              </a:tr>
              <a:tr h="15974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컴퓨터공학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컴퓨터공학프로그래밍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1(3)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컴퓨터공학프로그래밍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2(3)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155652"/>
                  </a:ext>
                </a:extLst>
              </a:tr>
              <a:tr h="1393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소프트웨어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프로그래밍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고급프로그래밍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792488"/>
                  </a:ext>
                </a:extLst>
              </a:tr>
              <a:tr h="1393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모바일시스템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기초프로그래밍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1(3)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기초프로그래밍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2(3)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612772"/>
                  </a:ext>
                </a:extLst>
              </a:tr>
              <a:tr h="2599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공통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 소양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첨단제조산업의이해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공학경제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지식재산기반창업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지식재산과특허전략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공학과 예술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기술과경영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공학윤리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기술보고서작성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이상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</a:t>
                      </a:r>
                      <a:endParaRPr 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</a:t>
                      </a:r>
                      <a:endParaRPr 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271860"/>
                  </a:ext>
                </a:extLst>
              </a:tr>
              <a:tr h="227672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상경대학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경제학과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 기초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미시경제학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1(3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,</a:t>
                      </a:r>
                      <a:r>
                        <a:rPr lang="en-US" altLang="ko-KR" sz="850" kern="0" spc="0" baseline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거시경제학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1(3)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미시경제학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2(3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,</a:t>
                      </a:r>
                      <a:r>
                        <a:rPr lang="en-US" altLang="ko-KR" sz="850" kern="0" spc="0" baseline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거시경제학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2(3)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9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이상 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이상 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이상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6399132"/>
                  </a:ext>
                </a:extLst>
              </a:tr>
              <a:tr h="25899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경영학부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경영과학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1(3)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경영정보론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국제경영론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경영분석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마케팅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경영지원시스템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(3)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669253"/>
                  </a:ext>
                </a:extLst>
              </a:tr>
              <a:tr h="329952"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융합대학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컴퓨터공학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선택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자바프로그래밍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데이터베이스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운영체제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인공지능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빅데이터처리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자료구조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자바프로그래밍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,</a:t>
                      </a:r>
                      <a:r>
                        <a:rPr lang="en-US" altLang="ko-KR" sz="850" kern="0" spc="0" baseline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85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알고리즘및실습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클라우드컴퓨팅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패턴인식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데이터마이닝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분산처리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24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endParaRPr lang="en-US" altLang="ko-KR" sz="850" kern="0" spc="0" dirty="0" smtClean="0">
                        <a:solidFill>
                          <a:srgbClr val="00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이상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9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이상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이상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977216"/>
                  </a:ext>
                </a:extLst>
              </a:tr>
              <a:tr h="34437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소프트웨어학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데이터베이스기초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운영체제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알고리즘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오픈소스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활용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객체지향프로그래밍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데이터 </a:t>
                      </a:r>
                      <a:r>
                        <a:rPr lang="ko-KR" altLang="en-US" sz="85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마이닝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자료구조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고급데이터베이스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소프트웨어공학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오픈소스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설계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시스템프로그래밍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267579"/>
                  </a:ext>
                </a:extLst>
              </a:tr>
              <a:tr h="3851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모바일시스템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자료구조 기초 및 실습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객체지향프로그래밍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알고리즘 및 인공지능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자바프로그래밍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데이터베이스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인공지능 응용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시스템프로그래밍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운영체제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빅데이터 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처리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r>
                        <a:rPr lang="en-US" altLang="ko-KR" sz="850" kern="0" spc="0" baseline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모바일오픈소스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활용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기계학습의기초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및 응용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자료구조 응용 및 실습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377719"/>
                  </a:ext>
                </a:extLst>
              </a:tr>
              <a:tr h="14936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파이슨프로그래밍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빅데이터 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설계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, </a:t>
                      </a:r>
                      <a:r>
                        <a:rPr lang="ko-KR" altLang="en-US" sz="85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데이터마이닝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CRM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개발 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실습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,</a:t>
                      </a:r>
                      <a:r>
                        <a:rPr lang="en-US" altLang="ko-KR" sz="850" kern="0" spc="0" baseline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85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블록체인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시스템 이해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빅데이터 분석 프로그래밍 실습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블록체인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프로그래밍 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실습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,</a:t>
                      </a:r>
                      <a:r>
                        <a:rPr lang="en-US" altLang="ko-KR" sz="850" kern="0" spc="0" baseline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경영분석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개발 실습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마케팅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개발 실습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ERP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개발 실습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690089"/>
                  </a:ext>
                </a:extLst>
              </a:tr>
              <a:tr h="26889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</a:t>
                      </a:r>
                      <a:r>
                        <a:rPr lang="ko-KR" altLang="en-US" sz="85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융합대학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712038"/>
                  </a:ext>
                </a:extLst>
              </a:tr>
              <a:tr h="258998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상경대학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경제학과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 선택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수리경제학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재정학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국제금융론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조세론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창업경제론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화폐금융론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계량경제학</a:t>
                      </a: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한국경제론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12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이상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9</a:t>
                      </a: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이상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 이상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3046802"/>
                  </a:ext>
                </a:extLst>
              </a:tr>
              <a:tr h="3786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경영학부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생산운영관리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재무관리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,</a:t>
                      </a:r>
                      <a:r>
                        <a:rPr lang="en-US" altLang="ko-KR" sz="850" kern="0" spc="0" baseline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데이터베이스관리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인적자원관리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,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서비스경영론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국제기업환경론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,</a:t>
                      </a:r>
                      <a:r>
                        <a:rPr lang="en-US" altLang="ko-KR" sz="850" kern="0" spc="0" baseline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경영전략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153359"/>
                  </a:ext>
                </a:extLst>
              </a:tr>
              <a:tr h="25914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무역학과</a:t>
                      </a:r>
                      <a:endParaRPr lang="ko-KR" altLang="en-US" sz="85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국제금융론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국제기업경영론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,</a:t>
                      </a:r>
                      <a:r>
                        <a:rPr lang="en-US" altLang="ko-KR" sz="850" kern="0" spc="0" baseline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85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국제자원론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글로벌경제론 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5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국제무역론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국제통상론</a:t>
                      </a:r>
                      <a:r>
                        <a:rPr lang="en-US" altLang="ko-KR" sz="850" kern="0" spc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,</a:t>
                      </a:r>
                      <a:r>
                        <a:rPr lang="en-US" altLang="ko-KR" sz="850" kern="0" spc="0" baseline="0" dirty="0" smtClean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+mn-ea"/>
                        </a:rPr>
                        <a:t> </a:t>
                      </a:r>
                      <a:r>
                        <a:rPr lang="ko-KR" altLang="en-US" sz="850" kern="0" spc="0" baseline="0" dirty="0" err="1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무</a:t>
                      </a:r>
                      <a:r>
                        <a:rPr lang="ko-KR" altLang="en-US" sz="85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역창업론</a:t>
                      </a:r>
                      <a:r>
                        <a:rPr lang="en-US" altLang="ko-KR" sz="85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85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공공경제학</a:t>
                      </a:r>
                      <a:endParaRPr lang="ko-KR" altLang="en-US" sz="8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36269" marR="36269" marT="10027" marB="1002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379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331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34273</TotalTime>
  <Words>2429</Words>
  <Application>Microsoft Office PowerPoint</Application>
  <PresentationFormat>사용자 지정</PresentationFormat>
  <Paragraphs>697</Paragraphs>
  <Slides>14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2" baseType="lpstr">
      <vt:lpstr>굴림</vt:lpstr>
      <vt:lpstr>굴림체</vt:lpstr>
      <vt:lpstr>맑은 고딕</vt:lpstr>
      <vt:lpstr>바탕</vt:lpstr>
      <vt:lpstr>Arial</vt:lpstr>
      <vt:lpstr>Wingdings</vt:lpstr>
      <vt:lpstr>Wingdings 2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plani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doll</dc:creator>
  <cp:lastModifiedBy>DKU</cp:lastModifiedBy>
  <cp:revision>1609</cp:revision>
  <cp:lastPrinted>2018-11-06T00:57:51Z</cp:lastPrinted>
  <dcterms:created xsi:type="dcterms:W3CDTF">2011-02-15T04:09:17Z</dcterms:created>
  <dcterms:modified xsi:type="dcterms:W3CDTF">2018-11-06T23:56:36Z</dcterms:modified>
</cp:coreProperties>
</file>