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60" r:id="rId2"/>
    <p:sldId id="259" r:id="rId3"/>
    <p:sldId id="261" r:id="rId4"/>
    <p:sldId id="257" r:id="rId5"/>
    <p:sldId id="262" r:id="rId6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16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1790F8-2182-431D-A230-730B7F66208A}" type="datetimeFigureOut">
              <a:rPr lang="ko-KR" altLang="en-US" smtClean="0"/>
              <a:pPr/>
              <a:t>2017-08-16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B95A2A-120E-4F1E-BE5F-5928173FFF6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32D6DC-714F-4F70-BFE2-0984BA6602D6}" type="slidenum">
              <a:rPr lang="ko-KR" altLang="en-US" smtClean="0"/>
              <a:pPr/>
              <a:t>1</a:t>
            </a:fld>
            <a:endParaRPr lang="ko-KR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797C-4728-4507-AA1E-CB4E090B8ACA}" type="datetimeFigureOut">
              <a:rPr lang="ko-KR" altLang="en-US" smtClean="0"/>
              <a:pPr/>
              <a:t>2017-08-16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797C-4728-4507-AA1E-CB4E090B8ACA}" type="datetimeFigureOut">
              <a:rPr lang="ko-KR" altLang="en-US" smtClean="0"/>
              <a:pPr/>
              <a:t>2017-08-16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797C-4728-4507-AA1E-CB4E090B8ACA}" type="datetimeFigureOut">
              <a:rPr lang="ko-KR" altLang="en-US" smtClean="0"/>
              <a:pPr/>
              <a:t>2017-08-16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797C-4728-4507-AA1E-CB4E090B8ACA}" type="datetimeFigureOut">
              <a:rPr lang="ko-KR" altLang="en-US" smtClean="0"/>
              <a:pPr/>
              <a:t>2017-08-16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797C-4728-4507-AA1E-CB4E090B8ACA}" type="datetimeFigureOut">
              <a:rPr lang="ko-KR" altLang="en-US" smtClean="0"/>
              <a:pPr/>
              <a:t>2017-08-16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797C-4728-4507-AA1E-CB4E090B8ACA}" type="datetimeFigureOut">
              <a:rPr lang="ko-KR" altLang="en-US" smtClean="0"/>
              <a:pPr/>
              <a:t>2017-08-16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797C-4728-4507-AA1E-CB4E090B8ACA}" type="datetimeFigureOut">
              <a:rPr lang="ko-KR" altLang="en-US" smtClean="0"/>
              <a:pPr/>
              <a:t>2017-08-16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797C-4728-4507-AA1E-CB4E090B8ACA}" type="datetimeFigureOut">
              <a:rPr lang="ko-KR" altLang="en-US" smtClean="0"/>
              <a:pPr/>
              <a:t>2017-08-16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797C-4728-4507-AA1E-CB4E090B8ACA}" type="datetimeFigureOut">
              <a:rPr lang="ko-KR" altLang="en-US" smtClean="0"/>
              <a:pPr/>
              <a:t>2017-08-16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797C-4728-4507-AA1E-CB4E090B8ACA}" type="datetimeFigureOut">
              <a:rPr lang="ko-KR" altLang="en-US" smtClean="0"/>
              <a:pPr/>
              <a:t>2017-08-16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797C-4728-4507-AA1E-CB4E090B8ACA}" type="datetimeFigureOut">
              <a:rPr lang="ko-KR" altLang="en-US" smtClean="0"/>
              <a:pPr/>
              <a:t>2017-08-16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9C797C-4728-4507-AA1E-CB4E090B8ACA}" type="datetimeFigureOut">
              <a:rPr lang="ko-KR" altLang="en-US" smtClean="0"/>
              <a:pPr/>
              <a:t>2017-08-16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직선 연결선 4"/>
          <p:cNvCxnSpPr>
            <a:stCxn id="11" idx="2"/>
            <a:endCxn id="16" idx="0"/>
          </p:cNvCxnSpPr>
          <p:nvPr/>
        </p:nvCxnSpPr>
        <p:spPr>
          <a:xfrm flipH="1">
            <a:off x="1958873" y="2285641"/>
            <a:ext cx="34225" cy="3015567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그룹 5"/>
          <p:cNvGrpSpPr/>
          <p:nvPr/>
        </p:nvGrpSpPr>
        <p:grpSpPr>
          <a:xfrm>
            <a:off x="0" y="-358"/>
            <a:ext cx="2747102" cy="2285999"/>
            <a:chOff x="0" y="-358"/>
            <a:chExt cx="3662802" cy="2285999"/>
          </a:xfrm>
        </p:grpSpPr>
        <p:sp>
          <p:nvSpPr>
            <p:cNvPr id="45" name="자유형 44"/>
            <p:cNvSpPr/>
            <p:nvPr/>
          </p:nvSpPr>
          <p:spPr>
            <a:xfrm flipV="1">
              <a:off x="3189176" y="0"/>
              <a:ext cx="473626" cy="457701"/>
            </a:xfrm>
            <a:custGeom>
              <a:avLst/>
              <a:gdLst>
                <a:gd name="connsiteX0" fmla="*/ 0 w 473626"/>
                <a:gd name="connsiteY0" fmla="*/ 457701 h 457701"/>
                <a:gd name="connsiteX1" fmla="*/ 473626 w 473626"/>
                <a:gd name="connsiteY1" fmla="*/ 457701 h 457701"/>
                <a:gd name="connsiteX2" fmla="*/ 461974 w 473626"/>
                <a:gd name="connsiteY2" fmla="*/ 454066 h 457701"/>
                <a:gd name="connsiteX3" fmla="*/ 264253 w 473626"/>
                <a:gd name="connsiteY3" fmla="*/ 0 h 4577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73626" h="457701">
                  <a:moveTo>
                    <a:pt x="0" y="457701"/>
                  </a:moveTo>
                  <a:lnTo>
                    <a:pt x="473626" y="457701"/>
                  </a:lnTo>
                  <a:lnTo>
                    <a:pt x="461974" y="454066"/>
                  </a:lnTo>
                  <a:lnTo>
                    <a:pt x="264253" y="0"/>
                  </a:ln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14" name="자유형 13"/>
            <p:cNvSpPr/>
            <p:nvPr/>
          </p:nvSpPr>
          <p:spPr>
            <a:xfrm flipV="1">
              <a:off x="0" y="-358"/>
              <a:ext cx="3430733" cy="1916145"/>
            </a:xfrm>
            <a:custGeom>
              <a:avLst/>
              <a:gdLst>
                <a:gd name="connsiteX0" fmla="*/ 0 w 3430733"/>
                <a:gd name="connsiteY0" fmla="*/ 1916145 h 1916145"/>
                <a:gd name="connsiteX1" fmla="*/ 3136179 w 3430733"/>
                <a:gd name="connsiteY1" fmla="*/ 1916145 h 1916145"/>
                <a:gd name="connsiteX2" fmla="*/ 3430733 w 3430733"/>
                <a:gd name="connsiteY2" fmla="*/ 1405963 h 1916145"/>
                <a:gd name="connsiteX3" fmla="*/ 2818514 w 3430733"/>
                <a:gd name="connsiteY3" fmla="*/ 0 h 1916145"/>
                <a:gd name="connsiteX4" fmla="*/ 1797554 w 3430733"/>
                <a:gd name="connsiteY4" fmla="*/ 0 h 1916145"/>
                <a:gd name="connsiteX5" fmla="*/ 0 w 3430733"/>
                <a:gd name="connsiteY5" fmla="*/ 773145 h 1916145"/>
                <a:gd name="connsiteX6" fmla="*/ 0 w 3430733"/>
                <a:gd name="connsiteY6" fmla="*/ 1916145 h 19161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430733" h="1916145">
                  <a:moveTo>
                    <a:pt x="0" y="1916145"/>
                  </a:moveTo>
                  <a:lnTo>
                    <a:pt x="3136179" y="1916145"/>
                  </a:lnTo>
                  <a:lnTo>
                    <a:pt x="3430733" y="1405963"/>
                  </a:lnTo>
                  <a:lnTo>
                    <a:pt x="2818514" y="0"/>
                  </a:lnTo>
                  <a:lnTo>
                    <a:pt x="1797554" y="0"/>
                  </a:lnTo>
                  <a:lnTo>
                    <a:pt x="0" y="773145"/>
                  </a:lnTo>
                  <a:lnTo>
                    <a:pt x="0" y="1916145"/>
                  </a:lnTo>
                  <a:close/>
                </a:path>
              </a:pathLst>
            </a:custGeom>
            <a:solidFill>
              <a:srgbClr val="41C9D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1" name="자유형 10"/>
            <p:cNvSpPr/>
            <p:nvPr/>
          </p:nvSpPr>
          <p:spPr>
            <a:xfrm flipV="1">
              <a:off x="1903850" y="1961505"/>
              <a:ext cx="894756" cy="324136"/>
            </a:xfrm>
            <a:custGeom>
              <a:avLst/>
              <a:gdLst>
                <a:gd name="connsiteX0" fmla="*/ 0 w 894756"/>
                <a:gd name="connsiteY0" fmla="*/ 324136 h 324136"/>
                <a:gd name="connsiteX1" fmla="*/ 894756 w 894756"/>
                <a:gd name="connsiteY1" fmla="*/ 324136 h 324136"/>
                <a:gd name="connsiteX2" fmla="*/ 753613 w 894756"/>
                <a:gd name="connsiteY2" fmla="*/ 0 h 324136"/>
                <a:gd name="connsiteX3" fmla="*/ 0 w 894756"/>
                <a:gd name="connsiteY3" fmla="*/ 324136 h 324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94756" h="324136">
                  <a:moveTo>
                    <a:pt x="0" y="324136"/>
                  </a:moveTo>
                  <a:lnTo>
                    <a:pt x="894756" y="324136"/>
                  </a:lnTo>
                  <a:lnTo>
                    <a:pt x="753613" y="0"/>
                  </a:lnTo>
                  <a:lnTo>
                    <a:pt x="0" y="324136"/>
                  </a:lnTo>
                  <a:close/>
                </a:path>
              </a:pathLst>
            </a:custGeom>
            <a:solidFill>
              <a:srgbClr val="4C506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22" name="직사각형 21"/>
          <p:cNvSpPr/>
          <p:nvPr/>
        </p:nvSpPr>
        <p:spPr>
          <a:xfrm>
            <a:off x="35496" y="395953"/>
            <a:ext cx="23787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ko-KR" sz="3200" b="1" dirty="0" smtClean="0">
                <a:solidFill>
                  <a:schemeClr val="bg1"/>
                </a:solidFill>
                <a:cs typeface="Aharoni" panose="02010803020104030203" pitchFamily="2" charset="-79"/>
              </a:rPr>
              <a:t>Contents</a:t>
            </a:r>
            <a:endParaRPr lang="en-US" altLang="ko-KR" sz="3200" b="1" dirty="0">
              <a:solidFill>
                <a:schemeClr val="bg1"/>
              </a:solidFill>
              <a:cs typeface="Aharoni" panose="02010803020104030203" pitchFamily="2" charset="-79"/>
            </a:endParaRPr>
          </a:p>
        </p:txBody>
      </p:sp>
      <p:sp>
        <p:nvSpPr>
          <p:cNvPr id="41" name="타원 40"/>
          <p:cNvSpPr/>
          <p:nvPr/>
        </p:nvSpPr>
        <p:spPr>
          <a:xfrm>
            <a:off x="1862127" y="2852936"/>
            <a:ext cx="246353" cy="328468"/>
          </a:xfrm>
          <a:prstGeom prst="ellipse">
            <a:avLst/>
          </a:prstGeom>
          <a:solidFill>
            <a:schemeClr val="bg2">
              <a:lumMod val="50000"/>
            </a:schemeClr>
          </a:solidFill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900" b="1" dirty="0" smtClean="0">
                <a:solidFill>
                  <a:prstClr val="white"/>
                </a:solidFill>
              </a:rPr>
              <a:t>01</a:t>
            </a:r>
            <a:endParaRPr lang="ko-KR" altLang="en-US" sz="900" b="1" dirty="0">
              <a:solidFill>
                <a:prstClr val="white"/>
              </a:solidFill>
            </a:endParaRPr>
          </a:p>
        </p:txBody>
      </p:sp>
      <p:sp>
        <p:nvSpPr>
          <p:cNvPr id="53" name="타원 52"/>
          <p:cNvSpPr/>
          <p:nvPr/>
        </p:nvSpPr>
        <p:spPr>
          <a:xfrm>
            <a:off x="1862126" y="3717032"/>
            <a:ext cx="246353" cy="328468"/>
          </a:xfrm>
          <a:prstGeom prst="ellipse">
            <a:avLst/>
          </a:prstGeom>
          <a:solidFill>
            <a:schemeClr val="bg2">
              <a:lumMod val="50000"/>
            </a:schemeClr>
          </a:solidFill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900" b="1" dirty="0" smtClean="0">
                <a:solidFill>
                  <a:prstClr val="white"/>
                </a:solidFill>
              </a:rPr>
              <a:t>02</a:t>
            </a:r>
            <a:endParaRPr lang="ko-KR" altLang="en-US" sz="900" b="1" dirty="0">
              <a:solidFill>
                <a:prstClr val="white"/>
              </a:solidFill>
            </a:endParaRPr>
          </a:p>
        </p:txBody>
      </p:sp>
      <p:sp>
        <p:nvSpPr>
          <p:cNvPr id="54" name="타원 53"/>
          <p:cNvSpPr/>
          <p:nvPr/>
        </p:nvSpPr>
        <p:spPr>
          <a:xfrm>
            <a:off x="1862126" y="4509120"/>
            <a:ext cx="246353" cy="328468"/>
          </a:xfrm>
          <a:prstGeom prst="ellipse">
            <a:avLst/>
          </a:prstGeom>
          <a:solidFill>
            <a:schemeClr val="bg2">
              <a:lumMod val="50000"/>
            </a:schemeClr>
          </a:solidFill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900" b="1" dirty="0" smtClean="0">
                <a:solidFill>
                  <a:prstClr val="white"/>
                </a:solidFill>
              </a:rPr>
              <a:t>03</a:t>
            </a:r>
            <a:endParaRPr lang="ko-KR" altLang="en-US" sz="900" b="1" dirty="0">
              <a:solidFill>
                <a:prstClr val="white"/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2267744" y="2780928"/>
            <a:ext cx="45365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b="1" dirty="0" smtClean="0">
                <a:solidFill>
                  <a:schemeClr val="accent1">
                    <a:lumMod val="50000"/>
                  </a:schemeClr>
                </a:solidFill>
                <a:latin typeface="+mn-ea"/>
                <a:cs typeface="Aharoni" panose="02010803020104030203" pitchFamily="2" charset="-79"/>
              </a:rPr>
              <a:t>유고결석자 출석인정 사유</a:t>
            </a:r>
            <a:endParaRPr lang="ko-KR" altLang="en-US" dirty="0">
              <a:solidFill>
                <a:schemeClr val="accent1">
                  <a:lumMod val="50000"/>
                </a:schemeClr>
              </a:solidFill>
              <a:latin typeface="+mn-ea"/>
              <a:cs typeface="Aharoni" panose="02010803020104030203" pitchFamily="2" charset="-79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2267744" y="3664778"/>
            <a:ext cx="65527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b="1" dirty="0" smtClean="0">
                <a:solidFill>
                  <a:schemeClr val="accent1">
                    <a:lumMod val="50000"/>
                  </a:schemeClr>
                </a:solidFill>
                <a:latin typeface="+mn-ea"/>
                <a:cs typeface="Aharoni" panose="02010803020104030203" pitchFamily="2" charset="-79"/>
              </a:rPr>
              <a:t>신청 시 유의사항 </a:t>
            </a:r>
            <a:endParaRPr lang="ko-KR" altLang="en-US" dirty="0">
              <a:solidFill>
                <a:schemeClr val="accent1">
                  <a:lumMod val="50000"/>
                </a:schemeClr>
              </a:solidFill>
              <a:latin typeface="+mn-ea"/>
              <a:cs typeface="Aharoni" panose="02010803020104030203" pitchFamily="2" charset="-79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2267744" y="5229200"/>
            <a:ext cx="60486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b="1" dirty="0" smtClean="0">
                <a:solidFill>
                  <a:schemeClr val="accent1">
                    <a:lumMod val="50000"/>
                  </a:schemeClr>
                </a:solidFill>
                <a:latin typeface="+mn-ea"/>
                <a:cs typeface="Aharoni" panose="02010803020104030203" pitchFamily="2" charset="-79"/>
              </a:rPr>
              <a:t>학생 </a:t>
            </a:r>
            <a:r>
              <a:rPr lang="ko-KR" altLang="en-US" sz="2400" b="1" dirty="0" err="1" smtClean="0">
                <a:solidFill>
                  <a:schemeClr val="accent1">
                    <a:lumMod val="50000"/>
                  </a:schemeClr>
                </a:solidFill>
                <a:latin typeface="+mn-ea"/>
                <a:cs typeface="Aharoni" panose="02010803020104030203" pitchFamily="2" charset="-79"/>
              </a:rPr>
              <a:t>웹정보시스템</a:t>
            </a:r>
            <a:r>
              <a:rPr lang="ko-KR" altLang="en-US" sz="2400" b="1" dirty="0" smtClean="0">
                <a:solidFill>
                  <a:schemeClr val="accent1">
                    <a:lumMod val="50000"/>
                  </a:schemeClr>
                </a:solidFill>
                <a:latin typeface="+mn-ea"/>
                <a:cs typeface="Aharoni" panose="02010803020104030203" pitchFamily="2" charset="-79"/>
              </a:rPr>
              <a:t> 신청 방법</a:t>
            </a:r>
            <a:endParaRPr lang="ko-KR" altLang="en-US" dirty="0">
              <a:solidFill>
                <a:schemeClr val="accent1">
                  <a:lumMod val="50000"/>
                </a:schemeClr>
              </a:solidFill>
              <a:latin typeface="+mn-ea"/>
              <a:cs typeface="Aharoni" panose="02010803020104030203" pitchFamily="2" charset="-79"/>
            </a:endParaRPr>
          </a:p>
        </p:txBody>
      </p:sp>
      <p:sp>
        <p:nvSpPr>
          <p:cNvPr id="15" name="제목 1"/>
          <p:cNvSpPr txBox="1">
            <a:spLocks/>
          </p:cNvSpPr>
          <p:nvPr/>
        </p:nvSpPr>
        <p:spPr>
          <a:xfrm>
            <a:off x="2771800" y="518815"/>
            <a:ext cx="6156176" cy="1109985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유고결석자 출석인정 안내</a:t>
            </a:r>
          </a:p>
        </p:txBody>
      </p:sp>
      <p:sp>
        <p:nvSpPr>
          <p:cNvPr id="16" name="타원 15"/>
          <p:cNvSpPr/>
          <p:nvPr/>
        </p:nvSpPr>
        <p:spPr>
          <a:xfrm>
            <a:off x="1835696" y="5301208"/>
            <a:ext cx="246353" cy="328468"/>
          </a:xfrm>
          <a:prstGeom prst="ellipse">
            <a:avLst/>
          </a:prstGeom>
          <a:solidFill>
            <a:schemeClr val="bg2">
              <a:lumMod val="50000"/>
            </a:schemeClr>
          </a:solidFill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900" b="1" dirty="0" smtClean="0">
                <a:solidFill>
                  <a:prstClr val="white"/>
                </a:solidFill>
              </a:rPr>
              <a:t>04</a:t>
            </a:r>
            <a:endParaRPr lang="ko-KR" altLang="en-US" sz="900" b="1" dirty="0">
              <a:solidFill>
                <a:prstClr val="white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267744" y="4453376"/>
            <a:ext cx="65527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b="1" dirty="0" smtClean="0">
                <a:solidFill>
                  <a:schemeClr val="accent1">
                    <a:lumMod val="50000"/>
                  </a:schemeClr>
                </a:solidFill>
                <a:latin typeface="+mn-ea"/>
                <a:cs typeface="Aharoni" panose="02010803020104030203" pitchFamily="2" charset="-79"/>
              </a:rPr>
              <a:t>유고결석자 출석인정 절차 흐름도</a:t>
            </a:r>
            <a:endParaRPr lang="ko-KR" altLang="en-US" dirty="0">
              <a:solidFill>
                <a:schemeClr val="accent1">
                  <a:lumMod val="50000"/>
                </a:schemeClr>
              </a:solidFill>
              <a:latin typeface="+mn-ea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01024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표 1"/>
          <p:cNvGraphicFramePr>
            <a:graphicFrameLocks noGrp="1"/>
          </p:cNvGraphicFramePr>
          <p:nvPr/>
        </p:nvGraphicFramePr>
        <p:xfrm>
          <a:off x="491464" y="1124744"/>
          <a:ext cx="8257000" cy="3024336"/>
        </p:xfrm>
        <a:graphic>
          <a:graphicData uri="http://schemas.openxmlformats.org/drawingml/2006/table">
            <a:tbl>
              <a:tblPr/>
              <a:tblGrid>
                <a:gridCol w="3222154"/>
                <a:gridCol w="1142049"/>
                <a:gridCol w="3892797"/>
              </a:tblGrid>
              <a:tr h="281816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b="1" kern="0" spc="-5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인정사유</a:t>
                      </a:r>
                    </a:p>
                  </a:txBody>
                  <a:tcPr marL="64770" marR="64770" marT="17907" marB="17907" anchor="ctr">
                    <a:lnL w="21590" cap="flat" cmpd="sng" algn="ctr">
                      <a:solidFill>
                        <a:srgbClr val="5D83B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CDD8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5D83B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CDD8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DBF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b="1" kern="0" spc="-5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인정기간</a:t>
                      </a: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CDD8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CDD8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5D83B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CDD8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DBF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b="1" kern="0" spc="-5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증빙서류</a:t>
                      </a: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CDD8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5D83B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5D83B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CDD8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DBFD5"/>
                    </a:solidFill>
                  </a:tcPr>
                </a:tc>
              </a:tr>
              <a:tr h="281816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-5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배우자</a:t>
                      </a:r>
                      <a:r>
                        <a:rPr lang="en-US" altLang="ko-KR" sz="1200" kern="0" spc="-5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altLang="en-US" sz="1200" kern="0" spc="-50" dirty="0" err="1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직계존비속의</a:t>
                      </a:r>
                      <a:r>
                        <a:rPr lang="ko-KR" altLang="en-US" sz="1200" kern="0" spc="-5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 사망</a:t>
                      </a:r>
                    </a:p>
                  </a:txBody>
                  <a:tcPr marL="64770" marR="64770" marT="17907" marB="17907" anchor="ctr">
                    <a:lnL w="21590" cap="flat" cmpd="sng" algn="ctr">
                      <a:solidFill>
                        <a:srgbClr val="5D83B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CDD8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CDD8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CDD8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-5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당일부터 </a:t>
                      </a:r>
                      <a:r>
                        <a:rPr lang="en-US" altLang="ko-KR" sz="1200" kern="0" spc="-5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7</a:t>
                      </a:r>
                      <a:r>
                        <a:rPr lang="ko-KR" altLang="en-US" sz="1200" kern="0" spc="-5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일</a:t>
                      </a: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CDD8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CDD8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CDD8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CDD8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-5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사망진단서 및 가족관계 증빙서류</a:t>
                      </a: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CDD8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5D83B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CDD8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CDD8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81816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-50" dirty="0" err="1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형제ㆍ자매</a:t>
                      </a:r>
                      <a:r>
                        <a:rPr lang="ko-KR" altLang="en-US" sz="1200" kern="0" spc="-5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 등의 사망</a:t>
                      </a:r>
                    </a:p>
                  </a:txBody>
                  <a:tcPr marL="64770" marR="64770" marT="17907" marB="17907" anchor="ctr">
                    <a:lnL w="21590" cap="flat" cmpd="sng" algn="ctr">
                      <a:solidFill>
                        <a:srgbClr val="5D83B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CDD8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CDD8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CDD8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-5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당일부터 </a:t>
                      </a:r>
                      <a:r>
                        <a:rPr lang="en-US" altLang="ko-KR" sz="1200" kern="0" spc="-5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3</a:t>
                      </a:r>
                      <a:r>
                        <a:rPr lang="ko-KR" altLang="en-US" sz="1200" kern="0" spc="-5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일</a:t>
                      </a: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CDD8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CDD8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CDD8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CDD8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281816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-5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질병 또는 사고로 인한 치료</a:t>
                      </a:r>
                    </a:p>
                  </a:txBody>
                  <a:tcPr marL="64770" marR="64770" marT="17907" marB="17907" anchor="ctr">
                    <a:lnL w="21590" cap="flat" cmpd="sng" algn="ctr">
                      <a:solidFill>
                        <a:srgbClr val="5D83B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CDD8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CDD8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CDD8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kern="0" spc="-5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2</a:t>
                      </a:r>
                      <a:r>
                        <a:rPr lang="ko-KR" altLang="en-US" sz="1200" kern="0" spc="-5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주 이내</a:t>
                      </a: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CDD8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CDD8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CDD8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CDD8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-5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진단서 또는 입원확인서</a:t>
                      </a:r>
                      <a:r>
                        <a:rPr lang="en-US" altLang="ko-KR" sz="1200" kern="0" spc="-5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(</a:t>
                      </a:r>
                      <a:r>
                        <a:rPr lang="ko-KR" altLang="en-US" sz="1200" kern="0" spc="-5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진료비 영수증 포함</a:t>
                      </a:r>
                      <a:r>
                        <a:rPr lang="en-US" altLang="ko-KR" sz="1200" kern="0" spc="-5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)</a:t>
                      </a:r>
                      <a:endParaRPr lang="ko-KR" altLang="en-US" sz="1200" kern="0" spc="-5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CDD8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5D83B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CDD8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CDD8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81816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-5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징병검사</a:t>
                      </a:r>
                    </a:p>
                  </a:txBody>
                  <a:tcPr marL="64770" marR="64770" marT="17907" marB="17907" anchor="ctr">
                    <a:lnL w="21590" cap="flat" cmpd="sng" algn="ctr">
                      <a:solidFill>
                        <a:srgbClr val="5D83B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CDD8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CDD8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CDD8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-5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검사일</a:t>
                      </a: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CDD8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CDD8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CDD8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CDD8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-5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징병검사 통지서</a:t>
                      </a: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CDD8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5D83B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CDD8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CDD8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81816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-5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예비군훈련</a:t>
                      </a:r>
                    </a:p>
                  </a:txBody>
                  <a:tcPr marL="64770" marR="64770" marT="17907" marB="17907" anchor="ctr">
                    <a:lnL w="21590" cap="flat" cmpd="sng" algn="ctr">
                      <a:solidFill>
                        <a:srgbClr val="5D83B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CDD8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CDD8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CDD8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-5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훈련기간</a:t>
                      </a: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CDD8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CDD8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CDD8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CDD8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-5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교육훈련 참석 확인서</a:t>
                      </a: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CDD8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5D83B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CDD8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CDD8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81816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-5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정부기관 등의 요청에 의한 행사 참여</a:t>
                      </a:r>
                    </a:p>
                  </a:txBody>
                  <a:tcPr marL="64770" marR="64770" marT="17907" marB="17907" anchor="ctr">
                    <a:lnL w="21590" cap="flat" cmpd="sng" algn="ctr">
                      <a:solidFill>
                        <a:srgbClr val="5D83B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CDD8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CDD8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CDD8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-5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해당기간</a:t>
                      </a: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CDD8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CDD8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CDD8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CDD8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-5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해당기관 공문</a:t>
                      </a: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CDD8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5D83B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CDD8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CDD8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25812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-5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학교 </a:t>
                      </a:r>
                      <a:r>
                        <a:rPr lang="ko-KR" altLang="en-US" sz="1200" kern="0" spc="-50" dirty="0" err="1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교내ㆍ외</a:t>
                      </a:r>
                      <a:r>
                        <a:rPr lang="ko-KR" altLang="en-US" sz="1200" kern="0" spc="-5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 중요행사 또는 기타 </a:t>
                      </a:r>
                      <a:endParaRPr lang="en-US" altLang="ko-KR" sz="1200" kern="0" spc="-50" dirty="0" smtClean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-5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총장의</a:t>
                      </a:r>
                      <a:r>
                        <a:rPr lang="ko-KR" altLang="en-US" sz="1200" kern="0" spc="-50" baseline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 </a:t>
                      </a:r>
                      <a:r>
                        <a:rPr lang="ko-KR" altLang="en-US" sz="1200" kern="0" spc="-5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승인을 </a:t>
                      </a:r>
                      <a:r>
                        <a:rPr lang="ko-KR" altLang="en-US" sz="1200" kern="0" spc="-5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받은 행사 참여</a:t>
                      </a:r>
                    </a:p>
                  </a:txBody>
                  <a:tcPr marL="64770" marR="64770" marT="17907" marB="17907" anchor="ctr">
                    <a:lnL w="21590" cap="flat" cmpd="sng" algn="ctr">
                      <a:solidFill>
                        <a:srgbClr val="5D83B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CDD8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CDD8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CDD8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-5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해당기간</a:t>
                      </a: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CDD8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CDD8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CDD8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CDD8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-5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총장 승인 관련 서류</a:t>
                      </a: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CDD8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5D83B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CDD8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CDD8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25812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-5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최종학기 </a:t>
                      </a:r>
                      <a:r>
                        <a:rPr lang="ko-KR" altLang="en-US" sz="1200" kern="0" spc="-50" dirty="0" err="1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취ㆍ창업</a:t>
                      </a:r>
                      <a:r>
                        <a:rPr lang="en-US" altLang="ko-KR" sz="1200" kern="0" spc="-5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(</a:t>
                      </a:r>
                      <a:r>
                        <a:rPr lang="ko-KR" altLang="en-US" sz="1200" kern="0" spc="-5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인턴포함</a:t>
                      </a:r>
                      <a:r>
                        <a:rPr lang="en-US" altLang="ko-KR" sz="1200" kern="0" spc="-5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)</a:t>
                      </a:r>
                      <a:endParaRPr lang="ko-KR" altLang="en-US" sz="1200" kern="0" spc="-5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lnL w="21590" cap="flat" cmpd="sng" algn="ctr">
                      <a:solidFill>
                        <a:srgbClr val="5D83B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CDD8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CDD8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5D83B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-5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해당기간</a:t>
                      </a: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CDD8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CDD8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CDD8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5D83B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-5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재직증명서</a:t>
                      </a:r>
                      <a:r>
                        <a:rPr lang="en-US" altLang="ko-KR" sz="1200" kern="0" spc="-5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altLang="en-US" sz="1200" kern="0" spc="-5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사업자등록증</a:t>
                      </a:r>
                      <a:r>
                        <a:rPr lang="en-US" altLang="ko-KR" sz="1200" kern="0" spc="-5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altLang="en-US" sz="1200" kern="0" spc="-5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건강보험가입증명서</a:t>
                      </a:r>
                    </a:p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kern="0" spc="-5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(</a:t>
                      </a:r>
                      <a:r>
                        <a:rPr lang="ko-KR" altLang="en-US" sz="1200" kern="0" spc="-5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인턴의 경우 가입예정증명서 가능</a:t>
                      </a:r>
                      <a:r>
                        <a:rPr lang="en-US" altLang="ko-KR" sz="1200" kern="0" spc="-5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) </a:t>
                      </a:r>
                      <a:r>
                        <a:rPr lang="ko-KR" altLang="en-US" sz="1200" kern="0" spc="-5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등</a:t>
                      </a: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CDD8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5D83B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CDD8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5D83B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" name="표 2"/>
          <p:cNvGraphicFramePr>
            <a:graphicFrameLocks noGrp="1"/>
          </p:cNvGraphicFramePr>
          <p:nvPr/>
        </p:nvGraphicFramePr>
        <p:xfrm>
          <a:off x="530841" y="4653136"/>
          <a:ext cx="8217623" cy="1850136"/>
        </p:xfrm>
        <a:graphic>
          <a:graphicData uri="http://schemas.openxmlformats.org/drawingml/2006/table">
            <a:tbl>
              <a:tblPr/>
              <a:tblGrid>
                <a:gridCol w="2024935"/>
                <a:gridCol w="3888432"/>
                <a:gridCol w="2304256"/>
              </a:tblGrid>
              <a:tr h="280434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b="1" kern="0" spc="-5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대상</a:t>
                      </a:r>
                    </a:p>
                  </a:txBody>
                  <a:tcPr marL="64770" marR="64770" marT="17907" marB="17907" anchor="ctr">
                    <a:lnL w="21590" cap="flat" cmpd="sng" algn="ctr">
                      <a:solidFill>
                        <a:srgbClr val="5D83B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CDD8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5D83B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CDD8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DBF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b="1" kern="0" spc="-5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사유 및 인정기간</a:t>
                      </a: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CDD8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CDD8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5D83B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CDD8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DBF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b="1" kern="0" spc="-5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증빙서류</a:t>
                      </a: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CDD8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5D83B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5D83B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CDD8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DBFD5"/>
                    </a:solidFill>
                  </a:tcPr>
                </a:tc>
              </a:tr>
              <a:tr h="523234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-5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육성종목</a:t>
                      </a:r>
                      <a:r>
                        <a:rPr lang="en-US" altLang="ko-KR" sz="1200" kern="0" spc="-5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(</a:t>
                      </a:r>
                      <a:r>
                        <a:rPr lang="ko-KR" altLang="en-US" sz="1200" kern="0" spc="-5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야구</a:t>
                      </a:r>
                      <a:r>
                        <a:rPr lang="en-US" altLang="ko-KR" sz="1200" kern="0" spc="-5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altLang="en-US" sz="1200" kern="0" spc="-5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농구</a:t>
                      </a:r>
                      <a:r>
                        <a:rPr lang="en-US" altLang="ko-KR" sz="1200" kern="0" spc="-5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altLang="en-US" sz="1200" kern="0" spc="-5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축구</a:t>
                      </a:r>
                      <a:r>
                        <a:rPr lang="en-US" altLang="ko-KR" sz="1200" kern="0" spc="-5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, </a:t>
                      </a:r>
                      <a:endParaRPr lang="ko-KR" altLang="en-US" sz="1200" kern="0" spc="-5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-5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럭비</a:t>
                      </a:r>
                      <a:r>
                        <a:rPr lang="en-US" altLang="ko-KR" sz="1200" kern="0" spc="-5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altLang="en-US" sz="1200" kern="0" spc="-5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빙상</a:t>
                      </a:r>
                      <a:r>
                        <a:rPr lang="en-US" altLang="ko-KR" sz="1200" kern="0" spc="-5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altLang="en-US" sz="1200" kern="0" spc="-5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씨름</a:t>
                      </a:r>
                      <a:r>
                        <a:rPr lang="en-US" altLang="ko-KR" sz="1200" kern="0" spc="-5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altLang="en-US" sz="1200" kern="0" spc="-5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조정</a:t>
                      </a:r>
                      <a:r>
                        <a:rPr lang="en-US" altLang="ko-KR" sz="1200" kern="0" spc="-5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altLang="en-US" sz="1200" kern="0" spc="-5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스키</a:t>
                      </a:r>
                      <a:r>
                        <a:rPr lang="en-US" altLang="ko-KR" sz="1200" kern="0" spc="-5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)</a:t>
                      </a:r>
                      <a:endParaRPr lang="ko-KR" altLang="en-US" sz="1200" kern="0" spc="-5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lnL w="21590" cap="flat" cmpd="sng" algn="ctr">
                      <a:solidFill>
                        <a:srgbClr val="5D83B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CDD8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CDD8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CDD8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-5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훈련 및 시합출전 </a:t>
                      </a:r>
                      <a:r>
                        <a:rPr lang="ko-KR" altLang="en-US" sz="1200" kern="0" spc="-5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기간</a:t>
                      </a:r>
                      <a:r>
                        <a:rPr lang="en-US" altLang="ko-KR" sz="1200" kern="0" spc="-5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(</a:t>
                      </a:r>
                      <a:r>
                        <a:rPr lang="ko-KR" altLang="en-US" sz="1200" kern="0" spc="-50" dirty="0" err="1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수업시수</a:t>
                      </a:r>
                      <a:r>
                        <a:rPr lang="ko-KR" altLang="en-US" sz="1200" kern="0" spc="-5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 대비 최대 </a:t>
                      </a:r>
                      <a:r>
                        <a:rPr lang="en-US" altLang="ko-KR" sz="1200" kern="0" spc="-5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1/2</a:t>
                      </a:r>
                      <a:r>
                        <a:rPr lang="ko-KR" altLang="en-US" sz="1200" kern="0" spc="-5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까지</a:t>
                      </a:r>
                      <a:r>
                        <a:rPr lang="en-US" altLang="ko-KR" sz="1200" kern="0" spc="-5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)</a:t>
                      </a:r>
                      <a:endParaRPr lang="ko-KR" altLang="en-US" sz="1200" kern="0" spc="-5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CDD8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CDD8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CDD8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CDD8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-5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체육부 및 해당기관 공문</a:t>
                      </a: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CDD8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5D83B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CDD8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CDD8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23234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-5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회원단체종목 중 비육성종목</a:t>
                      </a:r>
                    </a:p>
                  </a:txBody>
                  <a:tcPr marL="64770" marR="64770" marT="17907" marB="17907" anchor="ctr">
                    <a:lnL w="21590" cap="flat" cmpd="sng" algn="ctr">
                      <a:solidFill>
                        <a:srgbClr val="5D83B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CDD8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CDD8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CDD8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-1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국제대회 및 전국체전 출전기간</a:t>
                      </a:r>
                      <a:r>
                        <a:rPr lang="en-US" altLang="ko-KR" sz="1200" kern="0" spc="-1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{</a:t>
                      </a:r>
                      <a:r>
                        <a:rPr lang="ko-KR" altLang="en-US" sz="1200" kern="0" spc="-1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국가대표</a:t>
                      </a:r>
                      <a:r>
                        <a:rPr lang="en-US" altLang="ko-KR" sz="1200" kern="0" spc="-5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(</a:t>
                      </a:r>
                      <a:r>
                        <a:rPr lang="ko-KR" altLang="en-US" sz="1200" kern="0" spc="-5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상비군포함</a:t>
                      </a:r>
                      <a:r>
                        <a:rPr lang="en-US" altLang="ko-KR" sz="1200" kern="0" spc="-5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)</a:t>
                      </a:r>
                      <a:r>
                        <a:rPr lang="ko-KR" altLang="en-US" sz="1200" kern="0" spc="-5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는 육성종목과 동일하게 인정함</a:t>
                      </a:r>
                      <a:r>
                        <a:rPr lang="en-US" altLang="ko-KR" sz="1200" kern="0" spc="-5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}</a:t>
                      </a:r>
                      <a:endParaRPr lang="ko-KR" altLang="en-US" sz="1200" kern="0" spc="-5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CDD8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CDD8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CDD8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CDD8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-5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해당기관 공문</a:t>
                      </a: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CDD8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5D83B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CDD8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CDD8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23234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-5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회원단체종목 이외의 종목 및 </a:t>
                      </a:r>
                      <a:r>
                        <a:rPr lang="ko-KR" altLang="en-US" sz="1200" kern="0" spc="-5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국내</a:t>
                      </a:r>
                      <a:r>
                        <a:rPr lang="en-US" altLang="ko-KR" sz="1200" kern="0" spc="-5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·</a:t>
                      </a:r>
                      <a:r>
                        <a:rPr lang="ko-KR" altLang="en-US" sz="1200" kern="0" spc="-5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외 프로 </a:t>
                      </a:r>
                      <a:r>
                        <a:rPr lang="ko-KR" altLang="en-US" sz="1200" kern="0" spc="-50" dirty="0" err="1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입단자</a:t>
                      </a:r>
                      <a:endParaRPr lang="ko-KR" altLang="en-US" sz="1200" kern="0" spc="-5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lnL w="21590" cap="flat" cmpd="sng" algn="ctr">
                      <a:solidFill>
                        <a:srgbClr val="5D83B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CDD8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CDD8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5D83B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-6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인정하지 않음</a:t>
                      </a:r>
                      <a:r>
                        <a:rPr lang="en-US" altLang="ko-KR" sz="1200" kern="0" spc="-6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altLang="en-US" sz="1200" kern="0" spc="-6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다만 국가대표</a:t>
                      </a:r>
                      <a:r>
                        <a:rPr lang="en-US" altLang="ko-KR" sz="1200" kern="0" spc="-6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(</a:t>
                      </a:r>
                      <a:r>
                        <a:rPr lang="ko-KR" altLang="en-US" sz="1200" kern="0" spc="-6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상비군 포함</a:t>
                      </a:r>
                      <a:r>
                        <a:rPr lang="en-US" altLang="ko-KR" sz="1200" kern="0" spc="-6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)</a:t>
                      </a:r>
                      <a:r>
                        <a:rPr lang="ko-KR" altLang="en-US" sz="1200" kern="0" spc="-6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는</a:t>
                      </a:r>
                      <a:r>
                        <a:rPr lang="ko-KR" altLang="en-US" sz="1200" kern="0" spc="-5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 육성종목과 동일하게 인정함</a:t>
                      </a: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CDD8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CDD8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CDD8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5D83B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-5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국가대표일 경우 해당기관 공문</a:t>
                      </a: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CDD8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5D83B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CDD8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5D83B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79512" y="188640"/>
            <a:ext cx="34916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b="1" dirty="0" smtClean="0">
                <a:solidFill>
                  <a:schemeClr val="accent1">
                    <a:lumMod val="50000"/>
                  </a:schemeClr>
                </a:solidFill>
              </a:rPr>
              <a:t>1. </a:t>
            </a:r>
            <a:r>
              <a:rPr lang="ko-KR" altLang="en-US" sz="2000" b="1" dirty="0" smtClean="0">
                <a:solidFill>
                  <a:schemeClr val="accent1">
                    <a:lumMod val="50000"/>
                  </a:schemeClr>
                </a:solidFill>
              </a:rPr>
              <a:t>유고결석자 출석인정 사유</a:t>
            </a:r>
            <a:endParaRPr lang="ko-KR" altLang="en-US" sz="2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1520" y="683404"/>
            <a:ext cx="12875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_ </a:t>
            </a:r>
            <a:r>
              <a:rPr lang="ko-KR" altLang="en-US" dirty="0" smtClean="0"/>
              <a:t>일반사유</a:t>
            </a:r>
            <a:endParaRPr lang="ko-KR" alt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51520" y="4221088"/>
            <a:ext cx="12875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_ </a:t>
            </a:r>
            <a:r>
              <a:rPr lang="ko-KR" altLang="en-US" dirty="0" smtClean="0"/>
              <a:t>학생선수</a:t>
            </a:r>
            <a:endParaRPr lang="ko-KR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9512" y="188640"/>
            <a:ext cx="246574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b="1" dirty="0" smtClean="0">
                <a:solidFill>
                  <a:srgbClr val="FF0000"/>
                </a:solidFill>
              </a:rPr>
              <a:t>2. </a:t>
            </a:r>
            <a:r>
              <a:rPr lang="ko-KR" altLang="en-US" sz="2000" b="1" dirty="0" smtClean="0">
                <a:solidFill>
                  <a:srgbClr val="FF0000"/>
                </a:solidFill>
              </a:rPr>
              <a:t>신청 시 유의사항</a:t>
            </a:r>
            <a:endParaRPr lang="ko-KR" altLang="en-US" sz="2000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6324" y="620688"/>
            <a:ext cx="8943474" cy="60939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2000" b="1" dirty="0" smtClean="0"/>
              <a:t>_ </a:t>
            </a:r>
            <a:r>
              <a:rPr lang="ko-KR" altLang="en-US" sz="2000" b="1" dirty="0" smtClean="0"/>
              <a:t>출석인정 신청은 사유발생 전이나 발생 즉시 신고하여야 함</a:t>
            </a:r>
            <a:endParaRPr lang="en-US" altLang="ko-KR" sz="2000" b="1" dirty="0" smtClean="0"/>
          </a:p>
          <a:p>
            <a:pPr>
              <a:lnSpc>
                <a:spcPct val="150000"/>
              </a:lnSpc>
            </a:pPr>
            <a:endParaRPr lang="en-US" altLang="ko-KR" sz="1000" b="1" dirty="0" smtClean="0"/>
          </a:p>
          <a:p>
            <a:pPr fontAlgn="base">
              <a:lnSpc>
                <a:spcPct val="150000"/>
              </a:lnSpc>
            </a:pPr>
            <a:r>
              <a:rPr lang="en-US" altLang="ko-KR" sz="2000" b="1" dirty="0" smtClean="0"/>
              <a:t>_ </a:t>
            </a:r>
            <a:r>
              <a:rPr lang="ko-KR" altLang="en-US" sz="2000" b="1" dirty="0" smtClean="0"/>
              <a:t>증빙서류 위</a:t>
            </a:r>
            <a:r>
              <a:rPr lang="en-US" altLang="ko-KR" sz="2000" b="1" dirty="0" smtClean="0"/>
              <a:t>·</a:t>
            </a:r>
            <a:r>
              <a:rPr lang="ko-KR" altLang="en-US" sz="2000" b="1" dirty="0" smtClean="0"/>
              <a:t>변조행위에 의한 신청은 학칙 제</a:t>
            </a:r>
            <a:r>
              <a:rPr lang="en-US" altLang="ko-KR" sz="2000" b="1" dirty="0" smtClean="0"/>
              <a:t>59</a:t>
            </a:r>
            <a:r>
              <a:rPr lang="ko-KR" altLang="en-US" sz="2000" b="1" dirty="0" smtClean="0"/>
              <a:t>조의 </a:t>
            </a:r>
            <a:r>
              <a:rPr lang="en-US" altLang="ko-KR" sz="2000" b="1" dirty="0" smtClean="0"/>
              <a:t>2</a:t>
            </a:r>
            <a:r>
              <a:rPr lang="ko-KR" altLang="en-US" sz="2000" b="1" dirty="0" smtClean="0"/>
              <a:t>항 및 학생상벌규정</a:t>
            </a:r>
            <a:endParaRPr lang="en-US" altLang="ko-KR" sz="2000" b="1" dirty="0" smtClean="0"/>
          </a:p>
          <a:p>
            <a:pPr fontAlgn="base">
              <a:lnSpc>
                <a:spcPct val="150000"/>
              </a:lnSpc>
            </a:pPr>
            <a:r>
              <a:rPr lang="en-US" altLang="ko-KR" sz="2000" b="1" dirty="0" smtClean="0"/>
              <a:t> </a:t>
            </a:r>
            <a:r>
              <a:rPr lang="ko-KR" altLang="en-US" sz="2000" b="1" dirty="0" smtClean="0"/>
              <a:t> 제</a:t>
            </a:r>
            <a:r>
              <a:rPr lang="en-US" altLang="ko-KR" sz="2000" b="1" dirty="0" smtClean="0"/>
              <a:t>4</a:t>
            </a:r>
            <a:r>
              <a:rPr lang="ko-KR" altLang="en-US" sz="2000" b="1" dirty="0" smtClean="0"/>
              <a:t>조에 의거 엄중 처벌함</a:t>
            </a:r>
            <a:endParaRPr lang="en-US" altLang="ko-KR" sz="2000" b="1" dirty="0" smtClean="0"/>
          </a:p>
          <a:p>
            <a:pPr fontAlgn="base">
              <a:lnSpc>
                <a:spcPct val="150000"/>
              </a:lnSpc>
            </a:pPr>
            <a:r>
              <a:rPr lang="ko-KR" altLang="ko-KR" b="1" dirty="0" smtClean="0">
                <a:solidFill>
                  <a:srgbClr val="FF0000"/>
                </a:solidFill>
              </a:rPr>
              <a:t>▶</a:t>
            </a:r>
            <a:r>
              <a:rPr lang="en-US" altLang="ko-KR" b="1" dirty="0" smtClean="0">
                <a:solidFill>
                  <a:srgbClr val="FF0000"/>
                </a:solidFill>
              </a:rPr>
              <a:t> 2017-1</a:t>
            </a:r>
            <a:r>
              <a:rPr lang="ko-KR" altLang="en-US" b="1" dirty="0" smtClean="0">
                <a:solidFill>
                  <a:srgbClr val="FF0000"/>
                </a:solidFill>
              </a:rPr>
              <a:t>학기에 위</a:t>
            </a:r>
            <a:r>
              <a:rPr lang="en-US" altLang="ko-KR" b="1" dirty="0" smtClean="0">
                <a:solidFill>
                  <a:srgbClr val="FF0000"/>
                </a:solidFill>
              </a:rPr>
              <a:t> ·</a:t>
            </a:r>
            <a:r>
              <a:rPr lang="ko-KR" altLang="en-US" b="1" dirty="0" smtClean="0">
                <a:solidFill>
                  <a:srgbClr val="FF0000"/>
                </a:solidFill>
              </a:rPr>
              <a:t>변조행위를 적발하여 징계 처분한 사례 발생함</a:t>
            </a:r>
            <a:endParaRPr lang="en-US" altLang="ko-KR" b="1" dirty="0" smtClean="0">
              <a:solidFill>
                <a:srgbClr val="FF0000"/>
              </a:solidFill>
            </a:endParaRPr>
          </a:p>
          <a:p>
            <a:pPr fontAlgn="base">
              <a:lnSpc>
                <a:spcPct val="150000"/>
              </a:lnSpc>
            </a:pPr>
            <a:endParaRPr lang="ko-KR" altLang="en-US" sz="1000" b="1" dirty="0" smtClean="0">
              <a:solidFill>
                <a:srgbClr val="FF0000"/>
              </a:solidFill>
            </a:endParaRPr>
          </a:p>
          <a:p>
            <a:pPr fontAlgn="base">
              <a:lnSpc>
                <a:spcPct val="150000"/>
              </a:lnSpc>
            </a:pPr>
            <a:r>
              <a:rPr lang="en-US" altLang="ko-KR" sz="2000" b="1" dirty="0" smtClean="0"/>
              <a:t>_ </a:t>
            </a:r>
            <a:r>
              <a:rPr lang="ko-KR" altLang="en-US" sz="2000" b="1" dirty="0" smtClean="0"/>
              <a:t>온라인 강좌는 담당 교</a:t>
            </a:r>
            <a:r>
              <a:rPr lang="en-US" altLang="ko-KR" sz="2000" b="1" dirty="0" smtClean="0"/>
              <a:t>·</a:t>
            </a:r>
            <a:r>
              <a:rPr lang="ko-KR" altLang="en-US" sz="2000" b="1" dirty="0" smtClean="0"/>
              <a:t>강사가 지정한 강의실수업</a:t>
            </a:r>
            <a:r>
              <a:rPr lang="en-US" altLang="ko-KR" sz="2000" b="1" dirty="0" smtClean="0"/>
              <a:t>, </a:t>
            </a:r>
            <a:r>
              <a:rPr lang="ko-KR" altLang="en-US" sz="2000" b="1" dirty="0" smtClean="0"/>
              <a:t>중간</a:t>
            </a:r>
            <a:r>
              <a:rPr lang="en-US" altLang="ko-KR" sz="2000" b="1" dirty="0" smtClean="0"/>
              <a:t>·</a:t>
            </a:r>
            <a:r>
              <a:rPr lang="ko-KR" altLang="en-US" sz="2000" b="1" dirty="0" smtClean="0"/>
              <a:t>기말고사를 제외</a:t>
            </a:r>
            <a:endParaRPr lang="en-US" altLang="ko-KR" sz="2000" b="1" dirty="0" smtClean="0"/>
          </a:p>
          <a:p>
            <a:pPr fontAlgn="base">
              <a:lnSpc>
                <a:spcPct val="150000"/>
              </a:lnSpc>
            </a:pPr>
            <a:r>
              <a:rPr lang="en-US" altLang="ko-KR" sz="2000" b="1" dirty="0" smtClean="0"/>
              <a:t>  </a:t>
            </a:r>
            <a:r>
              <a:rPr lang="ko-KR" altLang="en-US" sz="2000" b="1" dirty="0" smtClean="0"/>
              <a:t>하고는 유고 결석 사유에 의한 인정을 불허함</a:t>
            </a:r>
            <a:endParaRPr lang="en-US" altLang="ko-KR" sz="2000" b="1" dirty="0" smtClean="0"/>
          </a:p>
          <a:p>
            <a:pPr fontAlgn="base">
              <a:lnSpc>
                <a:spcPct val="150000"/>
              </a:lnSpc>
            </a:pPr>
            <a:r>
              <a:rPr lang="ko-KR" altLang="ko-KR" b="1" dirty="0" smtClean="0">
                <a:solidFill>
                  <a:srgbClr val="FF0000"/>
                </a:solidFill>
              </a:rPr>
              <a:t>▶</a:t>
            </a:r>
            <a:r>
              <a:rPr lang="en-US" altLang="ko-KR" b="1" dirty="0" smtClean="0">
                <a:solidFill>
                  <a:srgbClr val="FF0000"/>
                </a:solidFill>
              </a:rPr>
              <a:t> </a:t>
            </a:r>
            <a:r>
              <a:rPr lang="ko-KR" altLang="en-US" b="1" dirty="0" smtClean="0">
                <a:solidFill>
                  <a:srgbClr val="FF0000"/>
                </a:solidFill>
              </a:rPr>
              <a:t>온라인 </a:t>
            </a:r>
            <a:r>
              <a:rPr lang="ko-KR" altLang="en-US" b="1" dirty="0" smtClean="0">
                <a:solidFill>
                  <a:srgbClr val="FF0000"/>
                </a:solidFill>
              </a:rPr>
              <a:t>강좌 특성 상 일주일 내 언제 어디서나 이수 </a:t>
            </a:r>
            <a:r>
              <a:rPr lang="ko-KR" altLang="en-US" b="1" dirty="0" smtClean="0">
                <a:solidFill>
                  <a:srgbClr val="FF0000"/>
                </a:solidFill>
              </a:rPr>
              <a:t>가능함</a:t>
            </a:r>
            <a:endParaRPr lang="en-US" altLang="ko-KR" b="1" dirty="0" smtClean="0">
              <a:solidFill>
                <a:srgbClr val="FF0000"/>
              </a:solidFill>
            </a:endParaRPr>
          </a:p>
          <a:p>
            <a:pPr fontAlgn="base">
              <a:lnSpc>
                <a:spcPct val="150000"/>
              </a:lnSpc>
            </a:pPr>
            <a:endParaRPr lang="en-US" altLang="ko-KR" sz="1000" b="1" dirty="0" smtClean="0">
              <a:solidFill>
                <a:srgbClr val="FF0000"/>
              </a:solidFill>
            </a:endParaRPr>
          </a:p>
          <a:p>
            <a:pPr fontAlgn="base">
              <a:lnSpc>
                <a:spcPct val="150000"/>
              </a:lnSpc>
            </a:pPr>
            <a:r>
              <a:rPr lang="en-US" altLang="ko-KR" sz="2000" b="1" dirty="0" smtClean="0">
                <a:solidFill>
                  <a:prstClr val="black"/>
                </a:solidFill>
              </a:rPr>
              <a:t>_ </a:t>
            </a:r>
            <a:r>
              <a:rPr lang="ko-KR" altLang="en-US" sz="2000" b="1" dirty="0" smtClean="0">
                <a:solidFill>
                  <a:prstClr val="black"/>
                </a:solidFill>
              </a:rPr>
              <a:t>수업결손에 따라 </a:t>
            </a:r>
            <a:r>
              <a:rPr lang="ko-KR" altLang="en-US" sz="2000" b="1" dirty="0" smtClean="0">
                <a:solidFill>
                  <a:prstClr val="black"/>
                </a:solidFill>
              </a:rPr>
              <a:t>담당 </a:t>
            </a:r>
            <a:r>
              <a:rPr lang="ko-KR" altLang="en-US" sz="2000" b="1" dirty="0" smtClean="0"/>
              <a:t>교</a:t>
            </a:r>
            <a:r>
              <a:rPr lang="en-US" altLang="ko-KR" sz="2000" b="1" dirty="0" smtClean="0"/>
              <a:t>·</a:t>
            </a:r>
            <a:r>
              <a:rPr lang="ko-KR" altLang="en-US" sz="2000" b="1" dirty="0" smtClean="0"/>
              <a:t>강사가 제시하는 과제</a:t>
            </a:r>
            <a:r>
              <a:rPr lang="en-US" altLang="ko-KR" sz="2000" b="1" dirty="0" smtClean="0"/>
              <a:t>, </a:t>
            </a:r>
            <a:r>
              <a:rPr lang="ko-KR" altLang="en-US" sz="2000" b="1" dirty="0" smtClean="0"/>
              <a:t>시험 등의 지도 및 평가에 </a:t>
            </a:r>
            <a:endParaRPr lang="en-US" altLang="ko-KR" sz="2000" b="1" dirty="0" smtClean="0"/>
          </a:p>
          <a:p>
            <a:pPr fontAlgn="base">
              <a:lnSpc>
                <a:spcPct val="150000"/>
              </a:lnSpc>
            </a:pPr>
            <a:r>
              <a:rPr lang="en-US" altLang="ko-KR" sz="2000" b="1" dirty="0" smtClean="0"/>
              <a:t> </a:t>
            </a:r>
            <a:r>
              <a:rPr lang="en-US" altLang="ko-KR" sz="2000" b="1" dirty="0" smtClean="0"/>
              <a:t> </a:t>
            </a:r>
            <a:r>
              <a:rPr lang="ko-KR" altLang="en-US" sz="2000" b="1" dirty="0" smtClean="0"/>
              <a:t>따라 성적을 부여함</a:t>
            </a:r>
            <a:endParaRPr lang="en-US" altLang="ko-KR" sz="2000" b="1" dirty="0" smtClean="0">
              <a:solidFill>
                <a:prstClr val="black"/>
              </a:solidFill>
            </a:endParaRPr>
          </a:p>
          <a:p>
            <a:pPr fontAlgn="base">
              <a:lnSpc>
                <a:spcPct val="150000"/>
              </a:lnSpc>
            </a:pPr>
            <a:endParaRPr lang="ko-KR" altLang="en-US" sz="1000" b="1" dirty="0" smtClean="0"/>
          </a:p>
          <a:p>
            <a:pPr fontAlgn="base">
              <a:lnSpc>
                <a:spcPct val="150000"/>
              </a:lnSpc>
            </a:pPr>
            <a:r>
              <a:rPr lang="en-US" altLang="ko-KR" sz="2000" b="1" dirty="0" smtClean="0"/>
              <a:t>_ </a:t>
            </a:r>
            <a:r>
              <a:rPr lang="ko-KR" altLang="en-US" sz="2000" b="1" dirty="0" smtClean="0"/>
              <a:t>신청 및 승인은 성적공시</a:t>
            </a:r>
            <a:r>
              <a:rPr lang="en-US" altLang="ko-KR" sz="2000" b="1" dirty="0" smtClean="0"/>
              <a:t>(</a:t>
            </a:r>
            <a:r>
              <a:rPr lang="ko-KR" altLang="en-US" sz="2000" b="1" dirty="0" smtClean="0"/>
              <a:t>입력</a:t>
            </a:r>
            <a:r>
              <a:rPr lang="en-US" altLang="ko-KR" sz="2000" b="1" dirty="0" smtClean="0"/>
              <a:t>)</a:t>
            </a:r>
            <a:r>
              <a:rPr lang="ko-KR" altLang="en-US" sz="2000" b="1" dirty="0" smtClean="0"/>
              <a:t>기간 종료일까지 가능함</a:t>
            </a:r>
            <a:endParaRPr lang="en-US" altLang="ko-KR" sz="2000" b="1" dirty="0" smtClean="0"/>
          </a:p>
          <a:p>
            <a:pPr fontAlgn="base">
              <a:lnSpc>
                <a:spcPct val="150000"/>
              </a:lnSpc>
            </a:pPr>
            <a:r>
              <a:rPr lang="ko-KR" altLang="ko-KR" b="1" dirty="0" smtClean="0">
                <a:solidFill>
                  <a:srgbClr val="FF0000"/>
                </a:solidFill>
              </a:rPr>
              <a:t>▶</a:t>
            </a:r>
            <a:r>
              <a:rPr lang="en-US" altLang="ko-KR" b="1" dirty="0" smtClean="0">
                <a:solidFill>
                  <a:srgbClr val="FF0000"/>
                </a:solidFill>
              </a:rPr>
              <a:t> </a:t>
            </a:r>
            <a:r>
              <a:rPr lang="ko-KR" altLang="en-US" b="1" dirty="0" smtClean="0">
                <a:solidFill>
                  <a:srgbClr val="FF0000"/>
                </a:solidFill>
              </a:rPr>
              <a:t>종강 </a:t>
            </a:r>
            <a:r>
              <a:rPr lang="ko-KR" altLang="en-US" b="1" dirty="0" smtClean="0">
                <a:solidFill>
                  <a:srgbClr val="FF0000"/>
                </a:solidFill>
              </a:rPr>
              <a:t>이후 교</a:t>
            </a:r>
            <a:r>
              <a:rPr lang="en-US" altLang="ko-KR" b="1" dirty="0" smtClean="0">
                <a:solidFill>
                  <a:srgbClr val="FF0000"/>
                </a:solidFill>
              </a:rPr>
              <a:t> ·</a:t>
            </a:r>
            <a:r>
              <a:rPr lang="ko-KR" altLang="en-US" b="1" dirty="0" smtClean="0">
                <a:solidFill>
                  <a:srgbClr val="FF0000"/>
                </a:solidFill>
              </a:rPr>
              <a:t>강사와 대면 승인이 어려울 수 있으므로 종강 전까지 권장함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2" name="표 61"/>
          <p:cNvGraphicFramePr>
            <a:graphicFrameLocks noGrp="1"/>
          </p:cNvGraphicFramePr>
          <p:nvPr/>
        </p:nvGraphicFramePr>
        <p:xfrm>
          <a:off x="417751" y="620688"/>
          <a:ext cx="8249996" cy="57926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62499"/>
                <a:gridCol w="2062499"/>
                <a:gridCol w="2062499"/>
                <a:gridCol w="2062499"/>
              </a:tblGrid>
              <a:tr h="44824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 smtClean="0"/>
                        <a:t>학생</a:t>
                      </a:r>
                      <a:endParaRPr lang="ko-KR" altLang="en-US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 err="1" smtClean="0"/>
                        <a:t>교학행정팀</a:t>
                      </a:r>
                      <a:endParaRPr lang="ko-KR" altLang="en-US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 smtClean="0"/>
                        <a:t>교</a:t>
                      </a:r>
                      <a:r>
                        <a:rPr lang="ko-KR" altLang="en-US" sz="1200" dirty="0" smtClean="0">
                          <a:latin typeface="맑은 고딕"/>
                          <a:ea typeface="맑은 고딕"/>
                        </a:rPr>
                        <a:t>∙강사</a:t>
                      </a:r>
                      <a:endParaRPr lang="ko-KR" altLang="en-US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 err="1" smtClean="0"/>
                        <a:t>학사팀</a:t>
                      </a:r>
                      <a:endParaRPr lang="ko-KR" altLang="en-US" sz="1200" b="1" dirty="0"/>
                    </a:p>
                  </a:txBody>
                  <a:tcPr anchor="ctr"/>
                </a:tc>
              </a:tr>
              <a:tr h="5344439"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7" name="순서도: 판단 83"/>
          <p:cNvSpPr>
            <a:spLocks noChangeArrowheads="1"/>
          </p:cNvSpPr>
          <p:nvPr/>
        </p:nvSpPr>
        <p:spPr bwMode="auto">
          <a:xfrm>
            <a:off x="3031369" y="2749063"/>
            <a:ext cx="1038643" cy="383512"/>
          </a:xfrm>
          <a:prstGeom prst="flowChartDecision">
            <a:avLst/>
          </a:prstGeom>
          <a:solidFill>
            <a:srgbClr val="FFFF99"/>
          </a:solidFill>
          <a:ln w="9525" algn="ctr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ko-KR" altLang="en-US" sz="800" b="1">
              <a:solidFill>
                <a:schemeClr val="tx2"/>
              </a:solidFill>
              <a:latin typeface="+mj-ea"/>
              <a:ea typeface="+mj-ea"/>
            </a:endParaRPr>
          </a:p>
        </p:txBody>
      </p:sp>
      <p:sp>
        <p:nvSpPr>
          <p:cNvPr id="38" name="Rectangle 35"/>
          <p:cNvSpPr>
            <a:spLocks noChangeArrowheads="1"/>
          </p:cNvSpPr>
          <p:nvPr/>
        </p:nvSpPr>
        <p:spPr bwMode="auto">
          <a:xfrm>
            <a:off x="3199332" y="2829419"/>
            <a:ext cx="724596" cy="230832"/>
          </a:xfrm>
          <a:prstGeom prst="rect">
            <a:avLst/>
          </a:prstGeom>
          <a:noFill/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1pPr>
            <a:lvl2pPr marL="742950" indent="-285750" eaLnBrk="0" hangingPunct="0"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2pPr>
            <a:lvl3pPr marL="1143000" indent="-228600" eaLnBrk="0" hangingPunct="0"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3pPr>
            <a:lvl4pPr marL="1600200" indent="-228600" eaLnBrk="0" hangingPunct="0"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4pPr>
            <a:lvl5pPr marL="2057400" indent="-228600" eaLnBrk="0" hangingPunct="0"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900" b="1" dirty="0" smtClean="0">
                <a:solidFill>
                  <a:schemeClr val="tx1"/>
                </a:solidFill>
                <a:latin typeface="+mj-ea"/>
                <a:ea typeface="+mj-ea"/>
              </a:rPr>
              <a:t>접수</a:t>
            </a:r>
            <a:endParaRPr lang="en-US" altLang="ko-KR" sz="900" b="1" dirty="0" smtClean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39" name="TextBox 85"/>
          <p:cNvSpPr txBox="1">
            <a:spLocks noChangeArrowheads="1"/>
          </p:cNvSpPr>
          <p:nvPr/>
        </p:nvSpPr>
        <p:spPr bwMode="auto">
          <a:xfrm>
            <a:off x="2771800" y="3140968"/>
            <a:ext cx="72008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kumimoji="0" lang="en-US" altLang="ko-KR" sz="1000" b="1" dirty="0" smtClean="0">
                <a:latin typeface="+mj-ea"/>
                <a:ea typeface="+mj-ea"/>
              </a:rPr>
              <a:t>Yes</a:t>
            </a:r>
            <a:r>
              <a:rPr lang="en-US" altLang="ko-KR" sz="1000" b="1" dirty="0" smtClean="0">
                <a:latin typeface="+mj-ea"/>
                <a:ea typeface="+mj-ea"/>
              </a:rPr>
              <a:t>(</a:t>
            </a:r>
            <a:r>
              <a:rPr lang="ko-KR" altLang="en-US" sz="1000" b="1" dirty="0" smtClean="0">
                <a:latin typeface="+mj-ea"/>
                <a:ea typeface="+mj-ea"/>
              </a:rPr>
              <a:t>접수</a:t>
            </a:r>
            <a:r>
              <a:rPr lang="en-US" altLang="ko-KR" sz="1000" b="1" dirty="0" smtClean="0">
                <a:latin typeface="+mj-ea"/>
                <a:ea typeface="+mj-ea"/>
              </a:rPr>
              <a:t>)</a:t>
            </a:r>
            <a:endParaRPr kumimoji="0" lang="en-US" altLang="ko-KR" sz="1000" b="1" dirty="0" smtClean="0">
              <a:latin typeface="+mj-ea"/>
              <a:ea typeface="+mj-ea"/>
            </a:endParaRPr>
          </a:p>
        </p:txBody>
      </p:sp>
      <p:sp>
        <p:nvSpPr>
          <p:cNvPr id="45" name="직사각형 44"/>
          <p:cNvSpPr/>
          <p:nvPr/>
        </p:nvSpPr>
        <p:spPr>
          <a:xfrm>
            <a:off x="672521" y="1481103"/>
            <a:ext cx="1627606" cy="360363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1000" b="1" dirty="0" err="1" smtClean="0">
                <a:solidFill>
                  <a:schemeClr val="tx1"/>
                </a:solidFill>
                <a:latin typeface="+mj-ea"/>
                <a:ea typeface="+mj-ea"/>
              </a:rPr>
              <a:t>웹정보시스템</a:t>
            </a:r>
            <a:endParaRPr lang="en-US" altLang="ko-KR" sz="1000" b="1" dirty="0" smtClean="0">
              <a:solidFill>
                <a:schemeClr val="tx1"/>
              </a:solidFill>
              <a:latin typeface="+mj-ea"/>
              <a:ea typeface="+mj-ea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1000" b="1" dirty="0" smtClean="0">
                <a:solidFill>
                  <a:schemeClr val="tx1"/>
                </a:solidFill>
                <a:latin typeface="+mj-ea"/>
                <a:ea typeface="+mj-ea"/>
              </a:rPr>
              <a:t>유고결석 신청</a:t>
            </a:r>
            <a:endParaRPr kumimoji="0" lang="en-US" altLang="ko-KR" sz="1000" b="1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46" name="직사각형 45"/>
          <p:cNvSpPr/>
          <p:nvPr/>
        </p:nvSpPr>
        <p:spPr>
          <a:xfrm>
            <a:off x="672521" y="2100136"/>
            <a:ext cx="1627606" cy="360362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1000" b="1" dirty="0" smtClean="0">
                <a:solidFill>
                  <a:schemeClr val="tx1"/>
                </a:solidFill>
                <a:latin typeface="+mj-ea"/>
                <a:ea typeface="+mj-ea"/>
              </a:rPr>
              <a:t>증빙서류 </a:t>
            </a:r>
            <a:endParaRPr kumimoji="0" lang="en-US" altLang="ko-KR" sz="1000" b="1" dirty="0" smtClean="0">
              <a:solidFill>
                <a:schemeClr val="tx1"/>
              </a:solidFill>
              <a:latin typeface="+mj-ea"/>
              <a:ea typeface="+mj-ea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1000" b="1" dirty="0" err="1" smtClean="0">
                <a:solidFill>
                  <a:schemeClr val="tx1"/>
                </a:solidFill>
                <a:latin typeface="+mj-ea"/>
                <a:ea typeface="+mj-ea"/>
              </a:rPr>
              <a:t>교학행정팀</a:t>
            </a:r>
            <a:r>
              <a:rPr lang="en-US" altLang="ko-KR" sz="1000" b="1" dirty="0" smtClean="0">
                <a:solidFill>
                  <a:schemeClr val="tx1"/>
                </a:solidFill>
                <a:latin typeface="+mj-ea"/>
                <a:ea typeface="+mj-ea"/>
              </a:rPr>
              <a:t>  </a:t>
            </a:r>
            <a:r>
              <a:rPr lang="ko-KR" altLang="en-US" sz="1000" b="1" dirty="0" smtClean="0">
                <a:solidFill>
                  <a:schemeClr val="tx1"/>
                </a:solidFill>
                <a:latin typeface="+mj-ea"/>
                <a:ea typeface="+mj-ea"/>
              </a:rPr>
              <a:t>제출</a:t>
            </a:r>
            <a:endParaRPr lang="en-US" altLang="ko-KR" sz="1000" b="1" dirty="0" smtClean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61" name="Text Box 97"/>
          <p:cNvSpPr txBox="1">
            <a:spLocks noChangeArrowheads="1"/>
          </p:cNvSpPr>
          <p:nvPr/>
        </p:nvSpPr>
        <p:spPr bwMode="auto">
          <a:xfrm>
            <a:off x="179512" y="125963"/>
            <a:ext cx="4536504" cy="35944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tabLst>
                <a:tab pos="95250" algn="l"/>
              </a:tabLst>
            </a:pPr>
            <a:r>
              <a:rPr lang="en-US" altLang="ko-KR" sz="2000" b="1" dirty="0" smtClean="0">
                <a:solidFill>
                  <a:schemeClr val="accent1">
                    <a:lumMod val="50000"/>
                  </a:schemeClr>
                </a:solidFill>
                <a:latin typeface="+mn-ea"/>
              </a:rPr>
              <a:t>3. </a:t>
            </a:r>
            <a:r>
              <a:rPr lang="ko-KR" altLang="en-US" sz="2000" b="1" dirty="0" smtClean="0">
                <a:solidFill>
                  <a:schemeClr val="accent1">
                    <a:lumMod val="50000"/>
                  </a:schemeClr>
                </a:solidFill>
                <a:latin typeface="+mn-ea"/>
              </a:rPr>
              <a:t>유고결석자 출석인정 절차 </a:t>
            </a:r>
            <a:r>
              <a:rPr lang="ko-KR" altLang="en-US" sz="2000" b="1" dirty="0">
                <a:solidFill>
                  <a:schemeClr val="accent1">
                    <a:lumMod val="50000"/>
                  </a:schemeClr>
                </a:solidFill>
                <a:latin typeface="+mn-ea"/>
              </a:rPr>
              <a:t>흐름도</a:t>
            </a:r>
            <a:endParaRPr lang="en-US" altLang="ko-KR" b="1" dirty="0">
              <a:solidFill>
                <a:schemeClr val="accent1">
                  <a:lumMod val="50000"/>
                </a:schemeClr>
              </a:solidFill>
              <a:latin typeface="+mn-ea"/>
            </a:endParaRPr>
          </a:p>
        </p:txBody>
      </p:sp>
      <p:cxnSp>
        <p:nvCxnSpPr>
          <p:cNvPr id="68" name="꺾인 연결선 67"/>
          <p:cNvCxnSpPr>
            <a:stCxn id="37" idx="1"/>
            <a:endCxn id="45" idx="1"/>
          </p:cNvCxnSpPr>
          <p:nvPr/>
        </p:nvCxnSpPr>
        <p:spPr>
          <a:xfrm rot="10800000">
            <a:off x="672521" y="1661285"/>
            <a:ext cx="2358848" cy="1279534"/>
          </a:xfrm>
          <a:prstGeom prst="bentConnector3">
            <a:avLst>
              <a:gd name="adj1" fmla="val 106368"/>
            </a:avLst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꺾인 연결선 74"/>
          <p:cNvCxnSpPr>
            <a:stCxn id="58" idx="2"/>
            <a:endCxn id="37" idx="0"/>
          </p:cNvCxnSpPr>
          <p:nvPr/>
        </p:nvCxnSpPr>
        <p:spPr>
          <a:xfrm rot="5400000">
            <a:off x="3405418" y="2603333"/>
            <a:ext cx="291003" cy="456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TextBox 85"/>
          <p:cNvSpPr txBox="1">
            <a:spLocks noChangeArrowheads="1"/>
          </p:cNvSpPr>
          <p:nvPr/>
        </p:nvSpPr>
        <p:spPr bwMode="auto">
          <a:xfrm>
            <a:off x="2448569" y="2690403"/>
            <a:ext cx="683271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kumimoji="0" lang="en-US" altLang="ko-KR" sz="1000" b="1" dirty="0" smtClean="0">
                <a:latin typeface="+mj-ea"/>
                <a:ea typeface="+mj-ea"/>
              </a:rPr>
              <a:t>No(</a:t>
            </a:r>
            <a:r>
              <a:rPr kumimoji="0" lang="ko-KR" altLang="en-US" sz="1000" b="1" dirty="0" smtClean="0">
                <a:latin typeface="+mj-ea"/>
                <a:ea typeface="+mj-ea"/>
              </a:rPr>
              <a:t>반려</a:t>
            </a:r>
            <a:r>
              <a:rPr kumimoji="0" lang="en-US" altLang="ko-KR" sz="1000" b="1" dirty="0" smtClean="0">
                <a:latin typeface="+mj-ea"/>
                <a:ea typeface="+mj-ea"/>
              </a:rPr>
              <a:t>)</a:t>
            </a:r>
            <a:endParaRPr kumimoji="0" lang="ko-KR" altLang="en-US" sz="1000" b="1" dirty="0">
              <a:latin typeface="+mj-ea"/>
              <a:ea typeface="+mj-ea"/>
            </a:endParaRPr>
          </a:p>
        </p:txBody>
      </p:sp>
      <p:sp>
        <p:nvSpPr>
          <p:cNvPr id="78" name="직사각형 77"/>
          <p:cNvSpPr/>
          <p:nvPr/>
        </p:nvSpPr>
        <p:spPr>
          <a:xfrm>
            <a:off x="4780281" y="4084715"/>
            <a:ext cx="1515530" cy="360363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1000" b="1" dirty="0" smtClean="0">
                <a:solidFill>
                  <a:schemeClr val="tx1"/>
                </a:solidFill>
                <a:latin typeface="+mj-ea"/>
                <a:ea typeface="+mj-ea"/>
              </a:rPr>
              <a:t>검토 및 수업결손</a:t>
            </a:r>
            <a:r>
              <a:rPr kumimoji="0" lang="en-US" altLang="ko-KR" sz="1000" b="1" dirty="0" smtClean="0">
                <a:solidFill>
                  <a:schemeClr val="tx1"/>
                </a:solidFill>
                <a:latin typeface="+mj-ea"/>
                <a:ea typeface="+mj-ea"/>
              </a:rPr>
              <a:t/>
            </a:r>
            <a:br>
              <a:rPr kumimoji="0" lang="en-US" altLang="ko-KR" sz="1000" b="1" dirty="0" smtClean="0">
                <a:solidFill>
                  <a:schemeClr val="tx1"/>
                </a:solidFill>
                <a:latin typeface="+mj-ea"/>
                <a:ea typeface="+mj-ea"/>
              </a:rPr>
            </a:br>
            <a:r>
              <a:rPr kumimoji="0" lang="en-US" altLang="ko-KR" sz="1000" b="1" dirty="0" smtClean="0">
                <a:solidFill>
                  <a:schemeClr val="tx1"/>
                </a:solidFill>
                <a:latin typeface="+mj-ea"/>
                <a:ea typeface="+mj-ea"/>
              </a:rPr>
              <a:t>(</a:t>
            </a:r>
            <a:r>
              <a:rPr kumimoji="0" lang="ko-KR" altLang="en-US" sz="1000" b="1" dirty="0" smtClean="0">
                <a:solidFill>
                  <a:schemeClr val="tx1"/>
                </a:solidFill>
                <a:latin typeface="+mj-ea"/>
                <a:ea typeface="+mj-ea"/>
              </a:rPr>
              <a:t>성적</a:t>
            </a:r>
            <a:r>
              <a:rPr kumimoji="0" lang="en-US" altLang="ko-KR" sz="1000" b="1" dirty="0" smtClean="0">
                <a:solidFill>
                  <a:schemeClr val="tx1"/>
                </a:solidFill>
                <a:latin typeface="+mj-ea"/>
                <a:ea typeface="+mj-ea"/>
              </a:rPr>
              <a:t>) </a:t>
            </a:r>
            <a:r>
              <a:rPr lang="ko-KR" altLang="en-US" sz="1000" b="1" dirty="0" smtClean="0">
                <a:solidFill>
                  <a:schemeClr val="tx1"/>
                </a:solidFill>
                <a:latin typeface="+mj-ea"/>
                <a:ea typeface="+mj-ea"/>
              </a:rPr>
              <a:t>지도</a:t>
            </a:r>
            <a:endParaRPr kumimoji="0" lang="en-US" altLang="ko-KR" sz="1000" b="1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79" name="직사각형 78"/>
          <p:cNvSpPr/>
          <p:nvPr/>
        </p:nvSpPr>
        <p:spPr>
          <a:xfrm>
            <a:off x="4779315" y="5399020"/>
            <a:ext cx="1515530" cy="360363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1000" b="1" dirty="0" smtClean="0">
                <a:solidFill>
                  <a:schemeClr val="tx1"/>
                </a:solidFill>
                <a:latin typeface="+mj-ea"/>
                <a:ea typeface="+mj-ea"/>
              </a:rPr>
              <a:t>출석인정요청서 보관</a:t>
            </a:r>
            <a:endParaRPr kumimoji="0" lang="en-US" altLang="ko-KR" sz="1000" b="1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cxnSp>
        <p:nvCxnSpPr>
          <p:cNvPr id="84" name="직선 화살표 연결선 83"/>
          <p:cNvCxnSpPr>
            <a:stCxn id="78" idx="2"/>
            <a:endCxn id="105" idx="0"/>
          </p:cNvCxnSpPr>
          <p:nvPr/>
        </p:nvCxnSpPr>
        <p:spPr>
          <a:xfrm>
            <a:off x="5538046" y="4445078"/>
            <a:ext cx="1498" cy="298754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AutoShape 9"/>
          <p:cNvSpPr>
            <a:spLocks noChangeArrowheads="1"/>
          </p:cNvSpPr>
          <p:nvPr/>
        </p:nvSpPr>
        <p:spPr bwMode="auto">
          <a:xfrm>
            <a:off x="7210508" y="1196752"/>
            <a:ext cx="961892" cy="215900"/>
          </a:xfrm>
          <a:prstGeom prst="flowChartTerminator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latinLnBrk="0"/>
            <a:r>
              <a:rPr kumimoji="0" lang="ko-KR" altLang="en-US" sz="1000" b="1" dirty="0" smtClean="0">
                <a:solidFill>
                  <a:srgbClr val="000000"/>
                </a:solidFill>
                <a:latin typeface="+mj-lt"/>
                <a:ea typeface="+mj-ea"/>
              </a:rPr>
              <a:t>시작</a:t>
            </a:r>
            <a:r>
              <a:rPr kumimoji="0" lang="en-US" altLang="ko-KR" sz="1000" b="1" dirty="0" smtClean="0">
                <a:solidFill>
                  <a:srgbClr val="000000"/>
                </a:solidFill>
                <a:latin typeface="+mj-lt"/>
                <a:ea typeface="+mj-ea"/>
              </a:rPr>
              <a:t>(</a:t>
            </a:r>
            <a:r>
              <a:rPr kumimoji="0" lang="ko-KR" altLang="en-US" sz="1000" b="1" dirty="0" smtClean="0">
                <a:solidFill>
                  <a:srgbClr val="000000"/>
                </a:solidFill>
                <a:latin typeface="+mj-lt"/>
                <a:ea typeface="+mj-ea"/>
              </a:rPr>
              <a:t>안내</a:t>
            </a:r>
            <a:r>
              <a:rPr kumimoji="0" lang="en-US" altLang="ko-KR" sz="1000" b="1" dirty="0" smtClean="0">
                <a:solidFill>
                  <a:srgbClr val="000000"/>
                </a:solidFill>
                <a:latin typeface="+mj-lt"/>
                <a:ea typeface="+mj-ea"/>
              </a:rPr>
              <a:t>)</a:t>
            </a:r>
            <a:endParaRPr kumimoji="0" lang="ko-KR" altLang="en-US" sz="1000" b="1" dirty="0">
              <a:solidFill>
                <a:srgbClr val="000000"/>
              </a:solidFill>
              <a:latin typeface="+mj-lt"/>
              <a:ea typeface="+mj-ea"/>
            </a:endParaRPr>
          </a:p>
        </p:txBody>
      </p:sp>
      <p:cxnSp>
        <p:nvCxnSpPr>
          <p:cNvPr id="86" name="AutoShape 23"/>
          <p:cNvCxnSpPr>
            <a:cxnSpLocks noChangeShapeType="1"/>
            <a:stCxn id="85" idx="1"/>
            <a:endCxn id="45" idx="0"/>
          </p:cNvCxnSpPr>
          <p:nvPr/>
        </p:nvCxnSpPr>
        <p:spPr bwMode="auto">
          <a:xfrm rot="10800000" flipV="1">
            <a:off x="1486324" y="1304701"/>
            <a:ext cx="5724184" cy="176401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88" name="AutoShape 9"/>
          <p:cNvSpPr>
            <a:spLocks noChangeArrowheads="1"/>
          </p:cNvSpPr>
          <p:nvPr/>
        </p:nvSpPr>
        <p:spPr bwMode="auto">
          <a:xfrm>
            <a:off x="5058977" y="6021288"/>
            <a:ext cx="961892" cy="215900"/>
          </a:xfrm>
          <a:prstGeom prst="flowChartTerminator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latinLnBrk="0"/>
            <a:r>
              <a:rPr kumimoji="0" lang="ko-KR" altLang="en-US" sz="1000" b="1" dirty="0">
                <a:solidFill>
                  <a:srgbClr val="000000"/>
                </a:solidFill>
                <a:latin typeface="+mj-lt"/>
                <a:ea typeface="+mj-ea"/>
              </a:rPr>
              <a:t>종료</a:t>
            </a:r>
          </a:p>
        </p:txBody>
      </p:sp>
      <p:cxnSp>
        <p:nvCxnSpPr>
          <p:cNvPr id="89" name="AutoShape 23"/>
          <p:cNvCxnSpPr>
            <a:cxnSpLocks noChangeShapeType="1"/>
            <a:stCxn id="105" idx="2"/>
            <a:endCxn id="79" idx="0"/>
          </p:cNvCxnSpPr>
          <p:nvPr/>
        </p:nvCxnSpPr>
        <p:spPr bwMode="auto">
          <a:xfrm flipH="1">
            <a:off x="5537080" y="5127344"/>
            <a:ext cx="2464" cy="271676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99" name="직선 화살표 연결선 98"/>
          <p:cNvCxnSpPr>
            <a:stCxn id="37" idx="2"/>
            <a:endCxn id="44" idx="0"/>
          </p:cNvCxnSpPr>
          <p:nvPr/>
        </p:nvCxnSpPr>
        <p:spPr>
          <a:xfrm flipH="1">
            <a:off x="3546470" y="3132575"/>
            <a:ext cx="4221" cy="296425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AutoShape 23"/>
          <p:cNvCxnSpPr>
            <a:cxnSpLocks noChangeShapeType="1"/>
            <a:stCxn id="45" idx="2"/>
            <a:endCxn id="46" idx="0"/>
          </p:cNvCxnSpPr>
          <p:nvPr/>
        </p:nvCxnSpPr>
        <p:spPr bwMode="auto">
          <a:xfrm>
            <a:off x="1486324" y="1841466"/>
            <a:ext cx="0" cy="258670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82" name="직사각형 81"/>
          <p:cNvSpPr/>
          <p:nvPr/>
        </p:nvSpPr>
        <p:spPr>
          <a:xfrm>
            <a:off x="674857" y="3429000"/>
            <a:ext cx="1627606" cy="360362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1000" b="1" dirty="0" smtClean="0">
                <a:solidFill>
                  <a:schemeClr val="tx1"/>
                </a:solidFill>
                <a:latin typeface="+mj-ea"/>
                <a:ea typeface="+mj-ea"/>
              </a:rPr>
              <a:t>출석인정요청서 접수 </a:t>
            </a:r>
            <a:endParaRPr lang="en-US" altLang="ko-KR" sz="1000" b="1" dirty="0" smtClean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92" name="직사각형 91"/>
          <p:cNvSpPr/>
          <p:nvPr/>
        </p:nvSpPr>
        <p:spPr>
          <a:xfrm>
            <a:off x="674857" y="4085459"/>
            <a:ext cx="1627606" cy="360362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1000" b="1" dirty="0" smtClean="0">
                <a:solidFill>
                  <a:schemeClr val="tx1"/>
                </a:solidFill>
                <a:latin typeface="+mj-ea"/>
                <a:ea typeface="+mj-ea"/>
              </a:rPr>
              <a:t>출석인정요청서 제출 </a:t>
            </a:r>
            <a:endParaRPr lang="en-US" altLang="ko-KR" sz="1000" b="1" dirty="0" smtClean="0">
              <a:solidFill>
                <a:schemeClr val="tx1"/>
              </a:solidFill>
              <a:latin typeface="+mj-ea"/>
              <a:ea typeface="+mj-ea"/>
            </a:endParaRPr>
          </a:p>
        </p:txBody>
      </p:sp>
      <p:cxnSp>
        <p:nvCxnSpPr>
          <p:cNvPr id="94" name="AutoShape 23"/>
          <p:cNvCxnSpPr>
            <a:cxnSpLocks noChangeShapeType="1"/>
            <a:stCxn id="82" idx="2"/>
            <a:endCxn id="92" idx="0"/>
          </p:cNvCxnSpPr>
          <p:nvPr/>
        </p:nvCxnSpPr>
        <p:spPr bwMode="auto">
          <a:xfrm>
            <a:off x="1488660" y="3789362"/>
            <a:ext cx="0" cy="296097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102" name="AutoShape 23"/>
          <p:cNvCxnSpPr>
            <a:cxnSpLocks noChangeShapeType="1"/>
            <a:stCxn id="92" idx="3"/>
            <a:endCxn id="78" idx="1"/>
          </p:cNvCxnSpPr>
          <p:nvPr/>
        </p:nvCxnSpPr>
        <p:spPr bwMode="auto">
          <a:xfrm flipV="1">
            <a:off x="2302463" y="4264897"/>
            <a:ext cx="2477818" cy="743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105" name="순서도: 판단 83"/>
          <p:cNvSpPr>
            <a:spLocks noChangeArrowheads="1"/>
          </p:cNvSpPr>
          <p:nvPr/>
        </p:nvSpPr>
        <p:spPr bwMode="auto">
          <a:xfrm>
            <a:off x="5020222" y="4743832"/>
            <a:ext cx="1038643" cy="383512"/>
          </a:xfrm>
          <a:prstGeom prst="flowChartDecision">
            <a:avLst/>
          </a:prstGeom>
          <a:solidFill>
            <a:srgbClr val="FFFF99"/>
          </a:solidFill>
          <a:ln w="9525" algn="ctr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ko-KR" altLang="en-US" sz="800" b="1">
              <a:solidFill>
                <a:schemeClr val="tx2"/>
              </a:solidFill>
              <a:latin typeface="+mj-ea"/>
              <a:ea typeface="+mj-ea"/>
            </a:endParaRPr>
          </a:p>
        </p:txBody>
      </p:sp>
      <p:sp>
        <p:nvSpPr>
          <p:cNvPr id="108" name="Rectangle 35"/>
          <p:cNvSpPr>
            <a:spLocks noChangeArrowheads="1"/>
          </p:cNvSpPr>
          <p:nvPr/>
        </p:nvSpPr>
        <p:spPr bwMode="auto">
          <a:xfrm>
            <a:off x="5189429" y="4812077"/>
            <a:ext cx="724596" cy="230832"/>
          </a:xfrm>
          <a:prstGeom prst="rect">
            <a:avLst/>
          </a:prstGeom>
          <a:noFill/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1pPr>
            <a:lvl2pPr marL="742950" indent="-285750" eaLnBrk="0" hangingPunct="0"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2pPr>
            <a:lvl3pPr marL="1143000" indent="-228600" eaLnBrk="0" hangingPunct="0"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3pPr>
            <a:lvl4pPr marL="1600200" indent="-228600" eaLnBrk="0" hangingPunct="0"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4pPr>
            <a:lvl5pPr marL="2057400" indent="-228600" eaLnBrk="0" hangingPunct="0"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900" b="1" dirty="0" smtClean="0">
                <a:solidFill>
                  <a:schemeClr val="tx1"/>
                </a:solidFill>
                <a:latin typeface="+mj-ea"/>
                <a:ea typeface="+mj-ea"/>
              </a:rPr>
              <a:t>승인</a:t>
            </a:r>
            <a:endParaRPr lang="en-US" altLang="ko-KR" sz="900" b="1" dirty="0" smtClean="0">
              <a:solidFill>
                <a:schemeClr val="tx1"/>
              </a:solidFill>
              <a:latin typeface="+mj-ea"/>
              <a:ea typeface="+mj-ea"/>
            </a:endParaRPr>
          </a:p>
        </p:txBody>
      </p:sp>
      <p:cxnSp>
        <p:nvCxnSpPr>
          <p:cNvPr id="109" name="꺾인 연결선 108"/>
          <p:cNvCxnSpPr>
            <a:stCxn id="105" idx="3"/>
            <a:endCxn id="45" idx="3"/>
          </p:cNvCxnSpPr>
          <p:nvPr/>
        </p:nvCxnSpPr>
        <p:spPr>
          <a:xfrm flipH="1" flipV="1">
            <a:off x="2300127" y="1661285"/>
            <a:ext cx="3758738" cy="3274303"/>
          </a:xfrm>
          <a:prstGeom prst="bentConnector3">
            <a:avLst>
              <a:gd name="adj1" fmla="val -11179"/>
            </a:avLst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4" name="TextBox 85"/>
          <p:cNvSpPr txBox="1">
            <a:spLocks noChangeArrowheads="1"/>
          </p:cNvSpPr>
          <p:nvPr/>
        </p:nvSpPr>
        <p:spPr bwMode="auto">
          <a:xfrm>
            <a:off x="5795773" y="4634652"/>
            <a:ext cx="899295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kumimoji="0" lang="en-US" altLang="ko-KR" sz="1000" b="1" dirty="0" smtClean="0">
                <a:latin typeface="+mj-ea"/>
                <a:ea typeface="+mj-ea"/>
              </a:rPr>
              <a:t>No(</a:t>
            </a:r>
            <a:r>
              <a:rPr kumimoji="0" lang="ko-KR" altLang="en-US" sz="1000" b="1" dirty="0" smtClean="0">
                <a:latin typeface="+mj-ea"/>
                <a:ea typeface="+mj-ea"/>
              </a:rPr>
              <a:t>반려</a:t>
            </a:r>
            <a:r>
              <a:rPr kumimoji="0" lang="en-US" altLang="ko-KR" sz="1000" b="1" dirty="0" smtClean="0">
                <a:latin typeface="+mj-ea"/>
                <a:ea typeface="+mj-ea"/>
              </a:rPr>
              <a:t>)</a:t>
            </a:r>
            <a:endParaRPr kumimoji="0" lang="ko-KR" altLang="en-US" sz="1000" b="1" dirty="0">
              <a:latin typeface="+mj-ea"/>
              <a:ea typeface="+mj-ea"/>
            </a:endParaRPr>
          </a:p>
        </p:txBody>
      </p:sp>
      <p:sp>
        <p:nvSpPr>
          <p:cNvPr id="122" name="TextBox 85"/>
          <p:cNvSpPr txBox="1">
            <a:spLocks noChangeArrowheads="1"/>
          </p:cNvSpPr>
          <p:nvPr/>
        </p:nvSpPr>
        <p:spPr bwMode="auto">
          <a:xfrm>
            <a:off x="5567328" y="5135704"/>
            <a:ext cx="93147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kumimoji="0" lang="en-US" altLang="ko-KR" sz="1000" b="1" dirty="0" smtClean="0">
                <a:latin typeface="+mj-ea"/>
                <a:ea typeface="+mj-ea"/>
              </a:rPr>
              <a:t>Yes</a:t>
            </a:r>
            <a:r>
              <a:rPr lang="en-US" altLang="ko-KR" sz="1000" b="1" dirty="0" smtClean="0">
                <a:latin typeface="+mj-ea"/>
                <a:ea typeface="+mj-ea"/>
              </a:rPr>
              <a:t>(</a:t>
            </a:r>
            <a:r>
              <a:rPr lang="ko-KR" altLang="en-US" sz="1000" b="1" dirty="0" smtClean="0">
                <a:latin typeface="+mj-ea"/>
                <a:ea typeface="+mj-ea"/>
              </a:rPr>
              <a:t>승인</a:t>
            </a:r>
            <a:r>
              <a:rPr lang="en-US" altLang="ko-KR" sz="1000" b="1" dirty="0" smtClean="0">
                <a:latin typeface="+mj-ea"/>
                <a:ea typeface="+mj-ea"/>
              </a:rPr>
              <a:t>)</a:t>
            </a:r>
            <a:endParaRPr kumimoji="0" lang="en-US" altLang="ko-KR" sz="1000" b="1" dirty="0" smtClean="0">
              <a:latin typeface="+mj-ea"/>
              <a:ea typeface="+mj-ea"/>
            </a:endParaRPr>
          </a:p>
        </p:txBody>
      </p:sp>
      <p:cxnSp>
        <p:nvCxnSpPr>
          <p:cNvPr id="123" name="AutoShape 23"/>
          <p:cNvCxnSpPr>
            <a:cxnSpLocks noChangeShapeType="1"/>
            <a:stCxn id="79" idx="2"/>
            <a:endCxn id="88" idx="0"/>
          </p:cNvCxnSpPr>
          <p:nvPr/>
        </p:nvCxnSpPr>
        <p:spPr bwMode="auto">
          <a:xfrm>
            <a:off x="5537080" y="5759383"/>
            <a:ext cx="2843" cy="261905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43" name="AutoShape 23"/>
          <p:cNvCxnSpPr>
            <a:cxnSpLocks noChangeShapeType="1"/>
            <a:stCxn id="46" idx="3"/>
            <a:endCxn id="58" idx="1"/>
          </p:cNvCxnSpPr>
          <p:nvPr/>
        </p:nvCxnSpPr>
        <p:spPr bwMode="auto">
          <a:xfrm flipV="1">
            <a:off x="2300127" y="2277879"/>
            <a:ext cx="456590" cy="2438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44" name="직사각형 43"/>
          <p:cNvSpPr/>
          <p:nvPr/>
        </p:nvSpPr>
        <p:spPr>
          <a:xfrm>
            <a:off x="2763091" y="3429000"/>
            <a:ext cx="1566758" cy="360362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ko-KR" altLang="en-US" sz="1000" b="1" dirty="0" smtClean="0">
                <a:solidFill>
                  <a:schemeClr val="tx1"/>
                </a:solidFill>
                <a:latin typeface="+mj-ea"/>
              </a:rPr>
              <a:t>출석인정요청서 </a:t>
            </a:r>
            <a:endParaRPr lang="en-US" altLang="ko-KR" sz="1000" b="1" dirty="0" smtClean="0">
              <a:solidFill>
                <a:schemeClr val="tx1"/>
              </a:solidFill>
              <a:latin typeface="+mj-ea"/>
            </a:endParaRPr>
          </a:p>
          <a:p>
            <a:pPr algn="ctr">
              <a:defRPr/>
            </a:pPr>
            <a:r>
              <a:rPr lang="ko-KR" altLang="en-US" sz="1000" b="1" dirty="0" smtClean="0">
                <a:solidFill>
                  <a:schemeClr val="tx1"/>
                </a:solidFill>
                <a:latin typeface="+mj-ea"/>
              </a:rPr>
              <a:t>출력 및 배부</a:t>
            </a:r>
            <a:r>
              <a:rPr lang="ko-KR" altLang="en-US" sz="1000" b="1" dirty="0" smtClean="0">
                <a:solidFill>
                  <a:schemeClr val="tx1"/>
                </a:solidFill>
                <a:latin typeface="+mj-ea"/>
                <a:ea typeface="+mj-ea"/>
              </a:rPr>
              <a:t> </a:t>
            </a:r>
            <a:endParaRPr lang="en-US" altLang="ko-KR" sz="1000" b="1" dirty="0" smtClean="0">
              <a:solidFill>
                <a:schemeClr val="tx1"/>
              </a:solidFill>
              <a:latin typeface="+mj-ea"/>
              <a:ea typeface="+mj-ea"/>
            </a:endParaRPr>
          </a:p>
        </p:txBody>
      </p:sp>
      <p:cxnSp>
        <p:nvCxnSpPr>
          <p:cNvPr id="51" name="AutoShape 23"/>
          <p:cNvCxnSpPr>
            <a:cxnSpLocks noChangeShapeType="1"/>
            <a:stCxn id="44" idx="1"/>
            <a:endCxn id="82" idx="3"/>
          </p:cNvCxnSpPr>
          <p:nvPr/>
        </p:nvCxnSpPr>
        <p:spPr bwMode="auto">
          <a:xfrm flipH="1">
            <a:off x="2302463" y="3609181"/>
            <a:ext cx="460628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58" name="직사각형 57"/>
          <p:cNvSpPr/>
          <p:nvPr/>
        </p:nvSpPr>
        <p:spPr>
          <a:xfrm>
            <a:off x="2756717" y="2097698"/>
            <a:ext cx="1588859" cy="360362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1000" b="1" dirty="0" smtClean="0">
                <a:solidFill>
                  <a:schemeClr val="tx1"/>
                </a:solidFill>
                <a:latin typeface="+mj-ea"/>
              </a:rPr>
              <a:t>신청내용</a:t>
            </a:r>
            <a:r>
              <a:rPr lang="en-US" altLang="ko-KR" sz="1000" b="1" dirty="0" smtClean="0">
                <a:solidFill>
                  <a:schemeClr val="tx1"/>
                </a:solidFill>
                <a:latin typeface="+mj-ea"/>
              </a:rPr>
              <a:t>-</a:t>
            </a:r>
            <a:r>
              <a:rPr lang="ko-KR" altLang="en-US" sz="1000" b="1" dirty="0" smtClean="0">
                <a:solidFill>
                  <a:schemeClr val="tx1"/>
                </a:solidFill>
                <a:latin typeface="+mj-ea"/>
              </a:rPr>
              <a:t>증빙서류</a:t>
            </a:r>
            <a:endParaRPr lang="en-US" altLang="ko-KR" sz="1000" b="1" dirty="0" smtClean="0">
              <a:solidFill>
                <a:schemeClr val="tx1"/>
              </a:solidFill>
              <a:latin typeface="+mj-ea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1000" b="1" dirty="0" smtClean="0">
                <a:solidFill>
                  <a:schemeClr val="tx1"/>
                </a:solidFill>
                <a:latin typeface="+mj-ea"/>
              </a:rPr>
              <a:t>검토 및 첨부</a:t>
            </a:r>
            <a:endParaRPr lang="ko-KR" altLang="en-US" sz="1000" b="1" dirty="0">
              <a:solidFill>
                <a:schemeClr val="tx1"/>
              </a:solidFill>
              <a:latin typeface="+mj-ea"/>
            </a:endParaRPr>
          </a:p>
        </p:txBody>
      </p:sp>
      <p:sp>
        <p:nvSpPr>
          <p:cNvPr id="76" name="직사각형 75"/>
          <p:cNvSpPr/>
          <p:nvPr/>
        </p:nvSpPr>
        <p:spPr>
          <a:xfrm>
            <a:off x="674859" y="5418775"/>
            <a:ext cx="1627606" cy="360362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1000" b="1" dirty="0" smtClean="0">
                <a:solidFill>
                  <a:schemeClr val="tx1"/>
                </a:solidFill>
                <a:latin typeface="+mj-ea"/>
                <a:ea typeface="+mj-ea"/>
              </a:rPr>
              <a:t>출석인정 확인 </a:t>
            </a:r>
            <a:endParaRPr lang="en-US" altLang="ko-KR" sz="1000" b="1" dirty="0" smtClean="0">
              <a:solidFill>
                <a:schemeClr val="tx1"/>
              </a:solidFill>
              <a:latin typeface="+mj-ea"/>
              <a:ea typeface="+mj-ea"/>
            </a:endParaRPr>
          </a:p>
        </p:txBody>
      </p:sp>
      <p:cxnSp>
        <p:nvCxnSpPr>
          <p:cNvPr id="80" name="꺾인 연결선 79"/>
          <p:cNvCxnSpPr>
            <a:stCxn id="105" idx="2"/>
            <a:endCxn id="76" idx="0"/>
          </p:cNvCxnSpPr>
          <p:nvPr/>
        </p:nvCxnSpPr>
        <p:spPr>
          <a:xfrm rot="5400000">
            <a:off x="3368388" y="3247618"/>
            <a:ext cx="291431" cy="4050882"/>
          </a:xfrm>
          <a:prstGeom prst="bentConnector3">
            <a:avLst>
              <a:gd name="adj1" fmla="val 32072"/>
            </a:avLst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 cstate="print"/>
          <a:srcRect t="10500" r="33457" b="4101"/>
          <a:stretch>
            <a:fillRect/>
          </a:stretch>
        </p:blipFill>
        <p:spPr bwMode="auto">
          <a:xfrm>
            <a:off x="539552" y="620688"/>
            <a:ext cx="8064896" cy="3960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 Box 97"/>
          <p:cNvSpPr txBox="1">
            <a:spLocks noChangeArrowheads="1"/>
          </p:cNvSpPr>
          <p:nvPr/>
        </p:nvSpPr>
        <p:spPr bwMode="auto">
          <a:xfrm>
            <a:off x="179512" y="125963"/>
            <a:ext cx="4536504" cy="35944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tabLst>
                <a:tab pos="95250" algn="l"/>
              </a:tabLst>
            </a:pPr>
            <a:r>
              <a:rPr lang="en-US" altLang="ko-KR" sz="2000" b="1" dirty="0" smtClean="0">
                <a:solidFill>
                  <a:schemeClr val="accent1">
                    <a:lumMod val="50000"/>
                  </a:schemeClr>
                </a:solidFill>
                <a:latin typeface="+mn-ea"/>
              </a:rPr>
              <a:t>4. </a:t>
            </a:r>
            <a:r>
              <a:rPr lang="ko-KR" altLang="en-US" sz="2000" b="1" dirty="0" smtClean="0">
                <a:solidFill>
                  <a:schemeClr val="accent1">
                    <a:lumMod val="50000"/>
                  </a:schemeClr>
                </a:solidFill>
                <a:latin typeface="+mn-ea"/>
              </a:rPr>
              <a:t>학생 </a:t>
            </a:r>
            <a:r>
              <a:rPr lang="ko-KR" altLang="en-US" sz="2000" b="1" dirty="0" err="1" smtClean="0">
                <a:solidFill>
                  <a:schemeClr val="accent1">
                    <a:lumMod val="50000"/>
                  </a:schemeClr>
                </a:solidFill>
                <a:latin typeface="+mn-ea"/>
              </a:rPr>
              <a:t>웹정보시스템</a:t>
            </a:r>
            <a:r>
              <a:rPr lang="ko-KR" altLang="en-US" sz="2000" b="1" dirty="0" smtClean="0">
                <a:solidFill>
                  <a:schemeClr val="accent1">
                    <a:lumMod val="50000"/>
                  </a:schemeClr>
                </a:solidFill>
                <a:latin typeface="+mn-ea"/>
              </a:rPr>
              <a:t> 신청 방법</a:t>
            </a:r>
            <a:endParaRPr lang="en-US" altLang="ko-KR" b="1" dirty="0">
              <a:solidFill>
                <a:schemeClr val="accent1">
                  <a:lumMod val="50000"/>
                </a:schemeClr>
              </a:solidFill>
              <a:latin typeface="+mn-ea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395536" y="4725144"/>
            <a:ext cx="8424936" cy="187220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/>
            <a:r>
              <a:rPr lang="en-US" altLang="ko-KR" sz="1400" b="1" dirty="0" smtClean="0">
                <a:solidFill>
                  <a:schemeClr val="tx1"/>
                </a:solidFill>
              </a:rPr>
              <a:t>1. </a:t>
            </a:r>
            <a:r>
              <a:rPr lang="ko-KR" altLang="en-US" sz="1400" b="1" dirty="0" err="1" smtClean="0">
                <a:solidFill>
                  <a:schemeClr val="tx1"/>
                </a:solidFill>
              </a:rPr>
              <a:t>웹정보시스템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-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학사정보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-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수업관리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-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출강관리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-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유고결석신청 클릭</a:t>
            </a:r>
            <a:endParaRPr lang="en-US" altLang="ko-KR" sz="1400" b="1" dirty="0" smtClean="0">
              <a:solidFill>
                <a:schemeClr val="tx1"/>
              </a:solidFill>
            </a:endParaRPr>
          </a:p>
          <a:p>
            <a:pPr marL="342900" indent="-342900"/>
            <a:r>
              <a:rPr lang="en-US" altLang="ko-KR" sz="1400" b="1" dirty="0" smtClean="0">
                <a:solidFill>
                  <a:schemeClr val="tx1"/>
                </a:solidFill>
              </a:rPr>
              <a:t>2. 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학년도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/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학기 확인 후 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[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신규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] 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버튼 클릭</a:t>
            </a:r>
            <a:endParaRPr lang="en-US" altLang="ko-KR" sz="1400" b="1" dirty="0" smtClean="0">
              <a:solidFill>
                <a:schemeClr val="tx1"/>
              </a:solidFill>
            </a:endParaRPr>
          </a:p>
          <a:p>
            <a:pPr marL="342900" indent="-342900"/>
            <a:r>
              <a:rPr lang="en-US" altLang="ko-KR" sz="1400" b="1" dirty="0" smtClean="0">
                <a:solidFill>
                  <a:schemeClr val="tx1"/>
                </a:solidFill>
              </a:rPr>
              <a:t>3. 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결석사유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(</a:t>
            </a:r>
            <a:r>
              <a:rPr lang="ko-KR" altLang="en-US" sz="1400" b="1" dirty="0" err="1" smtClean="0">
                <a:solidFill>
                  <a:schemeClr val="tx1"/>
                </a:solidFill>
              </a:rPr>
              <a:t>택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1)/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결석시작일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/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결석종료일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/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유고결석사유 입력</a:t>
            </a:r>
            <a:endParaRPr lang="en-US" altLang="ko-KR" sz="1400" b="1" dirty="0" smtClean="0">
              <a:solidFill>
                <a:schemeClr val="tx1"/>
              </a:solidFill>
            </a:endParaRPr>
          </a:p>
          <a:p>
            <a:pPr marL="342900" indent="-342900"/>
            <a:r>
              <a:rPr lang="en-US" altLang="ko-KR" sz="1400" b="1" dirty="0" smtClean="0">
                <a:solidFill>
                  <a:schemeClr val="tx1"/>
                </a:solidFill>
              </a:rPr>
              <a:t>4. 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아래 숙지사항 확인 후 □ 체크</a:t>
            </a:r>
            <a:endParaRPr lang="en-US" altLang="ko-KR" sz="1400" b="1" dirty="0" smtClean="0">
              <a:solidFill>
                <a:schemeClr val="tx1"/>
              </a:solidFill>
            </a:endParaRPr>
          </a:p>
          <a:p>
            <a:pPr marL="342900" indent="-342900"/>
            <a:r>
              <a:rPr lang="en-US" altLang="ko-KR" sz="1400" b="1" dirty="0" smtClean="0">
                <a:solidFill>
                  <a:schemeClr val="tx1"/>
                </a:solidFill>
              </a:rPr>
              <a:t>5. [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출석과목조회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] 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버튼 클릭 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- 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수강신청리스트에 해당일자 수업목록이 나오면 유고결석 신청할 과목을</a:t>
            </a:r>
            <a:endParaRPr lang="en-US" altLang="ko-KR" sz="1400" b="1" dirty="0" smtClean="0">
              <a:solidFill>
                <a:schemeClr val="tx1"/>
              </a:solidFill>
            </a:endParaRPr>
          </a:p>
          <a:p>
            <a:pPr marL="342900" indent="-342900"/>
            <a:r>
              <a:rPr lang="en-US" altLang="ko-KR" sz="1400" b="1" dirty="0" smtClean="0">
                <a:solidFill>
                  <a:schemeClr val="tx1"/>
                </a:solidFill>
              </a:rPr>
              <a:t>   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선택 후 저장</a:t>
            </a:r>
            <a:endParaRPr lang="en-US" altLang="ko-KR" sz="1400" b="1" dirty="0" smtClean="0">
              <a:solidFill>
                <a:schemeClr val="tx1"/>
              </a:solidFill>
            </a:endParaRPr>
          </a:p>
          <a:p>
            <a:pPr marL="342900" indent="-342900"/>
            <a:r>
              <a:rPr lang="en-US" altLang="ko-KR" sz="1400" b="1" dirty="0" smtClean="0">
                <a:solidFill>
                  <a:schemeClr val="tx1"/>
                </a:solidFill>
              </a:rPr>
              <a:t>6. 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증빙서류 소속 </a:t>
            </a:r>
            <a:r>
              <a:rPr lang="ko-KR" altLang="en-US" sz="1400" b="1" dirty="0" err="1" smtClean="0">
                <a:solidFill>
                  <a:schemeClr val="tx1"/>
                </a:solidFill>
              </a:rPr>
              <a:t>교학행정팀에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 제출 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→ 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접수 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→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 출석인정요청서 담당 교</a:t>
            </a:r>
            <a:r>
              <a:rPr lang="ko-KR" altLang="en-US" sz="1400" b="1" dirty="0" smtClean="0">
                <a:solidFill>
                  <a:schemeClr val="tx1"/>
                </a:solidFill>
                <a:latin typeface="맑은 고딕"/>
                <a:ea typeface="맑은 고딕"/>
              </a:rPr>
              <a:t>∙강사 대면 제출 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→ 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최종 인정</a:t>
            </a:r>
            <a:endParaRPr lang="ko-KR" altLang="en-US" sz="1400" b="1" dirty="0">
              <a:solidFill>
                <a:schemeClr val="tx1"/>
              </a:solidFill>
            </a:endParaRPr>
          </a:p>
        </p:txBody>
      </p:sp>
      <p:sp>
        <p:nvSpPr>
          <p:cNvPr id="6" name="모서리가 둥근 직사각형 5"/>
          <p:cNvSpPr/>
          <p:nvPr/>
        </p:nvSpPr>
        <p:spPr>
          <a:xfrm>
            <a:off x="2627784" y="747286"/>
            <a:ext cx="720080" cy="216024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모서리가 둥근 직사각형 6"/>
          <p:cNvSpPr/>
          <p:nvPr/>
        </p:nvSpPr>
        <p:spPr>
          <a:xfrm>
            <a:off x="583097" y="2492896"/>
            <a:ext cx="864096" cy="144016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188</TotalTime>
  <Words>477</Words>
  <Application>Microsoft Office PowerPoint</Application>
  <PresentationFormat>화면 슬라이드 쇼(4:3)</PresentationFormat>
  <Paragraphs>105</Paragraphs>
  <Slides>5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5</vt:i4>
      </vt:variant>
    </vt:vector>
  </HeadingPairs>
  <TitlesOfParts>
    <vt:vector size="6" baseType="lpstr">
      <vt:lpstr>Office 테마</vt:lpstr>
      <vt:lpstr>슬라이드 1</vt:lpstr>
      <vt:lpstr>슬라이드 2</vt:lpstr>
      <vt:lpstr>슬라이드 3</vt:lpstr>
      <vt:lpstr>슬라이드 4</vt:lpstr>
      <vt:lpstr>슬라이드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user</dc:creator>
  <cp:lastModifiedBy>user</cp:lastModifiedBy>
  <cp:revision>20</cp:revision>
  <dcterms:created xsi:type="dcterms:W3CDTF">2017-08-16T02:27:34Z</dcterms:created>
  <dcterms:modified xsi:type="dcterms:W3CDTF">2017-08-16T06:23:23Z</dcterms:modified>
</cp:coreProperties>
</file>